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2" r:id="rId1"/>
    <p:sldMasterId id="2147483712" r:id="rId2"/>
    <p:sldMasterId id="2147483724" r:id="rId3"/>
  </p:sldMasterIdLst>
  <p:notesMasterIdLst>
    <p:notesMasterId r:id="rId15"/>
  </p:notesMasterIdLst>
  <p:sldIdLst>
    <p:sldId id="256" r:id="rId4"/>
    <p:sldId id="285" r:id="rId5"/>
    <p:sldId id="257" r:id="rId6"/>
    <p:sldId id="262" r:id="rId7"/>
    <p:sldId id="260" r:id="rId8"/>
    <p:sldId id="259" r:id="rId9"/>
    <p:sldId id="325" r:id="rId10"/>
    <p:sldId id="282" r:id="rId11"/>
    <p:sldId id="336" r:id="rId12"/>
    <p:sldId id="337" r:id="rId13"/>
    <p:sldId id="271" r:id="rId14"/>
  </p:sldIdLst>
  <p:sldSz cx="12192000" cy="6858000"/>
  <p:notesSz cx="6858000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ΜΠΑΣΤΑΚΗ ΜΑΡΙΝΑ" initials="ΜΜ" lastIdx="1" clrIdx="0">
    <p:extLst>
      <p:ext uri="{19B8F6BF-5375-455C-9EA6-DF929625EA0E}">
        <p15:presenceInfo xmlns:p15="http://schemas.microsoft.com/office/powerpoint/2012/main" userId="S::mmpastaki@mou.gr::e665e5fc-1722-4552-83af-de3ae286aff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FF5050"/>
    <a:srgbClr val="004274"/>
    <a:srgbClr val="003399"/>
    <a:srgbClr val="000099"/>
    <a:srgbClr val="00CCFF"/>
    <a:srgbClr val="0000CC"/>
    <a:srgbClr val="3366CC"/>
    <a:srgbClr val="D60093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1860" autoAdjust="0"/>
  </p:normalViewPr>
  <p:slideViewPr>
    <p:cSldViewPr snapToGrid="0">
      <p:cViewPr varScale="1">
        <p:scale>
          <a:sx n="94" d="100"/>
          <a:sy n="94" d="100"/>
        </p:scale>
        <p:origin x="1230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8A8343C-8D13-4E78-A06A-EEF940BF7E53}" type="doc">
      <dgm:prSet loTypeId="urn:microsoft.com/office/officeart/2005/8/layout/equation1" loCatId="process" qsTypeId="urn:microsoft.com/office/officeart/2005/8/quickstyle/simple2" qsCatId="simple" csTypeId="urn:microsoft.com/office/officeart/2005/8/colors/colorful1" csCatId="colorful" phldr="1"/>
      <dgm:spPr/>
    </dgm:pt>
    <dgm:pt modelId="{1AF398C2-3D06-4C0D-862C-81C2DCA46631}">
      <dgm:prSet phldrT="[Text]" custT="1"/>
      <dgm:spPr>
        <a:xfrm>
          <a:off x="214" y="108172"/>
          <a:ext cx="2112891" cy="1974277"/>
        </a:xfrm>
        <a:prstGeom prst="ellipse">
          <a:avLst/>
        </a:prstGeom>
        <a:solidFill>
          <a:srgbClr val="A6B727">
            <a:hueOff val="0"/>
            <a:satOff val="0"/>
            <a:lumOff val="0"/>
            <a:alphaOff val="0"/>
          </a:srgbClr>
        </a:solidFill>
        <a:ln w="2540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l-GR" sz="32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ΕΤΠΑ</a:t>
          </a:r>
        </a:p>
        <a:p>
          <a:pPr>
            <a:buNone/>
          </a:pPr>
          <a:r>
            <a:rPr lang="el-GR" sz="1600" b="1" dirty="0" smtClean="0">
              <a:latin typeface="Arial" panose="020B0604020202020204" pitchFamily="34" charset="0"/>
              <a:cs typeface="Arial" panose="020B0604020202020204" pitchFamily="34" charset="0"/>
            </a:rPr>
            <a:t>165.019.007</a:t>
          </a:r>
          <a:r>
            <a:rPr lang="el-GR" sz="1600" b="1" dirty="0" smtClean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el-GR" sz="16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€</a:t>
          </a:r>
        </a:p>
      </dgm:t>
    </dgm:pt>
    <dgm:pt modelId="{56176CE4-F00D-4FF0-A5CE-1D5A6B3E2B26}" type="parTrans" cxnId="{1D5BF112-E9D3-4968-AC2C-BB222441060B}">
      <dgm:prSet/>
      <dgm:spPr/>
      <dgm:t>
        <a:bodyPr/>
        <a:lstStyle/>
        <a:p>
          <a:endParaRPr lang="el-GR"/>
        </a:p>
      </dgm:t>
    </dgm:pt>
    <dgm:pt modelId="{53AB0474-D337-4D45-B2A1-FA6B6D76086D}" type="sibTrans" cxnId="{1D5BF112-E9D3-4968-AC2C-BB222441060B}">
      <dgm:prSet/>
      <dgm:spPr>
        <a:xfrm>
          <a:off x="2273417" y="522771"/>
          <a:ext cx="1145080" cy="1145080"/>
        </a:xfrm>
        <a:prstGeom prst="mathPlus">
          <a:avLst/>
        </a:prstGeom>
        <a:solidFill>
          <a:srgbClr val="A6B727"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pPr>
            <a:buNone/>
          </a:pPr>
          <a:endParaRPr lang="el-GR">
            <a:solidFill>
              <a:sysClr val="window" lastClr="FFFFFF"/>
            </a:solidFill>
            <a:latin typeface="Trebuchet MS" panose="020B0603020202020204"/>
            <a:ea typeface="+mn-ea"/>
            <a:cs typeface="+mn-cs"/>
          </a:endParaRPr>
        </a:p>
      </dgm:t>
    </dgm:pt>
    <dgm:pt modelId="{B61A49C9-1FE7-4326-87EC-789FF917ECA1}">
      <dgm:prSet phldrT="[Text]" custT="1"/>
      <dgm:spPr>
        <a:xfrm>
          <a:off x="3578809" y="108172"/>
          <a:ext cx="2067108" cy="1974277"/>
        </a:xfrm>
        <a:prstGeom prst="ellipse">
          <a:avLst/>
        </a:prstGeom>
        <a:solidFill>
          <a:srgbClr val="F69200">
            <a:hueOff val="0"/>
            <a:satOff val="0"/>
            <a:lumOff val="0"/>
            <a:alphaOff val="0"/>
          </a:srgbClr>
        </a:solidFill>
        <a:ln w="2540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l-GR" sz="3200" b="1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ΕΚΤ</a:t>
          </a:r>
        </a:p>
        <a:p>
          <a:pPr>
            <a:buNone/>
          </a:pPr>
          <a:r>
            <a:rPr lang="el-GR" sz="1600" b="1" dirty="0" smtClean="0">
              <a:latin typeface="Arial" panose="020B0604020202020204" pitchFamily="34" charset="0"/>
              <a:cs typeface="Arial" panose="020B0604020202020204" pitchFamily="34" charset="0"/>
            </a:rPr>
            <a:t>36.677.529</a:t>
          </a:r>
          <a:r>
            <a:rPr lang="el-GR" sz="1600" b="1" dirty="0" smtClean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 </a:t>
          </a:r>
          <a:r>
            <a:rPr lang="el-GR" sz="1600" b="1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€</a:t>
          </a:r>
        </a:p>
      </dgm:t>
    </dgm:pt>
    <dgm:pt modelId="{4A9FA7A6-73D0-4730-818D-08D7FEEDE355}" type="parTrans" cxnId="{A4616353-8BEE-4CAC-8523-9EF756721492}">
      <dgm:prSet/>
      <dgm:spPr/>
      <dgm:t>
        <a:bodyPr/>
        <a:lstStyle/>
        <a:p>
          <a:endParaRPr lang="el-GR"/>
        </a:p>
      </dgm:t>
    </dgm:pt>
    <dgm:pt modelId="{835B003B-9391-4720-B14D-15FE1504B870}" type="sibTrans" cxnId="{A4616353-8BEE-4CAC-8523-9EF756721492}">
      <dgm:prSet/>
      <dgm:spPr>
        <a:xfrm>
          <a:off x="5806228" y="522771"/>
          <a:ext cx="1145080" cy="1145080"/>
        </a:xfrm>
        <a:prstGeom prst="mathEqual">
          <a:avLst/>
        </a:prstGeom>
        <a:solidFill>
          <a:srgbClr val="F69200"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pPr>
            <a:buNone/>
          </a:pPr>
          <a:endParaRPr lang="el-GR">
            <a:solidFill>
              <a:sysClr val="window" lastClr="FFFFFF"/>
            </a:solidFill>
            <a:latin typeface="Trebuchet MS" panose="020B0603020202020204"/>
            <a:ea typeface="+mn-ea"/>
            <a:cs typeface="+mn-cs"/>
          </a:endParaRPr>
        </a:p>
      </dgm:t>
    </dgm:pt>
    <dgm:pt modelId="{3EDEA425-E45F-46ED-8921-D8EA76AE5F40}">
      <dgm:prSet phldrT="[Text]" custT="1"/>
      <dgm:spPr>
        <a:xfrm>
          <a:off x="7111621" y="108172"/>
          <a:ext cx="1974277" cy="1974277"/>
        </a:xfrm>
        <a:prstGeom prst="ellipse">
          <a:avLst/>
        </a:prstGeom>
        <a:solidFill>
          <a:srgbClr val="838383">
            <a:hueOff val="0"/>
            <a:satOff val="0"/>
            <a:lumOff val="0"/>
            <a:alphaOff val="0"/>
          </a:srgbClr>
        </a:solidFill>
        <a:ln w="2540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l-GR" sz="1600" b="1" dirty="0" smtClean="0">
              <a:latin typeface="Arial" panose="020B0604020202020204" pitchFamily="34" charset="0"/>
              <a:cs typeface="Arial" panose="020B0604020202020204" pitchFamily="34" charset="0"/>
            </a:rPr>
            <a:t>201.696.536</a:t>
          </a:r>
          <a:r>
            <a:rPr lang="el-GR" sz="1600" b="1" dirty="0" smtClean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€</a:t>
          </a:r>
          <a:endParaRPr lang="el-GR" sz="1600" b="1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95F3AB1B-6B99-42C5-A33E-91D37029C2B4}" type="parTrans" cxnId="{6B16D79D-C6CC-49F3-B9B5-C268CEAD5B0D}">
      <dgm:prSet/>
      <dgm:spPr/>
      <dgm:t>
        <a:bodyPr/>
        <a:lstStyle/>
        <a:p>
          <a:endParaRPr lang="el-GR"/>
        </a:p>
      </dgm:t>
    </dgm:pt>
    <dgm:pt modelId="{247CD1B9-35B9-45F7-8D88-96BFA47F2B63}" type="sibTrans" cxnId="{6B16D79D-C6CC-49F3-B9B5-C268CEAD5B0D}">
      <dgm:prSet/>
      <dgm:spPr/>
      <dgm:t>
        <a:bodyPr/>
        <a:lstStyle/>
        <a:p>
          <a:endParaRPr lang="el-GR"/>
        </a:p>
      </dgm:t>
    </dgm:pt>
    <dgm:pt modelId="{E8E366F0-BE6B-4E38-8CD5-6C122DD4FC4C}" type="pres">
      <dgm:prSet presAssocID="{58A8343C-8D13-4E78-A06A-EEF940BF7E53}" presName="linearFlow" presStyleCnt="0">
        <dgm:presLayoutVars>
          <dgm:dir/>
          <dgm:resizeHandles val="exact"/>
        </dgm:presLayoutVars>
      </dgm:prSet>
      <dgm:spPr/>
    </dgm:pt>
    <dgm:pt modelId="{AB897080-FC45-4598-A58E-33706709475F}" type="pres">
      <dgm:prSet presAssocID="{1AF398C2-3D06-4C0D-862C-81C2DCA46631}" presName="node" presStyleLbl="node1" presStyleIdx="0" presStyleCnt="3" custScaleX="107021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768A2BCD-7507-4A49-8BA6-57B370A86A8F}" type="pres">
      <dgm:prSet presAssocID="{53AB0474-D337-4D45-B2A1-FA6B6D76086D}" presName="spacerL" presStyleCnt="0"/>
      <dgm:spPr/>
    </dgm:pt>
    <dgm:pt modelId="{D51FD8BA-BF51-445D-A730-AB38F38EA954}" type="pres">
      <dgm:prSet presAssocID="{53AB0474-D337-4D45-B2A1-FA6B6D76086D}" presName="sibTrans" presStyleLbl="sibTrans2D1" presStyleIdx="0" presStyleCnt="2"/>
      <dgm:spPr/>
      <dgm:t>
        <a:bodyPr/>
        <a:lstStyle/>
        <a:p>
          <a:endParaRPr lang="el-GR"/>
        </a:p>
      </dgm:t>
    </dgm:pt>
    <dgm:pt modelId="{1A2710FD-7483-47CE-BDC6-FD9CD034EEB0}" type="pres">
      <dgm:prSet presAssocID="{53AB0474-D337-4D45-B2A1-FA6B6D76086D}" presName="spacerR" presStyleCnt="0"/>
      <dgm:spPr/>
    </dgm:pt>
    <dgm:pt modelId="{F221AA35-08AA-49D4-8B8D-8176030D4268}" type="pres">
      <dgm:prSet presAssocID="{B61A49C9-1FE7-4326-87EC-789FF917ECA1}" presName="node" presStyleLbl="node1" presStyleIdx="1" presStyleCnt="3" custScaleX="10470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2972EF0-F4F6-434A-8F9E-BDDD8733A80C}" type="pres">
      <dgm:prSet presAssocID="{835B003B-9391-4720-B14D-15FE1504B870}" presName="spacerL" presStyleCnt="0"/>
      <dgm:spPr/>
    </dgm:pt>
    <dgm:pt modelId="{3C0DADEC-8957-48B7-9428-4E8199D5AEE1}" type="pres">
      <dgm:prSet presAssocID="{835B003B-9391-4720-B14D-15FE1504B870}" presName="sibTrans" presStyleLbl="sibTrans2D1" presStyleIdx="1" presStyleCnt="2"/>
      <dgm:spPr/>
      <dgm:t>
        <a:bodyPr/>
        <a:lstStyle/>
        <a:p>
          <a:endParaRPr lang="el-GR"/>
        </a:p>
      </dgm:t>
    </dgm:pt>
    <dgm:pt modelId="{BC1ECA1E-0FB7-43E9-85AB-292930241652}" type="pres">
      <dgm:prSet presAssocID="{835B003B-9391-4720-B14D-15FE1504B870}" presName="spacerR" presStyleCnt="0"/>
      <dgm:spPr/>
    </dgm:pt>
    <dgm:pt modelId="{AD6B5829-B790-450F-81CB-CB1302FEEF9D}" type="pres">
      <dgm:prSet presAssocID="{3EDEA425-E45F-46ED-8921-D8EA76AE5F40}" presName="node" presStyleLbl="node1" presStyleIdx="2" presStyleCnt="3" custScaleX="11292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5BEE422C-0D5A-42D9-95C7-A891269B242F}" type="presOf" srcId="{53AB0474-D337-4D45-B2A1-FA6B6D76086D}" destId="{D51FD8BA-BF51-445D-A730-AB38F38EA954}" srcOrd="0" destOrd="0" presId="urn:microsoft.com/office/officeart/2005/8/layout/equation1"/>
    <dgm:cxn modelId="{C9A164E3-D74E-49EE-8539-D4115ED01644}" type="presOf" srcId="{3EDEA425-E45F-46ED-8921-D8EA76AE5F40}" destId="{AD6B5829-B790-450F-81CB-CB1302FEEF9D}" srcOrd="0" destOrd="0" presId="urn:microsoft.com/office/officeart/2005/8/layout/equation1"/>
    <dgm:cxn modelId="{1D5BF112-E9D3-4968-AC2C-BB222441060B}" srcId="{58A8343C-8D13-4E78-A06A-EEF940BF7E53}" destId="{1AF398C2-3D06-4C0D-862C-81C2DCA46631}" srcOrd="0" destOrd="0" parTransId="{56176CE4-F00D-4FF0-A5CE-1D5A6B3E2B26}" sibTransId="{53AB0474-D337-4D45-B2A1-FA6B6D76086D}"/>
    <dgm:cxn modelId="{1F500B06-82D6-4DFC-AF96-683BEB7C227F}" type="presOf" srcId="{1AF398C2-3D06-4C0D-862C-81C2DCA46631}" destId="{AB897080-FC45-4598-A58E-33706709475F}" srcOrd="0" destOrd="0" presId="urn:microsoft.com/office/officeart/2005/8/layout/equation1"/>
    <dgm:cxn modelId="{704B3D5C-B852-446B-A2C4-F5FC784ADDCD}" type="presOf" srcId="{B61A49C9-1FE7-4326-87EC-789FF917ECA1}" destId="{F221AA35-08AA-49D4-8B8D-8176030D4268}" srcOrd="0" destOrd="0" presId="urn:microsoft.com/office/officeart/2005/8/layout/equation1"/>
    <dgm:cxn modelId="{318EE430-93E0-4A0F-8298-5A00999DFC82}" type="presOf" srcId="{58A8343C-8D13-4E78-A06A-EEF940BF7E53}" destId="{E8E366F0-BE6B-4E38-8CD5-6C122DD4FC4C}" srcOrd="0" destOrd="0" presId="urn:microsoft.com/office/officeart/2005/8/layout/equation1"/>
    <dgm:cxn modelId="{BA561230-766D-4764-9CD2-7627A6D716B3}" type="presOf" srcId="{835B003B-9391-4720-B14D-15FE1504B870}" destId="{3C0DADEC-8957-48B7-9428-4E8199D5AEE1}" srcOrd="0" destOrd="0" presId="urn:microsoft.com/office/officeart/2005/8/layout/equation1"/>
    <dgm:cxn modelId="{6B16D79D-C6CC-49F3-B9B5-C268CEAD5B0D}" srcId="{58A8343C-8D13-4E78-A06A-EEF940BF7E53}" destId="{3EDEA425-E45F-46ED-8921-D8EA76AE5F40}" srcOrd="2" destOrd="0" parTransId="{95F3AB1B-6B99-42C5-A33E-91D37029C2B4}" sibTransId="{247CD1B9-35B9-45F7-8D88-96BFA47F2B63}"/>
    <dgm:cxn modelId="{A4616353-8BEE-4CAC-8523-9EF756721492}" srcId="{58A8343C-8D13-4E78-A06A-EEF940BF7E53}" destId="{B61A49C9-1FE7-4326-87EC-789FF917ECA1}" srcOrd="1" destOrd="0" parTransId="{4A9FA7A6-73D0-4730-818D-08D7FEEDE355}" sibTransId="{835B003B-9391-4720-B14D-15FE1504B870}"/>
    <dgm:cxn modelId="{14FF5065-D14F-4275-BEF2-4F8B705DC1A4}" type="presParOf" srcId="{E8E366F0-BE6B-4E38-8CD5-6C122DD4FC4C}" destId="{AB897080-FC45-4598-A58E-33706709475F}" srcOrd="0" destOrd="0" presId="urn:microsoft.com/office/officeart/2005/8/layout/equation1"/>
    <dgm:cxn modelId="{FC00D643-475E-4575-94D2-874C23B18CCA}" type="presParOf" srcId="{E8E366F0-BE6B-4E38-8CD5-6C122DD4FC4C}" destId="{768A2BCD-7507-4A49-8BA6-57B370A86A8F}" srcOrd="1" destOrd="0" presId="urn:microsoft.com/office/officeart/2005/8/layout/equation1"/>
    <dgm:cxn modelId="{9F35038A-94AD-4112-A43A-C5D0FA638C7B}" type="presParOf" srcId="{E8E366F0-BE6B-4E38-8CD5-6C122DD4FC4C}" destId="{D51FD8BA-BF51-445D-A730-AB38F38EA954}" srcOrd="2" destOrd="0" presId="urn:microsoft.com/office/officeart/2005/8/layout/equation1"/>
    <dgm:cxn modelId="{6F189699-CCB9-47E0-8B65-B0BA143EA759}" type="presParOf" srcId="{E8E366F0-BE6B-4E38-8CD5-6C122DD4FC4C}" destId="{1A2710FD-7483-47CE-BDC6-FD9CD034EEB0}" srcOrd="3" destOrd="0" presId="urn:microsoft.com/office/officeart/2005/8/layout/equation1"/>
    <dgm:cxn modelId="{ADEB2D31-B12B-4052-80FB-2FA3D634528D}" type="presParOf" srcId="{E8E366F0-BE6B-4E38-8CD5-6C122DD4FC4C}" destId="{F221AA35-08AA-49D4-8B8D-8176030D4268}" srcOrd="4" destOrd="0" presId="urn:microsoft.com/office/officeart/2005/8/layout/equation1"/>
    <dgm:cxn modelId="{4B8C0BD5-45ED-42F1-B379-362AB9FE396D}" type="presParOf" srcId="{E8E366F0-BE6B-4E38-8CD5-6C122DD4FC4C}" destId="{92972EF0-F4F6-434A-8F9E-BDDD8733A80C}" srcOrd="5" destOrd="0" presId="urn:microsoft.com/office/officeart/2005/8/layout/equation1"/>
    <dgm:cxn modelId="{85AC67B0-AE36-4FB7-AABB-3C670A2991AF}" type="presParOf" srcId="{E8E366F0-BE6B-4E38-8CD5-6C122DD4FC4C}" destId="{3C0DADEC-8957-48B7-9428-4E8199D5AEE1}" srcOrd="6" destOrd="0" presId="urn:microsoft.com/office/officeart/2005/8/layout/equation1"/>
    <dgm:cxn modelId="{D2C5D04F-CDED-411B-A857-E87151C65C6E}" type="presParOf" srcId="{E8E366F0-BE6B-4E38-8CD5-6C122DD4FC4C}" destId="{BC1ECA1E-0FB7-43E9-85AB-292930241652}" srcOrd="7" destOrd="0" presId="urn:microsoft.com/office/officeart/2005/8/layout/equation1"/>
    <dgm:cxn modelId="{42D72BBD-069B-4B4F-AD27-AEE991E74184}" type="presParOf" srcId="{E8E366F0-BE6B-4E38-8CD5-6C122DD4FC4C}" destId="{AD6B5829-B790-450F-81CB-CB1302FEEF9D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897080-FC45-4598-A58E-33706709475F}">
      <dsp:nvSpPr>
        <dsp:cNvPr id="0" name=""/>
        <dsp:cNvSpPr/>
      </dsp:nvSpPr>
      <dsp:spPr>
        <a:xfrm>
          <a:off x="3847" y="135901"/>
          <a:ext cx="2053540" cy="1918820"/>
        </a:xfrm>
        <a:prstGeom prst="ellipse">
          <a:avLst/>
        </a:prstGeom>
        <a:solidFill>
          <a:srgbClr val="A6B727">
            <a:hueOff val="0"/>
            <a:satOff val="0"/>
            <a:lumOff val="0"/>
            <a:alphaOff val="0"/>
          </a:srgbClr>
        </a:solidFill>
        <a:ln w="2540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2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ΕΤΠΑ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165.019.007</a:t>
          </a:r>
          <a:r>
            <a:rPr lang="el-GR" sz="1600" b="1" kern="1200" dirty="0" smtClean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el-GR" sz="16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€</a:t>
          </a:r>
        </a:p>
      </dsp:txBody>
      <dsp:txXfrm>
        <a:off x="304581" y="416906"/>
        <a:ext cx="1452072" cy="1356810"/>
      </dsp:txXfrm>
    </dsp:sp>
    <dsp:sp modelId="{D51FD8BA-BF51-445D-A730-AB38F38EA954}">
      <dsp:nvSpPr>
        <dsp:cNvPr id="0" name=""/>
        <dsp:cNvSpPr/>
      </dsp:nvSpPr>
      <dsp:spPr>
        <a:xfrm>
          <a:off x="2213196" y="538853"/>
          <a:ext cx="1112915" cy="1112915"/>
        </a:xfrm>
        <a:prstGeom prst="mathPlus">
          <a:avLst/>
        </a:prstGeom>
        <a:solidFill>
          <a:srgbClr val="A6B727"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1900" kern="1200">
            <a:solidFill>
              <a:sysClr val="window" lastClr="FFFFFF"/>
            </a:solidFill>
            <a:latin typeface="Trebuchet MS" panose="020B0603020202020204"/>
            <a:ea typeface="+mn-ea"/>
            <a:cs typeface="+mn-cs"/>
          </a:endParaRPr>
        </a:p>
      </dsp:txBody>
      <dsp:txXfrm>
        <a:off x="2360713" y="964432"/>
        <a:ext cx="817881" cy="261757"/>
      </dsp:txXfrm>
    </dsp:sp>
    <dsp:sp modelId="{F221AA35-08AA-49D4-8B8D-8176030D4268}">
      <dsp:nvSpPr>
        <dsp:cNvPr id="0" name=""/>
        <dsp:cNvSpPr/>
      </dsp:nvSpPr>
      <dsp:spPr>
        <a:xfrm>
          <a:off x="3481920" y="135901"/>
          <a:ext cx="2009043" cy="1918820"/>
        </a:xfrm>
        <a:prstGeom prst="ellipse">
          <a:avLst/>
        </a:prstGeom>
        <a:solidFill>
          <a:srgbClr val="F69200">
            <a:hueOff val="0"/>
            <a:satOff val="0"/>
            <a:lumOff val="0"/>
            <a:alphaOff val="0"/>
          </a:srgbClr>
        </a:solidFill>
        <a:ln w="2540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200" b="1" kern="1200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ΕΚΤ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36.677.529</a:t>
          </a:r>
          <a:r>
            <a:rPr lang="el-GR" sz="1600" b="1" kern="1200" dirty="0" smtClean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 </a:t>
          </a:r>
          <a:r>
            <a:rPr lang="el-GR" sz="1600" b="1" kern="1200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€</a:t>
          </a:r>
        </a:p>
      </dsp:txBody>
      <dsp:txXfrm>
        <a:off x="3776138" y="416906"/>
        <a:ext cx="1420607" cy="1356810"/>
      </dsp:txXfrm>
    </dsp:sp>
    <dsp:sp modelId="{3C0DADEC-8957-48B7-9428-4E8199D5AEE1}">
      <dsp:nvSpPr>
        <dsp:cNvPr id="0" name=""/>
        <dsp:cNvSpPr/>
      </dsp:nvSpPr>
      <dsp:spPr>
        <a:xfrm>
          <a:off x="5646771" y="538853"/>
          <a:ext cx="1112915" cy="1112915"/>
        </a:xfrm>
        <a:prstGeom prst="mathEqual">
          <a:avLst/>
        </a:prstGeom>
        <a:solidFill>
          <a:srgbClr val="F69200"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4900" kern="1200">
            <a:solidFill>
              <a:sysClr val="window" lastClr="FFFFFF"/>
            </a:solidFill>
            <a:latin typeface="Trebuchet MS" panose="020B0603020202020204"/>
            <a:ea typeface="+mn-ea"/>
            <a:cs typeface="+mn-cs"/>
          </a:endParaRPr>
        </a:p>
      </dsp:txBody>
      <dsp:txXfrm>
        <a:off x="5794288" y="768113"/>
        <a:ext cx="817881" cy="654395"/>
      </dsp:txXfrm>
    </dsp:sp>
    <dsp:sp modelId="{AD6B5829-B790-450F-81CB-CB1302FEEF9D}">
      <dsp:nvSpPr>
        <dsp:cNvPr id="0" name=""/>
        <dsp:cNvSpPr/>
      </dsp:nvSpPr>
      <dsp:spPr>
        <a:xfrm>
          <a:off x="6915495" y="135901"/>
          <a:ext cx="2166770" cy="1918820"/>
        </a:xfrm>
        <a:prstGeom prst="ellipse">
          <a:avLst/>
        </a:prstGeom>
        <a:solidFill>
          <a:srgbClr val="838383">
            <a:hueOff val="0"/>
            <a:satOff val="0"/>
            <a:lumOff val="0"/>
            <a:alphaOff val="0"/>
          </a:srgbClr>
        </a:solidFill>
        <a:ln w="2540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201.696.536</a:t>
          </a:r>
          <a:r>
            <a:rPr lang="el-GR" sz="1600" b="1" kern="1200" dirty="0" smtClean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€</a:t>
          </a:r>
          <a:endParaRPr lang="el-GR" sz="1600" b="1" kern="1200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7232811" y="416906"/>
        <a:ext cx="1532138" cy="13568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B14AA-A154-442E-90AE-7DD687CD1681}" type="datetimeFigureOut">
              <a:rPr lang="el-GR" smtClean="0"/>
              <a:t>15/6/2023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452438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776788"/>
            <a:ext cx="5486400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942975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87B81C-99B0-4D4E-B699-006A31A72C7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00339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87B81C-99B0-4D4E-B699-006A31A72C71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775172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b="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87B81C-99B0-4D4E-B699-006A31A72C71}" type="slidenum">
              <a:rPr lang="el-GR" smtClean="0"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74997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87B81C-99B0-4D4E-B699-006A31A72C71}" type="slidenum">
              <a:rPr lang="el-GR" smtClean="0"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81771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sz="1200" b="0" dirty="0"/>
              <a:t>Η </a:t>
            </a:r>
            <a:r>
              <a:rPr lang="el-G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η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συνολική χρηματοδότηση του ΠΕΠ Ι.Ν. 2014-2020 ανέρχεται σε </a:t>
            </a:r>
            <a:r>
              <a:rPr lang="el-G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201.696.536,0 € €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(Δημόσια Δαπάνη) εκ των οποίων τα </a:t>
            </a:r>
            <a:r>
              <a:rPr lang="el-G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161.357.226,0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l-G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€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αφορούν σε Κοινοτική Συνδρομή (80,0%) και τα </a:t>
            </a:r>
            <a:r>
              <a:rPr lang="el-G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40.339.310,0 € σε 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Εθνική Συμμετοχή (20,0%)</a:t>
            </a:r>
            <a:endParaRPr lang="el-GR" sz="1200" b="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87B81C-99B0-4D4E-B699-006A31A72C71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176807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b="0" dirty="0"/>
              <a:t>Οι παρεμβάσεις που συγχρηματοδοτούνται από το ΕΠ </a:t>
            </a:r>
            <a:r>
              <a:rPr lang="el-GR" b="0" dirty="0" smtClean="0"/>
              <a:t>αναφέρονται </a:t>
            </a:r>
            <a:r>
              <a:rPr lang="el-GR" b="0" dirty="0"/>
              <a:t>σε 7 Άξονες Προτεραιότητας με την ακόλουθη κατανομή πόρων</a:t>
            </a:r>
            <a:r>
              <a:rPr lang="el-GR" b="0" dirty="0" smtClean="0"/>
              <a:t>. 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Το Πρόγραμμα συγχρηματοδοτείται από το ΕΤΠΑ με το ποσό των </a:t>
            </a:r>
            <a:r>
              <a:rPr lang="el-G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165.019.007,0€ 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(81,8%)</a:t>
            </a:r>
            <a:r>
              <a:rPr lang="el-G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και από το ΕΚΤ</a:t>
            </a:r>
            <a:r>
              <a:rPr lang="el-G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με το ποσό των </a:t>
            </a:r>
            <a:r>
              <a:rPr lang="el-G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36.677.529,0€ 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(18,2%).</a:t>
            </a:r>
          </a:p>
          <a:p>
            <a:endParaRPr lang="el-GR" b="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87B81C-99B0-4D4E-B699-006A31A72C71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59947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b="0" dirty="0"/>
              <a:t>Εδώ βλέπουμε τη δημοσιονομική εξέλιξη του ΕΠ από 31-12-2016 έως και </a:t>
            </a:r>
            <a:r>
              <a:rPr lang="el-GR" b="0" dirty="0" smtClean="0"/>
              <a:t>23-05-2023. </a:t>
            </a:r>
            <a:endParaRPr lang="el-GR" b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Το ύψος των </a:t>
            </a:r>
            <a:r>
              <a:rPr lang="el-G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προσκλήσεων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ανέρχεται στα </a:t>
            </a:r>
            <a:r>
              <a:rPr lang="el-G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455,6 εκατ.€ </a:t>
            </a:r>
            <a:r>
              <a:rPr lang="el-GR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Περιλαμβάνονται 14,0 εκατ.€ από εκχώρηση στην ΕΥΔ ΕΠΑΝΕΚ)</a:t>
            </a:r>
            <a:r>
              <a:rPr lang="el-GR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  <a:r>
              <a:rPr lang="el-GR" sz="12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ποσό ΠΟΥ αντιστοιχεί σε ποσοστό </a:t>
            </a:r>
            <a:r>
              <a:rPr lang="el-G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225,9%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της συνολικής χρηματοδότησης του προγράμματος και σε </a:t>
            </a:r>
            <a:r>
              <a:rPr lang="el-G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106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Προσκλήσεις (Επιπλέον 2 Προσκλήσεις από την ΕΥΔ ΠΕΠ για εκχωρήσεις από ΕΥΔ Περιβάλλοντος και 1 Πρόσκληση από την ΕΥΔ ΕΠΑΝΕΚ, που έχει οριστεί ως Ενδιάμεσος Φορέας του ΠΕΠ Ι.Ν.)</a:t>
            </a:r>
          </a:p>
          <a:p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Ο</a:t>
            </a:r>
            <a:r>
              <a:rPr lang="el-G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προϋπολογισμός των</a:t>
            </a:r>
            <a:r>
              <a:rPr lang="el-G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ενταγμένων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πράξεων </a:t>
            </a:r>
            <a:r>
              <a:rPr lang="el-G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(3.128 πράξεις)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ανέρχεται σε</a:t>
            </a:r>
            <a:r>
              <a:rPr lang="el-G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l-G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439,9 εκατ. € 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σε</a:t>
            </a:r>
            <a:r>
              <a:rPr lang="el-G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Δ.Δ. το οποίο αποτελεί το </a:t>
            </a:r>
            <a:r>
              <a:rPr lang="el-G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218,1%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της συνολικής χρηματοδότησης του προγράμματος, ενώ </a:t>
            </a:r>
            <a:r>
              <a:rPr lang="el-G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οι νομικές δεσμεύσεις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που έχουν αναληφθεί ανέρχονται στο ποσό των </a:t>
            </a:r>
            <a:r>
              <a:rPr lang="el-G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301,1 εκατ. €,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το οποίο αποτελεί το </a:t>
            </a:r>
            <a:r>
              <a:rPr lang="el-G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149,3%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της συνολικής χρηματοδότησης του προγράμματος. Οι δε καταχωρημένες δαπάνες στο ΟΠΣ μέχρι 23/5/2023 ανέρχονται στο ποσό των </a:t>
            </a:r>
            <a:r>
              <a:rPr lang="el-G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185,7 εκατ. € </a:t>
            </a:r>
            <a:r>
              <a:rPr lang="el-GR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Με βάση τα Δημοσιονομικά Στοιχεία που καταχωρούνται στην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SFC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)</a:t>
            </a:r>
            <a:r>
              <a:rPr lang="el-G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ποσό που αντιστοιχεί σε ποσοστό απορρόφησης </a:t>
            </a:r>
            <a:r>
              <a:rPr lang="el-G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92,1 %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των συνολικών πόρων ΠΕΠ ΙΝ 2014-2020.</a:t>
            </a:r>
            <a:endParaRPr lang="el-G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87B81C-99B0-4D4E-B699-006A31A72C71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547891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b="0" dirty="0"/>
              <a:t>Εδώ βλέπουμε συνολικά την εικόνα της προόδου υλοποίησης του ΕΠ ως προς την εξειδίκευση, την έκδοση των προσκλήσεων, τις εντάξεις, τις Συμβάσεις και τις δαπάνες.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87B81C-99B0-4D4E-B699-006A31A72C71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27384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el-G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Και εδώ βλέπουμε την πρόοδο υλοποίησης του προγράμματος συνολικά, ανά επενδυτικό ταμείο αλλά και ανά άξονα προτεραιότητας ως προς την εξειδίκευση, τις εντάξεις, τις Συμβάσεις και τις δαπάνες.</a:t>
            </a:r>
            <a:endParaRPr lang="el-GR" b="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87B81C-99B0-4D4E-B699-006A31A72C71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687807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87B81C-99B0-4D4E-B699-006A31A72C71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009263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b="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87B81C-99B0-4D4E-B699-006A31A72C71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469698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b="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87B81C-99B0-4D4E-B699-006A31A72C71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636144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5" Type="http://schemas.microsoft.com/office/2007/relationships/hdphoto" Target="../media/hdphoto1.wdp"/><Relationship Id="rId4" Type="http://schemas.openxmlformats.org/officeDocument/2006/relationships/image" Target="../media/image6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5" Type="http://schemas.microsoft.com/office/2007/relationships/hdphoto" Target="../media/hdphoto1.wdp"/><Relationship Id="rId4" Type="http://schemas.openxmlformats.org/officeDocument/2006/relationships/image" Target="../media/image6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5" Type="http://schemas.microsoft.com/office/2007/relationships/hdphoto" Target="../media/hdphoto1.wdp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5" Type="http://schemas.microsoft.com/office/2007/relationships/hdphoto" Target="../media/hdphoto1.wdp"/><Relationship Id="rId4" Type="http://schemas.openxmlformats.org/officeDocument/2006/relationships/image" Target="../media/image5.pn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3.jp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Ευθεία γραμμή σύνδεσης 6"/>
          <p:cNvCxnSpPr/>
          <p:nvPr userDrawn="1"/>
        </p:nvCxnSpPr>
        <p:spPr>
          <a:xfrm>
            <a:off x="193662" y="606832"/>
            <a:ext cx="11804676" cy="0"/>
          </a:xfrm>
          <a:prstGeom prst="line">
            <a:avLst/>
          </a:prstGeom>
          <a:ln w="28575">
            <a:solidFill>
              <a:srgbClr val="1B9AA9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8" name="Εικόνα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85" y="6243434"/>
            <a:ext cx="2060448" cy="495300"/>
          </a:xfrm>
          <a:prstGeom prst="rect">
            <a:avLst/>
          </a:prstGeom>
          <a:noFill/>
        </p:spPr>
      </p:pic>
      <p:pic>
        <p:nvPicPr>
          <p:cNvPr id="9" name="Εικόνα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0057" y="6243434"/>
            <a:ext cx="1077144" cy="484304"/>
          </a:xfrm>
          <a:prstGeom prst="rect">
            <a:avLst/>
          </a:prstGeom>
          <a:noFill/>
        </p:spPr>
      </p:pic>
      <p:cxnSp>
        <p:nvCxnSpPr>
          <p:cNvPr id="11" name="Ευθεία γραμμή σύνδεσης 10"/>
          <p:cNvCxnSpPr/>
          <p:nvPr userDrawn="1"/>
        </p:nvCxnSpPr>
        <p:spPr>
          <a:xfrm>
            <a:off x="77585" y="6195130"/>
            <a:ext cx="11969616" cy="0"/>
          </a:xfrm>
          <a:prstGeom prst="line">
            <a:avLst/>
          </a:prstGeom>
          <a:ln w="28575">
            <a:solidFill>
              <a:srgbClr val="1B9AA9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Ευθεία γραμμή σύνδεσης 11"/>
          <p:cNvCxnSpPr/>
          <p:nvPr userDrawn="1"/>
        </p:nvCxnSpPr>
        <p:spPr>
          <a:xfrm>
            <a:off x="6101843" y="668960"/>
            <a:ext cx="5885411" cy="0"/>
          </a:xfrm>
          <a:prstGeom prst="line">
            <a:avLst/>
          </a:prstGeom>
          <a:ln w="111125">
            <a:gradFill flip="none" rotWithShape="1">
              <a:gsLst>
                <a:gs pos="0">
                  <a:srgbClr val="1B9AA9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174DD19A-6E66-3760-102B-43A671F31155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339751" y="6211547"/>
            <a:ext cx="1656832" cy="548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2478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B7C4C-934A-4EED-AC48-BB48CAC85D8D}" type="datetimeFigureOut">
              <a:rPr lang="el-GR" smtClean="0"/>
              <a:t>15/6/2023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FB424-8CE3-4582-9010-372C3EA9451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296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B7C4C-934A-4EED-AC48-BB48CAC85D8D}" type="datetimeFigureOut">
              <a:rPr lang="el-GR" smtClean="0"/>
              <a:t>15/6/2023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FB424-8CE3-4582-9010-372C3EA9451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94880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1937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43142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6/15/2023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6028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1523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149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53796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5138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124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B7C4C-934A-4EED-AC48-BB48CAC85D8D}" type="datetimeFigureOut">
              <a:rPr lang="el-GR" smtClean="0"/>
              <a:t>15/6/2023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FB424-8CE3-4582-9010-372C3EA9451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588147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6/15/2023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80172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5072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972521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B7C4C-934A-4EED-AC48-BB48CAC85D8D}" type="datetimeFigureOut">
              <a:rPr lang="el-GR" smtClean="0"/>
              <a:t>15/6/2023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FB424-8CE3-4582-9010-372C3EA9451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8870614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B7C4C-934A-4EED-AC48-BB48CAC85D8D}" type="datetimeFigureOut">
              <a:rPr lang="el-GR" smtClean="0"/>
              <a:t>15/6/2023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FB424-8CE3-4582-9010-372C3EA9451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6185074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B7C4C-934A-4EED-AC48-BB48CAC85D8D}" type="datetimeFigureOut">
              <a:rPr lang="el-GR" smtClean="0"/>
              <a:t>15/6/2023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FB424-8CE3-4582-9010-372C3EA9451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9117130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B7C4C-934A-4EED-AC48-BB48CAC85D8D}" type="datetimeFigureOut">
              <a:rPr lang="el-GR" smtClean="0"/>
              <a:t>15/6/2023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FB424-8CE3-4582-9010-372C3EA9451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47935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B7C4C-934A-4EED-AC48-BB48CAC85D8D}" type="datetimeFigureOut">
              <a:rPr lang="el-GR" smtClean="0"/>
              <a:t>15/6/2023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FB424-8CE3-4582-9010-372C3EA9451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1185672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B7C4C-934A-4EED-AC48-BB48CAC85D8D}" type="datetimeFigureOut">
              <a:rPr lang="el-GR" smtClean="0"/>
              <a:t>15/6/2023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FB424-8CE3-4582-9010-372C3EA9451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7014749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B7C4C-934A-4EED-AC48-BB48CAC85D8D}" type="datetimeFigureOut">
              <a:rPr lang="el-GR" smtClean="0"/>
              <a:t>15/6/2023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FB424-8CE3-4582-9010-372C3EA9451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4754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B7C4C-934A-4EED-AC48-BB48CAC85D8D}" type="datetimeFigureOut">
              <a:rPr lang="el-GR" smtClean="0"/>
              <a:t>15/6/2023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FB424-8CE3-4582-9010-372C3EA9451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8780563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B7C4C-934A-4EED-AC48-BB48CAC85D8D}" type="datetimeFigureOut">
              <a:rPr lang="el-GR" smtClean="0"/>
              <a:t>15/6/2023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FB424-8CE3-4582-9010-372C3EA9451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4996064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B7C4C-934A-4EED-AC48-BB48CAC85D8D}" type="datetimeFigureOut">
              <a:rPr lang="el-GR" smtClean="0"/>
              <a:t>15/6/2023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FB424-8CE3-4582-9010-372C3EA9451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4639908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B7C4C-934A-4EED-AC48-BB48CAC85D8D}" type="datetimeFigureOut">
              <a:rPr lang="el-GR" smtClean="0"/>
              <a:t>15/6/2023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FB424-8CE3-4582-9010-372C3EA9451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9022249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B7C4C-934A-4EED-AC48-BB48CAC85D8D}" type="datetimeFigureOut">
              <a:rPr lang="el-GR" smtClean="0"/>
              <a:t>15/6/2023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FB424-8CE3-4582-9010-372C3EA9451A}" type="slidenum">
              <a:rPr lang="el-GR" smtClean="0"/>
              <a:t>‹#›</a:t>
            </a:fld>
            <a:endParaRPr lang="el-G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203741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B7C4C-934A-4EED-AC48-BB48CAC85D8D}" type="datetimeFigureOut">
              <a:rPr lang="el-GR" smtClean="0"/>
              <a:t>15/6/2023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FB424-8CE3-4582-9010-372C3EA9451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3626347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B7C4C-934A-4EED-AC48-BB48CAC85D8D}" type="datetimeFigureOut">
              <a:rPr lang="el-GR" smtClean="0"/>
              <a:t>15/6/2023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FB424-8CE3-4582-9010-372C3EA9451A}" type="slidenum">
              <a:rPr lang="el-GR" smtClean="0"/>
              <a:t>‹#›</a:t>
            </a:fld>
            <a:endParaRPr lang="el-G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7027148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B7C4C-934A-4EED-AC48-BB48CAC85D8D}" type="datetimeFigureOut">
              <a:rPr lang="el-GR" smtClean="0"/>
              <a:t>15/6/2023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FB424-8CE3-4582-9010-372C3EA9451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2583996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B7C4C-934A-4EED-AC48-BB48CAC85D8D}" type="datetimeFigureOut">
              <a:rPr lang="el-GR" smtClean="0"/>
              <a:t>15/6/2023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FB424-8CE3-4582-9010-372C3EA9451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8272031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B7C4C-934A-4EED-AC48-BB48CAC85D8D}" type="datetimeFigureOut">
              <a:rPr lang="el-GR" smtClean="0"/>
              <a:t>15/6/2023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FB424-8CE3-4582-9010-372C3EA9451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6692584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Ευθεία γραμμή σύνδεσης 6"/>
          <p:cNvCxnSpPr/>
          <p:nvPr userDrawn="1"/>
        </p:nvCxnSpPr>
        <p:spPr>
          <a:xfrm>
            <a:off x="193662" y="606832"/>
            <a:ext cx="11804676" cy="0"/>
          </a:xfrm>
          <a:prstGeom prst="line">
            <a:avLst/>
          </a:prstGeom>
          <a:ln w="28575">
            <a:solidFill>
              <a:srgbClr val="1B9AA9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8" name="Εικόνα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85" y="6243434"/>
            <a:ext cx="2060448" cy="495300"/>
          </a:xfrm>
          <a:prstGeom prst="rect">
            <a:avLst/>
          </a:prstGeom>
          <a:noFill/>
        </p:spPr>
      </p:pic>
      <p:pic>
        <p:nvPicPr>
          <p:cNvPr id="9" name="Εικόνα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0057" y="6243434"/>
            <a:ext cx="1077144" cy="484304"/>
          </a:xfrm>
          <a:prstGeom prst="rect">
            <a:avLst/>
          </a:prstGeom>
          <a:noFill/>
        </p:spPr>
      </p:pic>
      <p:cxnSp>
        <p:nvCxnSpPr>
          <p:cNvPr id="11" name="Ευθεία γραμμή σύνδεσης 10"/>
          <p:cNvCxnSpPr/>
          <p:nvPr userDrawn="1"/>
        </p:nvCxnSpPr>
        <p:spPr>
          <a:xfrm>
            <a:off x="77585" y="6195130"/>
            <a:ext cx="11969616" cy="0"/>
          </a:xfrm>
          <a:prstGeom prst="line">
            <a:avLst/>
          </a:prstGeom>
          <a:ln w="28575">
            <a:solidFill>
              <a:srgbClr val="1B9AA9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Ευθεία γραμμή σύνδεσης 11"/>
          <p:cNvCxnSpPr/>
          <p:nvPr userDrawn="1"/>
        </p:nvCxnSpPr>
        <p:spPr>
          <a:xfrm>
            <a:off x="6101843" y="668960"/>
            <a:ext cx="5885411" cy="0"/>
          </a:xfrm>
          <a:prstGeom prst="line">
            <a:avLst/>
          </a:prstGeom>
          <a:ln w="111125">
            <a:gradFill flip="none" rotWithShape="1">
              <a:gsLst>
                <a:gs pos="0">
                  <a:srgbClr val="1B9AA9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174DD19A-6E66-3760-102B-43A671F31155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339751" y="6211547"/>
            <a:ext cx="1656832" cy="548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639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B7C4C-934A-4EED-AC48-BB48CAC85D8D}" type="datetimeFigureOut">
              <a:rPr lang="el-GR" smtClean="0"/>
              <a:t>15/6/2023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FB424-8CE3-4582-9010-372C3EA9451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78437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B7C4C-934A-4EED-AC48-BB48CAC85D8D}" type="datetimeFigureOut">
              <a:rPr lang="el-GR" smtClean="0"/>
              <a:t>15/6/2023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FB424-8CE3-4582-9010-372C3EA9451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01545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B7C4C-934A-4EED-AC48-BB48CAC85D8D}" type="datetimeFigureOut">
              <a:rPr lang="el-GR" smtClean="0"/>
              <a:t>15/6/2023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FB424-8CE3-4582-9010-372C3EA9451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26404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B7C4C-934A-4EED-AC48-BB48CAC85D8D}" type="datetimeFigureOut">
              <a:rPr lang="el-GR" smtClean="0"/>
              <a:t>15/6/2023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FB424-8CE3-4582-9010-372C3EA9451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56374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B7C4C-934A-4EED-AC48-BB48CAC85D8D}" type="datetimeFigureOut">
              <a:rPr lang="el-GR" smtClean="0"/>
              <a:t>15/6/2023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FB424-8CE3-4582-9010-372C3EA9451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69024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B7C4C-934A-4EED-AC48-BB48CAC85D8D}" type="datetimeFigureOut">
              <a:rPr lang="el-GR" smtClean="0"/>
              <a:t>15/6/2023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FB424-8CE3-4582-9010-372C3EA9451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55115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5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6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microsoft.com/office/2007/relationships/hdphoto" Target="../media/hdphoto1.wdp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B7C4C-934A-4EED-AC48-BB48CAC85D8D}" type="datetimeFigureOut">
              <a:rPr lang="el-GR" smtClean="0"/>
              <a:t>15/6/2023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0FB424-8CE3-4582-9010-372C3EA9451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83019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997B7C4C-934A-4EED-AC48-BB48CAC85D8D}" type="datetimeFigureOut">
              <a:rPr lang="el-GR" smtClean="0"/>
              <a:t>15/6/2023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BD0FB424-8CE3-4582-9010-372C3EA9451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3924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B7C4C-934A-4EED-AC48-BB48CAC85D8D}" type="datetimeFigureOut">
              <a:rPr lang="el-GR" smtClean="0"/>
              <a:t>15/6/2023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D0FB424-8CE3-4582-9010-372C3EA9451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20646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  <p:sldLayoutId id="2147483737" r:id="rId13"/>
    <p:sldLayoutId id="2147483738" r:id="rId14"/>
    <p:sldLayoutId id="2147483739" r:id="rId15"/>
    <p:sldLayoutId id="2147483740" r:id="rId16"/>
    <p:sldLayoutId id="214748374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jpg"/><Relationship Id="rId5" Type="http://schemas.openxmlformats.org/officeDocument/2006/relationships/image" Target="../media/image8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9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9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13.emf"/><Relationship Id="rId5" Type="http://schemas.openxmlformats.org/officeDocument/2006/relationships/image" Target="../media/image12.emf"/><Relationship Id="rId4" Type="http://schemas.openxmlformats.org/officeDocument/2006/relationships/image" Target="../media/image9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2046726" y="1548578"/>
            <a:ext cx="7766936" cy="3700396"/>
          </a:xfrm>
        </p:spPr>
        <p:txBody>
          <a:bodyPr/>
          <a:lstStyle/>
          <a:p>
            <a:pPr algn="ctr" eaLnBrk="1" fontAlgn="auto" hangingPunct="1">
              <a:lnSpc>
                <a:spcPct val="130000"/>
              </a:lnSpc>
              <a:spcAft>
                <a:spcPts val="0"/>
              </a:spcAft>
              <a:defRPr/>
            </a:pPr>
            <a:r>
              <a:rPr lang="el-GR" sz="2800" b="1" dirty="0">
                <a:solidFill>
                  <a:srgbClr val="0070C0"/>
                </a:solidFill>
                <a:latin typeface="Corbel" panose="020B0503020204020204" pitchFamily="34" charset="0"/>
                <a:cs typeface="Times New Roman" panose="02020603050405020304" pitchFamily="18" charset="0"/>
              </a:rPr>
              <a:t/>
            </a:r>
            <a:br>
              <a:rPr lang="el-GR" sz="2800" b="1" dirty="0">
                <a:solidFill>
                  <a:srgbClr val="0070C0"/>
                </a:solidFill>
                <a:latin typeface="Corbel" panose="020B0503020204020204" pitchFamily="34" charset="0"/>
                <a:cs typeface="Times New Roman" panose="02020603050405020304" pitchFamily="18" charset="0"/>
              </a:rPr>
            </a:b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l-GR" sz="2800" b="1" baseline="300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η</a:t>
            </a:r>
            <a:r>
              <a:rPr lang="el-GR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Συνεδρίαση</a:t>
            </a:r>
            <a:br>
              <a:rPr lang="el-GR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Επιτροπής Παρακολούθησης</a:t>
            </a:r>
            <a:br>
              <a:rPr lang="el-GR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Ε.Π. </a:t>
            </a:r>
            <a:r>
              <a:rPr lang="el-GR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«ΙΟΝΙΑ ΝΗΣΙΑ» </a:t>
            </a:r>
            <a:r>
              <a:rPr lang="el-GR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2014-2020</a:t>
            </a:r>
            <a:r>
              <a:rPr lang="el-GR" sz="3200" b="1" dirty="0">
                <a:solidFill>
                  <a:srgbClr val="003C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l-GR" sz="3200" b="1" dirty="0">
                <a:solidFill>
                  <a:srgbClr val="003CB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l-GR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ΕΝΗΜΕΡΩΣΗ ΓΙΑ ΤΗΝ ΠΟΡΕΙΑ ΥλοποΙησης ΚΑΙ ΤΙΣ ΓΕΝΙΚΕΣ ΚΑΤΕΥΘΥΝΣΕΙΣ ΑΝΑΘΕΩΡΗΣΗΣ </a:t>
            </a:r>
            <a:br>
              <a:rPr lang="el-GR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του ΠΕΠ ΠΙΝ 2014-2020</a:t>
            </a:r>
            <a:r>
              <a:rPr lang="el-GR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l-GR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sz="1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ΚΕΡΚΥΡΑ – 16 ΙΟΥΝΙΟΥ 2023</a:t>
            </a:r>
            <a:endParaRPr lang="el-GR" sz="16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6" name="Αντικείμενο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352811"/>
              </p:ext>
            </p:extLst>
          </p:nvPr>
        </p:nvGraphicFramePr>
        <p:xfrm>
          <a:off x="5693656" y="228600"/>
          <a:ext cx="473075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2" name="Picture" r:id="rId4" imgW="474639" imgH="462507" progId="Word.Picture.8">
                  <p:embed/>
                </p:oleObj>
              </mc:Choice>
              <mc:Fallback>
                <p:oleObj name="Picture" r:id="rId4" imgW="474639" imgH="462507" progId="Word.Picture.8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3656" y="228600"/>
                        <a:ext cx="473075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093578" y="693738"/>
            <a:ext cx="567323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44497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44497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44497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44497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44497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44497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44497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44497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44497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4449763" algn="l"/>
              </a:tabLst>
            </a:pPr>
            <a:r>
              <a:rPr kumimoji="0" lang="el-GR" altLang="el-GR" sz="14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ΠΕΡΙΦΕΡΕΙΑ </a:t>
            </a:r>
            <a:r>
              <a:rPr kumimoji="0" lang="el-GR" altLang="el-GR" sz="1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ΙΟΝΙΩΝ ΝΗΣΙΩΝ</a:t>
            </a:r>
            <a:endParaRPr kumimoji="0" lang="el-GR" altLang="el-GR" sz="8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4449763" algn="l"/>
              </a:tabLst>
            </a:pPr>
            <a:r>
              <a:rPr kumimoji="0" lang="el-GR" altLang="el-GR" sz="14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ΕΙΔΙΚΗ ΥΠΗΡΕΣΙΑ ΔΙΑΧΕΙΡΙΣΗΣ </a:t>
            </a:r>
            <a:r>
              <a:rPr lang="el-GR" altLang="el-GR" sz="1400" b="1" dirty="0">
                <a:solidFill>
                  <a:srgbClr val="0070C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ΠΡΟΓΡΑΜΜΑΤΟΣ </a:t>
            </a:r>
            <a:r>
              <a:rPr lang="el-GR" altLang="el-GR" sz="1400" b="1" dirty="0" smtClean="0">
                <a:solidFill>
                  <a:srgbClr val="0070C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ΙΟΝΙΑ ΝΗΣΙΑ</a:t>
            </a:r>
            <a:endParaRPr kumimoji="0" lang="el-GR" altLang="el-GR" sz="18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cs typeface="Arial" panose="020B0604020202020204" pitchFamily="34" charset="0"/>
            </a:endParaRPr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5645" y="6166701"/>
            <a:ext cx="5680710" cy="691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193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4374FEA-720F-4CB5-8106-BEF5E7B36C55}"/>
              </a:ext>
            </a:extLst>
          </p:cNvPr>
          <p:cNvSpPr txBox="1"/>
          <p:nvPr/>
        </p:nvSpPr>
        <p:spPr>
          <a:xfrm>
            <a:off x="2284381" y="129308"/>
            <a:ext cx="76248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altLang="el-GR" sz="2400" b="1" cap="none" dirty="0">
                <a:solidFill>
                  <a:srgbClr val="003CB4"/>
                </a:solidFill>
                <a:latin typeface="Calibri" panose="020F0502020204030204" pitchFamily="34" charset="0"/>
              </a:rPr>
              <a:t>Πρόοδος Επίτευξης Πλαισίου Επίδοσης ΕΠ </a:t>
            </a:r>
            <a:r>
              <a:rPr lang="el-GR" altLang="el-GR" sz="2400" b="1" dirty="0" smtClean="0">
                <a:solidFill>
                  <a:srgbClr val="003CB4"/>
                </a:solidFill>
                <a:latin typeface="Calibri" panose="020F0502020204030204" pitchFamily="34" charset="0"/>
              </a:rPr>
              <a:t>ΠΙΝ</a:t>
            </a:r>
            <a:r>
              <a:rPr lang="el-GR" altLang="el-GR" sz="2400" b="1" cap="none" dirty="0" smtClean="0">
                <a:solidFill>
                  <a:srgbClr val="003CB4"/>
                </a:solidFill>
                <a:latin typeface="Calibri" panose="020F0502020204030204" pitchFamily="34" charset="0"/>
              </a:rPr>
              <a:t> </a:t>
            </a:r>
            <a:r>
              <a:rPr lang="el-GR" altLang="el-GR" sz="2400" b="1" cap="none" dirty="0">
                <a:solidFill>
                  <a:srgbClr val="003CB4"/>
                </a:solidFill>
                <a:latin typeface="Calibri" panose="020F0502020204030204" pitchFamily="34" charset="0"/>
              </a:rPr>
              <a:t>2014 -2020</a:t>
            </a:r>
            <a:endParaRPr lang="el-GR" sz="2400" dirty="0"/>
          </a:p>
        </p:txBody>
      </p:sp>
      <p:graphicFrame>
        <p:nvGraphicFramePr>
          <p:cNvPr id="5" name="Πίνακας 5">
            <a:extLst>
              <a:ext uri="{FF2B5EF4-FFF2-40B4-BE49-F238E27FC236}">
                <a16:creationId xmlns:a16="http://schemas.microsoft.com/office/drawing/2014/main" id="{5C9BCB59-7FE8-4FD7-AE16-9C52FFA19F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3794369"/>
              </p:ext>
            </p:extLst>
          </p:nvPr>
        </p:nvGraphicFramePr>
        <p:xfrm>
          <a:off x="204925" y="531706"/>
          <a:ext cx="11783756" cy="25888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2917">
                  <a:extLst>
                    <a:ext uri="{9D8B030D-6E8A-4147-A177-3AD203B41FA5}">
                      <a16:colId xmlns:a16="http://schemas.microsoft.com/office/drawing/2014/main" val="1366335736"/>
                    </a:ext>
                  </a:extLst>
                </a:gridCol>
                <a:gridCol w="1023860">
                  <a:extLst>
                    <a:ext uri="{9D8B030D-6E8A-4147-A177-3AD203B41FA5}">
                      <a16:colId xmlns:a16="http://schemas.microsoft.com/office/drawing/2014/main" val="2874254342"/>
                    </a:ext>
                  </a:extLst>
                </a:gridCol>
                <a:gridCol w="2741829">
                  <a:extLst>
                    <a:ext uri="{9D8B030D-6E8A-4147-A177-3AD203B41FA5}">
                      <a16:colId xmlns:a16="http://schemas.microsoft.com/office/drawing/2014/main" val="690365780"/>
                    </a:ext>
                  </a:extLst>
                </a:gridCol>
                <a:gridCol w="1273589">
                  <a:extLst>
                    <a:ext uri="{9D8B030D-6E8A-4147-A177-3AD203B41FA5}">
                      <a16:colId xmlns:a16="http://schemas.microsoft.com/office/drawing/2014/main" val="40208245"/>
                    </a:ext>
                  </a:extLst>
                </a:gridCol>
                <a:gridCol w="5821561">
                  <a:extLst>
                    <a:ext uri="{9D8B030D-6E8A-4147-A177-3AD203B41FA5}">
                      <a16:colId xmlns:a16="http://schemas.microsoft.com/office/drawing/2014/main" val="1573093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ΚΩΔ. ΔΕΙΚΤΗ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ΤΑΜΕΙΟ</a:t>
                      </a:r>
                      <a:endParaRPr lang="el-GR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ΠΕΡΙΓΡΑΦΗ </a:t>
                      </a:r>
                      <a:r>
                        <a:rPr lang="el-GR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– </a:t>
                      </a:r>
                    </a:p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ΜΟΝΑΔΑ ΜΕΤΡΗΣΗΣ</a:t>
                      </a:r>
                    </a:p>
                    <a:p>
                      <a:pPr algn="ctr" fontAlgn="ctr"/>
                      <a:endParaRPr lang="el-GR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ΤΙΜΗ</a:t>
                      </a:r>
                      <a:r>
                        <a:rPr lang="el-GR" sz="14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ΣΤΟΧΟΣ</a:t>
                      </a:r>
                      <a:endParaRPr lang="el-GR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ΠΑΡΑΤΗΡΗΣΕΙΣ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058182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l-GR" sz="1400" b="0" dirty="0" smtClean="0"/>
                        <a:t>CO23</a:t>
                      </a:r>
                      <a:endParaRPr lang="en-US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l-GR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ΕΤΠΑ</a:t>
                      </a:r>
                      <a:endParaRPr lang="el-GR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="0" dirty="0" smtClean="0"/>
                        <a:t>Φύση και βιοποικιλότητα: Επιφάνεια </a:t>
                      </a:r>
                      <a:r>
                        <a:rPr lang="el-GR" sz="1400" b="0" dirty="0" err="1" smtClean="0"/>
                        <a:t>οικοτόπων</a:t>
                      </a:r>
                      <a:r>
                        <a:rPr lang="el-GR" sz="1400" b="0" dirty="0" smtClean="0"/>
                        <a:t> που λαμβάνουν ενίσχυση για να αποκτήσουν καλύτερο καθεστώς διατήρησης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="0" dirty="0" smtClean="0"/>
                        <a:t>75.000 εκτάρια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="0" dirty="0" smtClean="0"/>
                        <a:t>Δεν προβλέπεται να επιτευχθεί οριακά ο στόχος του δείκτη</a:t>
                      </a:r>
                      <a:endParaRPr lang="el-GR" sz="1400" b="0" dirty="0"/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786183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1400" b="0" dirty="0" smtClean="0"/>
                        <a:t>CO31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l-GR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ΕΤΠΑ</a:t>
                      </a:r>
                      <a:endParaRPr lang="el-GR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b="0" dirty="0" smtClean="0"/>
                        <a:t>Ενεργειακή απόδοση: Αριθμός νοικοκυριών που κατατάσσονται σε καλύτερη κατηγορία ενεργειακής κατανάλωσης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b="0" dirty="0" smtClean="0"/>
                        <a:t>320 νοικοκυριά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="0" dirty="0" smtClean="0"/>
                        <a:t> Συνδέεται με την Πρόσκληση ΙΟΝ53 στο πλαίσιο της οποίας είναι ενταγμένα 353 σχέδια. Έως σήμερα έχουν ολοκληρωθεί 256 σχέδια</a:t>
                      </a:r>
                      <a:r>
                        <a:rPr lang="el-GR" sz="1400" b="0" baseline="0" dirty="0" smtClean="0"/>
                        <a:t> </a:t>
                      </a:r>
                      <a:r>
                        <a:rPr lang="el-GR" sz="1400" b="0" dirty="0" smtClean="0"/>
                        <a:t>και εκτιμάται ενδεχόμενη </a:t>
                      </a:r>
                      <a:r>
                        <a:rPr lang="el-GR" sz="1400" b="0" dirty="0" err="1" smtClean="0"/>
                        <a:t>υπο</a:t>
                      </a:r>
                      <a:r>
                        <a:rPr lang="el-GR" sz="1400" b="0" dirty="0" smtClean="0"/>
                        <a:t>-επίτευξη του στόχου.</a:t>
                      </a:r>
                    </a:p>
                    <a:p>
                      <a:pPr algn="ctr"/>
                      <a:r>
                        <a:rPr lang="el-GR" sz="1400" b="0" dirty="0" smtClean="0"/>
                        <a:t>Από τις πράξεις που θα υλοποιηθούν ενισχύονται 72.064 εκτάρια.</a:t>
                      </a:r>
                      <a:endParaRPr lang="el-GR" sz="1400" b="0" dirty="0"/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61963861"/>
                  </a:ext>
                </a:extLst>
              </a:tr>
            </a:tbl>
          </a:graphicData>
        </a:graphic>
      </p:graphicFrame>
      <p:pic>
        <p:nvPicPr>
          <p:cNvPr id="4" name="Εικόνα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7863" y="6136216"/>
            <a:ext cx="5897880" cy="661955"/>
          </a:xfrm>
          <a:prstGeom prst="rect">
            <a:avLst/>
          </a:prstGeom>
        </p:spPr>
      </p:pic>
      <p:graphicFrame>
        <p:nvGraphicFramePr>
          <p:cNvPr id="6" name="Πίνακας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5673656"/>
              </p:ext>
            </p:extLst>
          </p:nvPr>
        </p:nvGraphicFramePr>
        <p:xfrm>
          <a:off x="2590800" y="3328472"/>
          <a:ext cx="6807200" cy="28614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46536">
                  <a:extLst>
                    <a:ext uri="{9D8B030D-6E8A-4147-A177-3AD203B41FA5}">
                      <a16:colId xmlns:a16="http://schemas.microsoft.com/office/drawing/2014/main" val="890077953"/>
                    </a:ext>
                  </a:extLst>
                </a:gridCol>
                <a:gridCol w="719603">
                  <a:extLst>
                    <a:ext uri="{9D8B030D-6E8A-4147-A177-3AD203B41FA5}">
                      <a16:colId xmlns:a16="http://schemas.microsoft.com/office/drawing/2014/main" val="3016045243"/>
                    </a:ext>
                  </a:extLst>
                </a:gridCol>
                <a:gridCol w="1583070">
                  <a:extLst>
                    <a:ext uri="{9D8B030D-6E8A-4147-A177-3AD203B41FA5}">
                      <a16:colId xmlns:a16="http://schemas.microsoft.com/office/drawing/2014/main" val="2641871833"/>
                    </a:ext>
                  </a:extLst>
                </a:gridCol>
                <a:gridCol w="2057991">
                  <a:extLst>
                    <a:ext uri="{9D8B030D-6E8A-4147-A177-3AD203B41FA5}">
                      <a16:colId xmlns:a16="http://schemas.microsoft.com/office/drawing/2014/main" val="1370726447"/>
                    </a:ext>
                  </a:extLst>
                </a:gridCol>
              </a:tblGrid>
              <a:tr h="292351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χρηματοοικονομικοί δείκτες  (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100) </a:t>
                      </a:r>
                      <a:endParaRPr lang="el-G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l-G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l-G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l-G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69591086"/>
                  </a:ext>
                </a:extLst>
              </a:tr>
              <a:tr h="38980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l-GR" sz="1100" dirty="0">
                          <a:effectLst/>
                        </a:rPr>
                        <a:t>Άξονες Προτεραιότητας / Ταμείο</a:t>
                      </a:r>
                      <a:endParaRPr lang="el-GR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l-GR" sz="1100" dirty="0">
                          <a:effectLst/>
                        </a:rPr>
                        <a:t> 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l-GR" sz="1100" dirty="0">
                          <a:effectLst/>
                        </a:rPr>
                        <a:t> </a:t>
                      </a:r>
                      <a:r>
                        <a:rPr lang="el-GR" sz="1100" dirty="0" smtClean="0">
                          <a:effectLst/>
                        </a:rPr>
                        <a:t>ΤΑΜΕΙΟ</a:t>
                      </a:r>
                      <a:endParaRPr lang="el-GR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l-GR" sz="1100" dirty="0">
                          <a:effectLst/>
                        </a:rPr>
                        <a:t>F100 </a:t>
                      </a:r>
                      <a:r>
                        <a:rPr lang="en-US" sz="1100" dirty="0">
                          <a:effectLst/>
                        </a:rPr>
                        <a:t>(€) </a:t>
                      </a:r>
                      <a:r>
                        <a:rPr lang="el-GR" sz="1100" dirty="0">
                          <a:effectLst/>
                        </a:rPr>
                        <a:t>– ορόσημο</a:t>
                      </a:r>
                      <a:r>
                        <a:rPr lang="en-US" sz="1100" dirty="0">
                          <a:effectLst/>
                        </a:rPr>
                        <a:t> 2023 (</a:t>
                      </a:r>
                      <a:r>
                        <a:rPr lang="el-GR" sz="1100" dirty="0">
                          <a:effectLst/>
                        </a:rPr>
                        <a:t>Δ.Δ.)</a:t>
                      </a:r>
                      <a:endParaRPr lang="el-GR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100" dirty="0">
                          <a:effectLst/>
                        </a:rPr>
                        <a:t>Πληρωμές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100" dirty="0">
                          <a:effectLst/>
                        </a:rPr>
                        <a:t> έως 23/5/2023 (€)</a:t>
                      </a:r>
                      <a:endParaRPr lang="el-GR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7143442"/>
                  </a:ext>
                </a:extLst>
              </a:tr>
              <a:tr h="25986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l-GR" sz="1100" dirty="0">
                          <a:effectLst/>
                        </a:rPr>
                        <a:t>ΑΠ1 (</a:t>
                      </a:r>
                      <a:r>
                        <a:rPr lang="el-GR" sz="1100" dirty="0" err="1">
                          <a:effectLst/>
                        </a:rPr>
                        <a:t>Ερευνα</a:t>
                      </a:r>
                      <a:r>
                        <a:rPr lang="el-GR" sz="1100" dirty="0">
                          <a:effectLst/>
                        </a:rPr>
                        <a:t>, Ψηφιακά, ΜΜΕ)</a:t>
                      </a:r>
                      <a:endParaRPr lang="el-GR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1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100" dirty="0">
                          <a:effectLst/>
                        </a:rPr>
                        <a:t>ΕΤΠΑ</a:t>
                      </a:r>
                      <a:endParaRPr lang="el-GR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 </a:t>
                      </a:r>
                      <a:r>
                        <a:rPr lang="en-US" sz="1100">
                          <a:effectLst/>
                        </a:rPr>
                        <a:t>57.884.600.0</a:t>
                      </a:r>
                      <a:endParaRPr lang="el-GR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56.332.319,6€</a:t>
                      </a:r>
                      <a:endParaRPr lang="el-GR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58839839"/>
                  </a:ext>
                </a:extLst>
              </a:tr>
              <a:tr h="38980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l-GR" sz="1100" dirty="0">
                          <a:effectLst/>
                        </a:rPr>
                        <a:t>ΑΠ2 (Περιβάλλον, Ενεργειακά, Πολιτισμός, Τουρισμός)</a:t>
                      </a:r>
                      <a:endParaRPr lang="el-GR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ΕΤΠΑ</a:t>
                      </a:r>
                      <a:endParaRPr lang="el-GR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100" dirty="0">
                          <a:effectLst/>
                        </a:rPr>
                        <a:t> 59.881.230,0</a:t>
                      </a:r>
                      <a:endParaRPr lang="el-GR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100" dirty="0">
                          <a:effectLst/>
                        </a:rPr>
                        <a:t>43.690.809,5€</a:t>
                      </a:r>
                      <a:endParaRPr lang="el-GR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90937641"/>
                  </a:ext>
                </a:extLst>
              </a:tr>
              <a:tr h="25986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l-GR" sz="1100" dirty="0">
                          <a:effectLst/>
                        </a:rPr>
                        <a:t>ΑΠ3 (υποδομές Μεταφορών)</a:t>
                      </a:r>
                      <a:endParaRPr lang="el-GR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ΕΤΠΑ</a:t>
                      </a:r>
                      <a:endParaRPr lang="el-GR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100" dirty="0">
                          <a:effectLst/>
                        </a:rPr>
                        <a:t>   8.627.477,0</a:t>
                      </a:r>
                      <a:endParaRPr lang="el-GR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100" dirty="0">
                          <a:effectLst/>
                        </a:rPr>
                        <a:t>8.605.787,4€</a:t>
                      </a:r>
                      <a:endParaRPr lang="el-GR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29154348"/>
                  </a:ext>
                </a:extLst>
              </a:tr>
              <a:tr h="38980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l-GR" sz="1100" dirty="0">
                          <a:effectLst/>
                        </a:rPr>
                        <a:t>ΑΠ4 (Υποδομές Εκπαίδευσης, Υγείας, Πρόνοιας)</a:t>
                      </a:r>
                      <a:endParaRPr lang="el-GR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ΕΤΠΑ</a:t>
                      </a:r>
                      <a:endParaRPr lang="el-GR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 35.047.458,0</a:t>
                      </a:r>
                      <a:endParaRPr lang="el-GR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100" dirty="0">
                          <a:effectLst/>
                        </a:rPr>
                        <a:t>37.622.387,1€</a:t>
                      </a:r>
                      <a:endParaRPr lang="el-GR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2408482"/>
                  </a:ext>
                </a:extLst>
              </a:tr>
              <a:tr h="38980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ΑΠ5 (Απασχόληση, Κοινωνικές Δομές, Υγεία, Κοινων. Οικονομία)</a:t>
                      </a:r>
                      <a:endParaRPr lang="el-GR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ΕΚΤ</a:t>
                      </a:r>
                      <a:endParaRPr lang="el-GR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 36.528.932,0</a:t>
                      </a:r>
                      <a:endParaRPr lang="el-GR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100" dirty="0">
                          <a:effectLst/>
                        </a:rPr>
                        <a:t>36.514.987,1€</a:t>
                      </a:r>
                      <a:endParaRPr lang="el-GR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96715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2115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>
            <a:extLst>
              <a:ext uri="{FF2B5EF4-FFF2-40B4-BE49-F238E27FC236}">
                <a16:creationId xmlns:a16="http://schemas.microsoft.com/office/drawing/2014/main" id="{B5BC4045-44F9-48F7-858C-EBAF3359DEEA}"/>
              </a:ext>
            </a:extLst>
          </p:cNvPr>
          <p:cNvSpPr txBox="1">
            <a:spLocks/>
          </p:cNvSpPr>
          <p:nvPr/>
        </p:nvSpPr>
        <p:spPr>
          <a:xfrm>
            <a:off x="2432994" y="4320434"/>
            <a:ext cx="5964572" cy="17158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18AB3"/>
              </a:buClr>
              <a:buSzPct val="80000"/>
              <a:buFont typeface="Wingdings 3" charset="2"/>
              <a:buNone/>
              <a:tabLst/>
              <a:defRPr/>
            </a:pPr>
            <a:r>
              <a:rPr lang="el-GR" spc="-5" dirty="0"/>
              <a:t>    </a:t>
            </a:r>
            <a:r>
              <a:rPr lang="el-GR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Σας ευχαριστώ πολύ</a:t>
            </a:r>
            <a:r>
              <a:rPr lang="el-GR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r>
              <a:rPr lang="el-GR" b="1" spc="-5" dirty="0">
                <a:solidFill>
                  <a:srgbClr val="33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l-GR" b="1" spc="-5" dirty="0">
                <a:solidFill>
                  <a:srgbClr val="3366C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l-GR" sz="1800" b="1" spc="-5" dirty="0">
              <a:solidFill>
                <a:srgbClr val="3366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18AB3"/>
              </a:buClr>
              <a:buSzPct val="80000"/>
              <a:buFont typeface="Wingdings 3" charset="2"/>
              <a:buNone/>
              <a:tabLst/>
              <a:defRPr/>
            </a:pPr>
            <a:r>
              <a:rPr lang="el-GR" sz="1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ΑΣΠΙΩΤΗΣ ΚΩΝ/ΝΟΣ</a:t>
            </a:r>
            <a:endParaRPr lang="el-GR" sz="16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18AB3"/>
              </a:buClr>
              <a:buSzPct val="80000"/>
              <a:buFont typeface="Wingdings 3" charset="2"/>
              <a:buNone/>
              <a:tabLst/>
              <a:defRPr/>
            </a:pPr>
            <a:r>
              <a:rPr lang="el-GR" sz="1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ΠΡΟΙΣΤΑΜΕΝΟΣ ΕΥΔ ΠΡΟΓΡΑΜΜΑΤΟΣ ΙΟΝΙΑ ΝΗΣΙΑ</a:t>
            </a:r>
            <a:endParaRPr lang="en-US" sz="16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3578" y="6196044"/>
            <a:ext cx="5897880" cy="66195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04800" y="467360"/>
            <a:ext cx="11501120" cy="37394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600" b="1" u="sng" dirty="0" smtClean="0"/>
              <a:t>Βασικές </a:t>
            </a:r>
            <a:r>
              <a:rPr lang="el-GR" sz="1600" b="1" u="sng" dirty="0"/>
              <a:t>κατευθύνσεις Αναθεώρησης ΠΕΠ Ι.Ν. 2014-2020</a:t>
            </a:r>
            <a:endParaRPr lang="el-GR" sz="1600" dirty="0"/>
          </a:p>
          <a:p>
            <a:r>
              <a:rPr lang="el-GR" sz="1300" i="1" dirty="0"/>
              <a:t> </a:t>
            </a:r>
            <a:endParaRPr lang="el-GR" sz="1300" dirty="0"/>
          </a:p>
          <a:p>
            <a:r>
              <a:rPr lang="el-GR" sz="1300" dirty="0"/>
              <a:t>Η επόμενη και τελική Αναθεώρηση του Προγράμματος αναμένεται να βασιστεί στις </a:t>
            </a:r>
            <a:r>
              <a:rPr lang="el-GR" sz="1300" dirty="0" err="1"/>
              <a:t>επικαιροποιημένες</a:t>
            </a:r>
            <a:r>
              <a:rPr lang="el-GR" sz="1300" dirty="0"/>
              <a:t> (τέλος Ιουνίου 2023) προβλέψεις για τη διαμόρφωση των βασικών στοιχείων του.</a:t>
            </a:r>
          </a:p>
          <a:p>
            <a:r>
              <a:rPr lang="el-GR" sz="1300" dirty="0"/>
              <a:t> </a:t>
            </a:r>
          </a:p>
          <a:p>
            <a:r>
              <a:rPr lang="el-GR" sz="1300" i="1" u="sng" dirty="0"/>
              <a:t>Άξονας Προτεραιότητας -2-</a:t>
            </a:r>
            <a:endParaRPr lang="el-GR" sz="1300" dirty="0"/>
          </a:p>
          <a:p>
            <a:r>
              <a:rPr lang="el-GR" sz="1300" dirty="0"/>
              <a:t>Στο πλαίσιο της </a:t>
            </a:r>
            <a:r>
              <a:rPr lang="el-GR" sz="1300" dirty="0" err="1"/>
              <a:t>επικαιροποίησης</a:t>
            </a:r>
            <a:r>
              <a:rPr lang="el-GR" sz="1300" dirty="0"/>
              <a:t> του Σχεδίου Δράσης </a:t>
            </a:r>
            <a:r>
              <a:rPr lang="el-GR" sz="1300" b="1" dirty="0"/>
              <a:t>και στο βαθμό που επιβεβαιώνονται οι σημερινές προβλέψεις</a:t>
            </a:r>
            <a:r>
              <a:rPr lang="el-GR" sz="1300" dirty="0"/>
              <a:t>, οι πόροι του Α.Π. αναμένεται να παραμείνουν ως έχουν και η υπέρβαση των 5,7 εκατ.€ θα διοχετευτεί μερικώς στην </a:t>
            </a:r>
            <a:r>
              <a:rPr lang="el-GR" sz="1300" dirty="0" err="1"/>
              <a:t>π.π</a:t>
            </a:r>
            <a:r>
              <a:rPr lang="el-GR" sz="1300" dirty="0"/>
              <a:t>. 2021-2027 και σε άλλες πηγές (εθνικοί πόροι).</a:t>
            </a:r>
          </a:p>
          <a:p>
            <a:r>
              <a:rPr lang="el-GR" sz="1300" dirty="0"/>
              <a:t> </a:t>
            </a:r>
          </a:p>
          <a:p>
            <a:r>
              <a:rPr lang="el-GR" sz="1300" i="1" u="sng" dirty="0"/>
              <a:t>Άξονας Προτεραιότητας -4-</a:t>
            </a:r>
            <a:endParaRPr lang="el-GR" sz="1300" dirty="0"/>
          </a:p>
          <a:p>
            <a:r>
              <a:rPr lang="el-GR" sz="1300" dirty="0"/>
              <a:t>Στο πλαίσιο της </a:t>
            </a:r>
            <a:r>
              <a:rPr lang="el-GR" sz="1300" dirty="0" err="1"/>
              <a:t>επικαιροποίησης</a:t>
            </a:r>
            <a:r>
              <a:rPr lang="el-GR" sz="1300" dirty="0"/>
              <a:t> του Σχεδίου Δράσης , οι πόροι του Α.Π. ενδέχεται να αυξηθούν οριακά (κατά 1,1 εκατ.€), με μεταφορά πόρων από άλλους Α.Π., προκειμένου ο Α.Π. να κλείσει στο 110,0% </a:t>
            </a:r>
          </a:p>
          <a:p>
            <a:r>
              <a:rPr lang="el-GR" sz="1300" dirty="0"/>
              <a:t> </a:t>
            </a:r>
          </a:p>
          <a:p>
            <a:r>
              <a:rPr lang="el-GR" sz="1300" i="1" u="sng" dirty="0"/>
              <a:t>Άξονας Προτεραιότητας -5-</a:t>
            </a:r>
            <a:endParaRPr lang="el-GR" sz="1300" dirty="0"/>
          </a:p>
          <a:p>
            <a:r>
              <a:rPr lang="el-GR" sz="1300" dirty="0"/>
              <a:t>Στο πλαίσιο της </a:t>
            </a:r>
            <a:r>
              <a:rPr lang="el-GR" sz="1300" dirty="0" err="1"/>
              <a:t>επικαιροποίησης</a:t>
            </a:r>
            <a:r>
              <a:rPr lang="el-GR" sz="1300" dirty="0"/>
              <a:t> του Σχεδίου Δράσης αναμένεται αφενός να επανεκτιμηθεί η περίοδος λειτουργίας των Κοινωνικών δομών που θα ενισχυθεί τελικά από το ΠΕΠ 2014-2020 και αφετέρου να οριστικοποιηθεί η δυνατότητα ή μη έγκαιρης υλοποίησης ορισμένων δράσεων (π.χ. </a:t>
            </a:r>
            <a:r>
              <a:rPr lang="el-GR" sz="1300" dirty="0" smtClean="0"/>
              <a:t>δράσεις </a:t>
            </a:r>
            <a:r>
              <a:rPr lang="el-GR" sz="1300" dirty="0"/>
              <a:t>κατάρτισης </a:t>
            </a:r>
            <a:r>
              <a:rPr lang="el-GR" sz="1300" dirty="0" err="1"/>
              <a:t>κλπ</a:t>
            </a:r>
            <a:r>
              <a:rPr lang="el-GR" sz="1300" dirty="0"/>
              <a:t>), προκειμένου ο Α.Π. να «κλείσει» με την προβλεπόμενη </a:t>
            </a:r>
            <a:r>
              <a:rPr lang="el-GR" sz="1300" dirty="0" err="1"/>
              <a:t>υπερδέσμευση</a:t>
            </a:r>
            <a:r>
              <a:rPr lang="el-GR" sz="1300" dirty="0"/>
              <a:t> στο 110,0% περίπου </a:t>
            </a:r>
          </a:p>
          <a:p>
            <a:r>
              <a:rPr lang="el-GR" sz="1300" dirty="0"/>
              <a:t>Σε διαφορετική περίπτωση εξετάζεται το ενδεχόμενο τουλάχιστον οριακής μείωσης των πόρων του Α.Π. κατά 1,1 εκατ.€ προς ενίσχυση του Α.Π. -4-</a:t>
            </a:r>
            <a:r>
              <a:rPr lang="el-GR" sz="1300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13994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1">
            <a:extLst>
              <a:ext uri="{FF2B5EF4-FFF2-40B4-BE49-F238E27FC236}">
                <a16:creationId xmlns:a16="http://schemas.microsoft.com/office/drawing/2014/main" id="{521101B4-74CD-4FEC-93E6-3F1DC72BB928}"/>
              </a:ext>
            </a:extLst>
          </p:cNvPr>
          <p:cNvSpPr txBox="1">
            <a:spLocks/>
          </p:cNvSpPr>
          <p:nvPr/>
        </p:nvSpPr>
        <p:spPr>
          <a:xfrm>
            <a:off x="1323284" y="661954"/>
            <a:ext cx="8596668" cy="61244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l-GR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Στοιχεία </a:t>
            </a:r>
            <a:r>
              <a:rPr lang="el-GR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Προγράμματος</a:t>
            </a:r>
            <a:r>
              <a:rPr lang="en-US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l-GR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Diagram 4">
            <a:extLst>
              <a:ext uri="{FF2B5EF4-FFF2-40B4-BE49-F238E27FC236}">
                <a16:creationId xmlns:a16="http://schemas.microsoft.com/office/drawing/2014/main" id="{697730AE-E7AB-4565-9C5C-C79972E26B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44743945"/>
              </p:ext>
            </p:extLst>
          </p:nvPr>
        </p:nvGraphicFramePr>
        <p:xfrm>
          <a:off x="1323284" y="1077848"/>
          <a:ext cx="9086113" cy="21906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6ABC3604-5130-42D8-BFB0-3B4AAFE664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7450113"/>
              </p:ext>
            </p:extLst>
          </p:nvPr>
        </p:nvGraphicFramePr>
        <p:xfrm>
          <a:off x="1732779" y="3268471"/>
          <a:ext cx="8267122" cy="2927574"/>
        </p:xfrm>
        <a:graphic>
          <a:graphicData uri="http://schemas.openxmlformats.org/drawingml/2006/table">
            <a:tbl>
              <a:tblPr firstRow="1" bandRow="1"/>
              <a:tblGrid>
                <a:gridCol w="23300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209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161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792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algn="ctr"/>
                      <a:r>
                        <a:rPr lang="el-GR" sz="1600" b="1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Αρχική Έγκριση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838383"/>
                      </a:solidFill>
                    </a:lnT>
                    <a:lnB w="12700" cmpd="sng">
                      <a:solidFill>
                        <a:srgbClr val="83838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algn="ctr"/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C(2014) </a:t>
                      </a:r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101</a:t>
                      </a:r>
                      <a:r>
                        <a:rPr lang="el-GR" sz="1600" b="1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5/18-12-2014</a:t>
                      </a:r>
                      <a:endParaRPr lang="el-GR" sz="16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838383"/>
                      </a:solidFill>
                    </a:lnT>
                    <a:lnB w="12700" cmpd="sng">
                      <a:solidFill>
                        <a:srgbClr val="83838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l-GR" sz="1600" b="1" kern="1200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226.924.700</a:t>
                      </a:r>
                      <a:r>
                        <a:rPr lang="en-US" sz="1600" b="1" kern="1200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l-GR" sz="1600" b="1" kern="1200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€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838383"/>
                      </a:solidFill>
                    </a:lnT>
                    <a:lnB w="12700" cmpd="sng">
                      <a:solidFill>
                        <a:srgbClr val="83838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92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algn="ctr"/>
                      <a:r>
                        <a:rPr lang="el-GR" sz="1600" b="1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el-GR" sz="1600" b="1" baseline="30000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η</a:t>
                      </a:r>
                      <a:r>
                        <a:rPr lang="el-GR" sz="1600" b="1" baseline="0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Αναθεώρηση</a:t>
                      </a:r>
                      <a:endParaRPr lang="el-GR" sz="16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838383"/>
                      </a:solidFill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38383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algn="ctr"/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C(2017) </a:t>
                      </a:r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</a:t>
                      </a:r>
                      <a:r>
                        <a:rPr lang="el-GR" sz="1600" b="1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07</a:t>
                      </a:r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/6-12-2017 </a:t>
                      </a:r>
                      <a:endParaRPr lang="el-GR" sz="16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838383"/>
                      </a:solidFill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38383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l-GR" sz="1600" b="1" kern="1200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231.808.906</a:t>
                      </a:r>
                      <a:r>
                        <a:rPr lang="en-US" sz="1600" b="1" kern="1200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l-GR" sz="1600" b="1" kern="1200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€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838383"/>
                      </a:solidFill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38383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792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algn="ctr"/>
                      <a:r>
                        <a:rPr lang="el-GR" sz="1600" b="1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l-GR" sz="1600" b="1" baseline="30000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η</a:t>
                      </a:r>
                      <a:r>
                        <a:rPr lang="el-GR" sz="1600" b="1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Αναθεώρηση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algn="ctr"/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C(2018) </a:t>
                      </a:r>
                      <a:r>
                        <a:rPr lang="el-GR" sz="1600" b="1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8766/11.12.2018</a:t>
                      </a:r>
                      <a:endParaRPr lang="el-GR" sz="16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kern="1200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231.808.906</a:t>
                      </a:r>
                      <a:r>
                        <a:rPr lang="en-US" sz="1600" b="1" kern="1200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l-GR" sz="1600" b="1" kern="1200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€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792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algn="ctr"/>
                      <a:r>
                        <a:rPr lang="el-GR" sz="1600" b="1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el-GR" sz="1600" b="1" baseline="30000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η</a:t>
                      </a:r>
                      <a:r>
                        <a:rPr lang="el-GR" sz="1600" b="1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Αναθεώρηση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38383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algn="ctr"/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C(2020)</a:t>
                      </a:r>
                      <a:r>
                        <a:rPr lang="en-US" sz="1600" b="1" baseline="0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l-GR" sz="1600" b="1" baseline="0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</a:t>
                      </a:r>
                      <a:r>
                        <a:rPr lang="en-US" sz="1600" b="1" baseline="0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/09.01.2020</a:t>
                      </a:r>
                      <a:endParaRPr lang="el-GR" sz="16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38383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kern="1200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231.808.906 €</a:t>
                      </a:r>
                      <a:endParaRPr lang="el-GR" sz="1600" b="1" kern="1200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38383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792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algn="ctr"/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el-GR" sz="1600" b="1" baseline="30000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η</a:t>
                      </a:r>
                      <a:r>
                        <a:rPr lang="el-GR" sz="1600" b="1" baseline="0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Αναθεώρηση</a:t>
                      </a:r>
                      <a:endParaRPr lang="el-GR" sz="16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C(2020)</a:t>
                      </a:r>
                      <a:r>
                        <a:rPr lang="en-US" sz="1600" b="1" baseline="0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l-GR" sz="1600" b="1" baseline="0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4709</a:t>
                      </a:r>
                      <a:r>
                        <a:rPr lang="en-US" sz="1600" b="1" baseline="0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el-GR" sz="1600" b="1" baseline="0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07</a:t>
                      </a:r>
                      <a:r>
                        <a:rPr lang="en-US" sz="1600" b="1" baseline="0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el-GR" sz="1600" b="1" baseline="0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07</a:t>
                      </a:r>
                      <a:r>
                        <a:rPr lang="en-US" sz="1600" b="1" baseline="0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.202</a:t>
                      </a:r>
                      <a:r>
                        <a:rPr lang="el-GR" sz="1600" b="1" baseline="0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l-GR" sz="16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kern="1200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201.696.536</a:t>
                      </a:r>
                      <a:r>
                        <a:rPr lang="el-GR" sz="1600" b="1" kern="1200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l-GR" sz="1600" b="1" kern="1200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€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792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algn="ctr"/>
                      <a:r>
                        <a:rPr lang="el-GR" sz="1600" b="1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r>
                        <a:rPr lang="el-GR" sz="1600" b="1" baseline="30000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η</a:t>
                      </a:r>
                      <a:r>
                        <a:rPr lang="el-GR" sz="1600" b="1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Αναθεώρηση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solidFill>
                        <a:srgbClr val="83838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38383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 (</a:t>
                      </a:r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2021) </a:t>
                      </a:r>
                      <a:endParaRPr lang="el-GR" sz="16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solidFill>
                        <a:srgbClr val="83838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38383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kern="1200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201.696.536</a:t>
                      </a:r>
                      <a:r>
                        <a:rPr lang="el-GR" sz="1600" b="1" kern="1200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l-GR" sz="1600" b="1" kern="1200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€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solidFill>
                        <a:srgbClr val="83838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38383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0764713"/>
                  </a:ext>
                </a:extLst>
              </a:tr>
            </a:tbl>
          </a:graphicData>
        </a:graphic>
      </p:graphicFrame>
      <p:pic>
        <p:nvPicPr>
          <p:cNvPr id="6" name="Εικόνα 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3578" y="6196044"/>
            <a:ext cx="5897880" cy="661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8736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Πίνακας 2">
            <a:extLst>
              <a:ext uri="{FF2B5EF4-FFF2-40B4-BE49-F238E27FC236}">
                <a16:creationId xmlns:a16="http://schemas.microsoft.com/office/drawing/2014/main" id="{3CBD7722-945F-4C7D-97B6-149F9976A6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9220985"/>
              </p:ext>
            </p:extLst>
          </p:nvPr>
        </p:nvGraphicFramePr>
        <p:xfrm>
          <a:off x="1097280" y="1280678"/>
          <a:ext cx="9966960" cy="4743509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8222742">
                  <a:extLst>
                    <a:ext uri="{9D8B030D-6E8A-4147-A177-3AD203B41FA5}">
                      <a16:colId xmlns:a16="http://schemas.microsoft.com/office/drawing/2014/main" val="3121259009"/>
                    </a:ext>
                  </a:extLst>
                </a:gridCol>
                <a:gridCol w="1744218">
                  <a:extLst>
                    <a:ext uri="{9D8B030D-6E8A-4147-A177-3AD203B41FA5}">
                      <a16:colId xmlns:a16="http://schemas.microsoft.com/office/drawing/2014/main" val="2811805922"/>
                    </a:ext>
                  </a:extLst>
                </a:gridCol>
              </a:tblGrid>
              <a:tr h="364702">
                <a:tc>
                  <a:txBody>
                    <a:bodyPr/>
                    <a:lstStyle/>
                    <a:p>
                      <a:pPr algn="ctr"/>
                      <a:r>
                        <a:rPr lang="el-GR" dirty="0">
                          <a:latin typeface="Calibri" panose="020F0502020204030204" pitchFamily="34" charset="0"/>
                        </a:rPr>
                        <a:t>ΑΞΟΝΑΣ</a:t>
                      </a: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>
                          <a:latin typeface="Calibri" panose="020F0502020204030204" pitchFamily="34" charset="0"/>
                        </a:rPr>
                        <a:t>ΠΟΣΟ (Δ.Δ.)</a:t>
                      </a:r>
                      <a:endParaRPr lang="el-GR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3234862"/>
                  </a:ext>
                </a:extLst>
              </a:tr>
              <a:tr h="637924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1" i="0" u="none" strike="noStrike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</a:t>
                      </a:r>
                      <a:r>
                        <a:rPr lang="el-GR" sz="1400" b="1" i="0" u="none" strike="noStrike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l-GR" sz="1400" b="1" kern="1200" cap="all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Ενίσχυση της περιφερειακής ανταγωνιστικότητας με ανάπτυξη της επιχειρηματικότητας, της καινοτομίας &amp; των ΤΠΕ</a:t>
                      </a:r>
                      <a:r>
                        <a:rPr lang="el-GR" sz="1400" b="1" i="0" u="none" strike="noStrike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el-GR" sz="1400" b="1" i="0" u="none" strike="noStrike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(ΕΤΠΑ)</a:t>
                      </a:r>
                    </a:p>
                  </a:txBody>
                  <a:tcPr marL="8709" marR="8709" marT="8709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22.237.105,00</a:t>
                      </a:r>
                      <a:endParaRPr lang="el-GR" sz="140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0381350"/>
                  </a:ext>
                </a:extLst>
              </a:tr>
              <a:tr h="81873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1" i="0" u="none" strike="noStrike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 </a:t>
                      </a:r>
                      <a:r>
                        <a:rPr lang="el-GR" sz="1400" b="1" kern="1200" cap="all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Προστασία του Περιβάλλοντος και Αειφόρος Ανάπτυξη </a:t>
                      </a:r>
                      <a:r>
                        <a:rPr lang="el-GR" sz="1400" b="1" i="0" u="none" strike="noStrike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(ΕΤΠΑ</a:t>
                      </a:r>
                      <a:r>
                        <a:rPr lang="el-GR" sz="1400" b="1" i="0" u="none" strike="noStrike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L="8709" marR="8709" marT="8709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82.920.977,00</a:t>
                      </a:r>
                      <a:endParaRPr lang="el-GR" sz="140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5472637"/>
                  </a:ext>
                </a:extLst>
              </a:tr>
              <a:tr h="47759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1" i="0" u="none" strike="noStrike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 </a:t>
                      </a:r>
                      <a:r>
                        <a:rPr lang="el-GR" sz="1400" b="1" kern="1200" cap="all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Ενίσχυση υποδομών μεταφορών </a:t>
                      </a:r>
                      <a:r>
                        <a:rPr lang="el-GR" sz="1400" b="1" i="0" u="none" strike="noStrike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(ΕΤΠΑ</a:t>
                      </a:r>
                      <a:r>
                        <a:rPr lang="el-GR" sz="1400" b="1" i="0" u="none" strike="noStrike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L="8709" marR="8709" marT="8709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13.088.341,00</a:t>
                      </a:r>
                      <a:endParaRPr lang="el-GR" sz="140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5613842"/>
                  </a:ext>
                </a:extLst>
              </a:tr>
              <a:tr h="579951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1" i="0" u="none" strike="noStrike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 </a:t>
                      </a:r>
                      <a:r>
                        <a:rPr lang="el-GR" sz="1400" b="1" kern="1200" cap="all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Ενίσχυση υποδομών εκπαίδευσης, υγείας και πρόνοιας</a:t>
                      </a:r>
                      <a:r>
                        <a:rPr lang="el-GR" sz="1400" b="1" i="0" u="none" strike="noStrike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l-GR" sz="1400" b="1" i="0" u="none" strike="noStrike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el-GR" sz="1400" b="1" i="0" u="none" strike="noStrike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ΕΤΠΑ)</a:t>
                      </a:r>
                      <a:endParaRPr lang="el-GR" sz="1400" b="1" i="0" u="none" strike="noStrike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709" marR="8709" marT="8709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43.194.343,00</a:t>
                      </a:r>
                      <a:endParaRPr lang="el-GR" sz="140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9445721"/>
                  </a:ext>
                </a:extLst>
              </a:tr>
              <a:tr h="545826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1" i="0" u="none" strike="noStrike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 </a:t>
                      </a:r>
                      <a:r>
                        <a:rPr lang="el-GR" sz="1400" b="1" kern="1200" cap="all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Κοινωνική ένταξη, ανάπτυξη του ανθρώπινου δυναμικού και καταπολέμηση της φτώχειας &amp; των διακρίσεων </a:t>
                      </a:r>
                      <a:r>
                        <a:rPr lang="el-GR" sz="1400" b="1" i="0" u="none" strike="noStrike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(ΕΚΤ</a:t>
                      </a:r>
                      <a:r>
                        <a:rPr lang="el-GR" sz="1400" b="1" i="0" u="none" strike="noStrike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L="8709" marR="8709" marT="8709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36.079.242,00</a:t>
                      </a:r>
                      <a:endParaRPr lang="el-GR" sz="140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0311775"/>
                  </a:ext>
                </a:extLst>
              </a:tr>
              <a:tr h="462635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1" i="0" u="none" strike="noStrike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 ΤΕΧΝΙΚΗ ΒΟΗΘΕΙΑ </a:t>
                      </a:r>
                      <a:r>
                        <a:rPr lang="el-GR" sz="1400" b="1" i="0" u="none" strike="noStrike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(ΕΤΠΑ) </a:t>
                      </a:r>
                      <a:endParaRPr lang="el-GR" sz="1400" b="1" i="0" u="none" strike="noStrike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709" marR="8709" marT="8709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3.578.241,00</a:t>
                      </a:r>
                      <a:endParaRPr lang="el-GR" sz="140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4346963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1" i="0" u="none" strike="noStrike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</a:t>
                      </a:r>
                      <a:r>
                        <a:rPr lang="el-GR" sz="1400" b="1" i="0" u="none" strike="noStrike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l-GR" sz="1400" b="1" i="0" u="none" strike="noStrike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ΤΕΧΝΙΚΗ ΒΟΗΘΕΙΑ </a:t>
                      </a:r>
                      <a:r>
                        <a:rPr lang="el-GR" sz="1400" b="1" i="0" u="none" strike="noStrike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(ΕΚΤ)</a:t>
                      </a:r>
                      <a:endParaRPr lang="el-GR" sz="1400" b="1" i="0" u="none" strike="noStrike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709" marR="8709" marT="8709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598.286,00</a:t>
                      </a:r>
                      <a:endParaRPr lang="el-GR" sz="140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5754612"/>
                  </a:ext>
                </a:extLst>
              </a:tr>
              <a:tr h="423029">
                <a:tc>
                  <a:txBody>
                    <a:bodyPr/>
                    <a:lstStyle/>
                    <a:p>
                      <a:pPr algn="ctr"/>
                      <a:r>
                        <a:rPr lang="el-GR" b="1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ΣΥΝΟΛΟ</a:t>
                      </a:r>
                      <a:endParaRPr lang="el-GR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1" kern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201.696.536,00</a:t>
                      </a:r>
                      <a:endParaRPr lang="el-GR" sz="1400" b="1" i="0" u="none" strike="noStrike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709" marR="8709" marT="8709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8355317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20CB203B-BCC8-42D2-A8C1-F8C67F5FD7C1}"/>
              </a:ext>
            </a:extLst>
          </p:cNvPr>
          <p:cNvSpPr txBox="1"/>
          <p:nvPr/>
        </p:nvSpPr>
        <p:spPr>
          <a:xfrm>
            <a:off x="3930088" y="782069"/>
            <a:ext cx="43043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Ε.Π. </a:t>
            </a:r>
            <a:r>
              <a:rPr lang="el-GR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ΙΟΝΙΑ ΝΗΣΙΑ 2014-2020</a:t>
            </a:r>
            <a:endParaRPr lang="el-GR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Εικόνα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3578" y="6196044"/>
            <a:ext cx="5897880" cy="661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5532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AB23909-126D-43DC-898D-E90AAF6EEABF}"/>
              </a:ext>
            </a:extLst>
          </p:cNvPr>
          <p:cNvSpPr txBox="1"/>
          <p:nvPr/>
        </p:nvSpPr>
        <p:spPr>
          <a:xfrm>
            <a:off x="2785467" y="153687"/>
            <a:ext cx="73468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Πρόοδος υλοποίησης ΕΠ </a:t>
            </a:r>
            <a:r>
              <a:rPr lang="el-GR" sz="24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ΙΟΝΙΑ ΝΗΣΙΑ 2014-2020</a:t>
            </a:r>
            <a:endParaRPr lang="el-GR" sz="24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Εικόνα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3578" y="6196044"/>
            <a:ext cx="5897880" cy="661955"/>
          </a:xfrm>
          <a:prstGeom prst="rect">
            <a:avLst/>
          </a:prstGeom>
        </p:spPr>
      </p:pic>
      <p:pic>
        <p:nvPicPr>
          <p:cNvPr id="7" name="Εικόνα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000" y="612000"/>
            <a:ext cx="8788863" cy="5652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78565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3578" y="6196044"/>
            <a:ext cx="5897880" cy="66195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AB23909-126D-43DC-898D-E90AAF6EEABF}"/>
              </a:ext>
            </a:extLst>
          </p:cNvPr>
          <p:cNvSpPr txBox="1"/>
          <p:nvPr/>
        </p:nvSpPr>
        <p:spPr>
          <a:xfrm>
            <a:off x="2785467" y="153687"/>
            <a:ext cx="73468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Πρόοδος υλοποίησης ΕΠ </a:t>
            </a:r>
            <a:r>
              <a:rPr lang="el-GR" sz="24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ΙΟΝΙΑ ΝΗΣΙΑ 2014-2020</a:t>
            </a:r>
            <a:endParaRPr lang="el-GR" sz="24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Εικόνα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000" y="648000"/>
            <a:ext cx="8971237" cy="5616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83359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>
            <a:extLst>
              <a:ext uri="{FF2B5EF4-FFF2-40B4-BE49-F238E27FC236}">
                <a16:creationId xmlns:a16="http://schemas.microsoft.com/office/drawing/2014/main" id="{2B47E20F-A03B-4FE1-9529-2939C5EC68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4444" y="422363"/>
            <a:ext cx="8229600" cy="581025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200" kern="1200" cap="all">
                <a:blipFill>
                  <a:blip r:embed="rId3"/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algn="ctr" defTabSz="914400" eaLnBrk="1" hangingPunct="1"/>
            <a:r>
              <a:rPr lang="el-GR" altLang="el-GR" sz="2000" b="1" cap="none" dirty="0">
                <a:solidFill>
                  <a:srgbClr val="003C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Πρόοδος Υλοποίησης ανά Άξονα </a:t>
            </a:r>
            <a:r>
              <a:rPr lang="el-GR" altLang="el-GR" sz="2000" b="1" cap="none" dirty="0" smtClean="0">
                <a:solidFill>
                  <a:srgbClr val="003C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(23-05-2023)</a:t>
            </a:r>
            <a:endParaRPr lang="el-GR" altLang="el-GR" sz="2000" b="1" cap="none" dirty="0">
              <a:solidFill>
                <a:srgbClr val="003CB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Θέση περιεχομένου 4">
            <a:extLst>
              <a:ext uri="{FF2B5EF4-FFF2-40B4-BE49-F238E27FC236}">
                <a16:creationId xmlns:a16="http://schemas.microsoft.com/office/drawing/2014/main" id="{A864CA6D-AB3F-49E0-955D-FA97DDC0897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8183264"/>
              </p:ext>
            </p:extLst>
          </p:nvPr>
        </p:nvGraphicFramePr>
        <p:xfrm>
          <a:off x="1239518" y="1114830"/>
          <a:ext cx="9906002" cy="4005796"/>
        </p:xfrm>
        <a:graphic>
          <a:graphicData uri="http://schemas.openxmlformats.org/drawingml/2006/table">
            <a:tbl>
              <a:tblPr firstRow="1" bandRow="1"/>
              <a:tblGrid>
                <a:gridCol w="10152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90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28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2283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82283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09315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5956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ckwell" panose="02060603020205020403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ckwell" panose="02060603020205020403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ckwell" panose="02060603020205020403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ckwell" panose="02060603020205020403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ckwell" panose="02060603020205020403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ckwell" panose="02060603020205020403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ckwell" panose="02060603020205020403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ckwell" panose="02060603020205020403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ckwell" panose="02060603020205020403"/>
                        </a:defRPr>
                      </a:lvl9pPr>
                    </a:lstStyle>
                    <a:p>
                      <a:pPr algn="ctr"/>
                      <a:r>
                        <a:rPr lang="el-GR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ΑΞ</a:t>
                      </a:r>
                      <a:r>
                        <a:rPr lang="el-GR" sz="14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l-GR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12" marB="45712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CB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ckwell" panose="02060603020205020403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ckwell" panose="02060603020205020403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ckwell" panose="02060603020205020403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ckwell" panose="02060603020205020403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ckwell" panose="02060603020205020403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ckwell" panose="02060603020205020403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ckwell" panose="02060603020205020403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ckwell" panose="02060603020205020403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ckwell" panose="02060603020205020403"/>
                        </a:defRPr>
                      </a:lvl9pPr>
                    </a:lstStyle>
                    <a:p>
                      <a:pPr algn="ctr"/>
                      <a:r>
                        <a:rPr lang="el-GR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ΣΥΝΟΛΙΚΗ Δ.Δ</a:t>
                      </a:r>
                      <a:r>
                        <a:rPr lang="el-GR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ΠΡΟΣΚΛΗΣΕΩΝ</a:t>
                      </a:r>
                      <a:endParaRPr lang="el-GR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12" marB="45712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CB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ckwell" panose="02060603020205020403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ckwell" panose="02060603020205020403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ckwell" panose="02060603020205020403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ckwell" panose="02060603020205020403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ckwell" panose="02060603020205020403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ckwell" panose="02060603020205020403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ckwell" panose="02060603020205020403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ckwell" panose="02060603020205020403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ckwell" panose="02060603020205020403"/>
                        </a:defRPr>
                      </a:lvl9pPr>
                    </a:lstStyle>
                    <a:p>
                      <a:pPr algn="ctr"/>
                      <a:r>
                        <a:rPr lang="el-GR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ΕΝΤΑΞΕΙΣ</a:t>
                      </a:r>
                    </a:p>
                  </a:txBody>
                  <a:tcPr marL="91441" marR="91441" marT="45712" marB="45712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CB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ckwell" panose="02060603020205020403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ckwell" panose="02060603020205020403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ckwell" panose="02060603020205020403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ckwell" panose="02060603020205020403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ckwell" panose="02060603020205020403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ckwell" panose="02060603020205020403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ckwell" panose="02060603020205020403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ckwell" panose="02060603020205020403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ckwell" panose="02060603020205020403"/>
                        </a:defRPr>
                      </a:lvl9pPr>
                    </a:lstStyle>
                    <a:p>
                      <a:pPr algn="ctr"/>
                      <a:r>
                        <a:rPr lang="el-GR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ΣΥΜΒΑΣΕΙΣ</a:t>
                      </a:r>
                    </a:p>
                  </a:txBody>
                  <a:tcPr marL="91441" marR="91441" marT="45712" marB="45712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CB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ckwell" panose="02060603020205020403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ckwell" panose="02060603020205020403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ckwell" panose="02060603020205020403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ckwell" panose="02060603020205020403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ckwell" panose="02060603020205020403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ckwell" panose="02060603020205020403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ckwell" panose="02060603020205020403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ckwell" panose="02060603020205020403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ckwell" panose="02060603020205020403"/>
                        </a:defRPr>
                      </a:lvl9pPr>
                    </a:lstStyle>
                    <a:p>
                      <a:pPr algn="ctr"/>
                      <a:r>
                        <a:rPr lang="el-GR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ΔΑΠΑΝΕΣ</a:t>
                      </a:r>
                    </a:p>
                  </a:txBody>
                  <a:tcPr marL="91441" marR="91441" marT="45712" marB="45712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CB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ckwell" panose="02060603020205020403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ckwell" panose="02060603020205020403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ckwell" panose="02060603020205020403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ckwell" panose="02060603020205020403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ckwell" panose="02060603020205020403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ckwell" panose="02060603020205020403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ckwell" panose="02060603020205020403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ckwell" panose="02060603020205020403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ckwell" panose="02060603020205020403"/>
                        </a:defRPr>
                      </a:lvl9pPr>
                    </a:lstStyle>
                    <a:p>
                      <a:pPr algn="ctr"/>
                      <a:r>
                        <a:rPr lang="el-GR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91441" marR="91441" marT="45712" marB="45712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C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62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9pPr>
                    </a:lstStyle>
                    <a:p>
                      <a:pPr algn="ctr"/>
                      <a:r>
                        <a:rPr lang="el-GR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1441" marR="91441" marT="45712" marB="45712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B38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55.625.530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B38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t" latinLnBrk="0" hangingPunct="1"/>
                      <a:r>
                        <a:rPr lang="el-GR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105.012.838</a:t>
                      </a:r>
                      <a:endParaRPr lang="el-GR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B38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t" latinLnBrk="0" hangingPunct="1"/>
                      <a:r>
                        <a:rPr lang="el-GR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102.868.501</a:t>
                      </a:r>
                      <a:endParaRPr lang="el-GR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B38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t" latinLnBrk="0" hangingPunct="1"/>
                      <a:r>
                        <a:rPr lang="el-GR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56.332.319</a:t>
                      </a:r>
                      <a:endParaRPr lang="el-GR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B38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9pPr>
                    </a:lstStyle>
                    <a:p>
                      <a:pPr algn="ctr"/>
                      <a:r>
                        <a:rPr lang="el-GR" sz="1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</a:t>
                      </a:r>
                      <a:endParaRPr lang="el-GR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12" marB="45712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B38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62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9pPr>
                    </a:lstStyle>
                    <a:p>
                      <a:pPr algn="ctr"/>
                      <a:r>
                        <a:rPr lang="el-GR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91441" marR="91441" marT="45712" marB="45712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B38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140.982.146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B38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t" latinLnBrk="0" hangingPunct="1"/>
                      <a:r>
                        <a:rPr lang="el-GR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134.061.364</a:t>
                      </a:r>
                      <a:endParaRPr lang="el-GR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B38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t" latinLnBrk="0" hangingPunct="1"/>
                      <a:r>
                        <a:rPr lang="el-GR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94.200.883</a:t>
                      </a:r>
                      <a:endParaRPr lang="el-GR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B38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t" latinLnBrk="0" hangingPunct="1"/>
                      <a:r>
                        <a:rPr lang="el-GR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43.690.809</a:t>
                      </a:r>
                      <a:endParaRPr lang="el-GR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B38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9pPr>
                    </a:lstStyle>
                    <a:p>
                      <a:pPr algn="ctr"/>
                      <a:r>
                        <a:rPr lang="el-GR" sz="1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</a:t>
                      </a:r>
                      <a:endParaRPr lang="el-GR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12" marB="45712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B38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62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9pPr>
                    </a:lstStyle>
                    <a:p>
                      <a:pPr algn="ctr"/>
                      <a:r>
                        <a:rPr lang="el-GR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91441" marR="91441" marT="45712" marB="45712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B38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101.794.230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B38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53.858.125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B38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9.279.711</a:t>
                      </a:r>
                      <a:endParaRPr lang="el-GR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B38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8.605.787</a:t>
                      </a:r>
                      <a:endParaRPr lang="el-GR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B38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9pPr>
                    </a:lstStyle>
                    <a:p>
                      <a:pPr algn="ctr"/>
                      <a:r>
                        <a:rPr lang="el-GR" sz="1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el-GR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12" marB="45712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B38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62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9pPr>
                    </a:lstStyle>
                    <a:p>
                      <a:pPr algn="ctr"/>
                      <a:r>
                        <a:rPr lang="el-GR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91441" marR="91441" marT="45712" marB="45712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B38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108.110.981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B38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t" latinLnBrk="0" hangingPunct="1"/>
                      <a:r>
                        <a:rPr lang="el-GR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85.998.956</a:t>
                      </a:r>
                      <a:endParaRPr lang="el-GR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B38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t" latinLnBrk="0" hangingPunct="1"/>
                      <a:r>
                        <a:rPr lang="el-GR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43.631.933</a:t>
                      </a:r>
                      <a:endParaRPr lang="el-GR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B38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t" latinLnBrk="0" hangingPunct="1"/>
                      <a:r>
                        <a:rPr lang="el-GR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37.622.387</a:t>
                      </a:r>
                      <a:endParaRPr lang="el-GR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B38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9pPr>
                    </a:lstStyle>
                    <a:p>
                      <a:pPr algn="ctr"/>
                      <a:r>
                        <a:rPr lang="el-GR" sz="1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108</a:t>
                      </a:r>
                      <a:endParaRPr lang="el-GR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12" marB="45712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B38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62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9pPr>
                    </a:lstStyle>
                    <a:p>
                      <a:pPr algn="ctr"/>
                      <a:r>
                        <a:rPr lang="el-GR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91441" marR="91441" marT="45712" marB="45712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B38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42.779.754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B38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t" latinLnBrk="0" hangingPunct="1"/>
                      <a:r>
                        <a:rPr lang="el-GR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56.280.808</a:t>
                      </a:r>
                      <a:endParaRPr lang="el-GR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B38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47.672.892</a:t>
                      </a:r>
                      <a:endParaRPr lang="el-GR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B38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36.514.987</a:t>
                      </a:r>
                      <a:endParaRPr lang="el-GR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B38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9pPr>
                    </a:lstStyle>
                    <a:p>
                      <a:pPr algn="ctr"/>
                      <a:r>
                        <a:rPr lang="el-GR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100</a:t>
                      </a:r>
                      <a:endParaRPr lang="el-GR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41" marR="91441" marT="45712" marB="45712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B38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62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9pPr>
                    </a:lstStyle>
                    <a:p>
                      <a:pPr algn="ctr"/>
                      <a:r>
                        <a:rPr lang="el-GR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91441" marR="91441" marT="45712" marB="45712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B38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5.578.241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B38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t" latinLnBrk="0" hangingPunct="1"/>
                      <a:r>
                        <a:rPr lang="el-GR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4.492.407</a:t>
                      </a:r>
                      <a:endParaRPr lang="el-GR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B38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t" latinLnBrk="0" hangingPunct="1"/>
                      <a:r>
                        <a:rPr lang="el-GR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3.296.708</a:t>
                      </a:r>
                      <a:endParaRPr lang="el-GR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B38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t" latinLnBrk="0" hangingPunct="1"/>
                      <a:r>
                        <a:rPr lang="el-GR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2.248.535</a:t>
                      </a:r>
                      <a:endParaRPr lang="el-GR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B38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9pPr>
                    </a:lstStyle>
                    <a:p>
                      <a:pPr algn="ctr"/>
                      <a:r>
                        <a:rPr lang="el-GR" sz="1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</a:t>
                      </a:r>
                      <a:endParaRPr lang="el-GR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12" marB="45712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B38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62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9pPr>
                    </a:lstStyle>
                    <a:p>
                      <a:pPr algn="ctr"/>
                      <a:r>
                        <a:rPr lang="el-GR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91441" marR="91441" marT="45712" marB="45712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B38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698.286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B38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168.014</a:t>
                      </a:r>
                      <a:endParaRPr lang="el-GR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B38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153.135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B38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148.498</a:t>
                      </a:r>
                      <a:endParaRPr lang="el-GR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B38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9pPr>
                    </a:lstStyle>
                    <a:p>
                      <a:pPr algn="ctr"/>
                      <a:r>
                        <a:rPr lang="el-GR" sz="1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el-GR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12" marB="45712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B38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62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9pPr>
                    </a:lstStyle>
                    <a:p>
                      <a:pPr algn="ctr"/>
                      <a:r>
                        <a:rPr lang="el-GR" sz="14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ΣΥΝ</a:t>
                      </a:r>
                    </a:p>
                  </a:txBody>
                  <a:tcPr marL="91441" marR="91441" marT="45712" marB="45712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C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455.569.168</a:t>
                      </a:r>
                      <a:endParaRPr lang="el-GR" sz="1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C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439.872.512</a:t>
                      </a:r>
                      <a:endParaRPr lang="el-GR" sz="1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C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301.103.763</a:t>
                      </a:r>
                      <a:endParaRPr lang="el-GR" sz="1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C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185.163.322</a:t>
                      </a:r>
                      <a:endParaRPr lang="el-GR" sz="1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CB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ckwell" panose="02060603020205020403"/>
                        </a:defRPr>
                      </a:lvl9pPr>
                    </a:lstStyle>
                    <a:p>
                      <a:pPr algn="ctr"/>
                      <a:r>
                        <a:rPr lang="el-GR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92,1</a:t>
                      </a:r>
                      <a:endParaRPr lang="el-GR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12" marB="45712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C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8" name="Εικόνα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3578" y="6196044"/>
            <a:ext cx="5897880" cy="661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684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>
            <a:extLst>
              <a:ext uri="{FF2B5EF4-FFF2-40B4-BE49-F238E27FC236}">
                <a16:creationId xmlns:a16="http://schemas.microsoft.com/office/drawing/2014/main" id="{2B47E20F-A03B-4FE1-9529-2939C5EC68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8953" y="106800"/>
            <a:ext cx="8229600" cy="581025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200" kern="1200" cap="all">
                <a:blipFill>
                  <a:blip r:embed="rId3"/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3CB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Πρόβλεψη Δαπανών </a:t>
            </a:r>
            <a:r>
              <a:rPr lang="el-GR" altLang="el-GR" sz="2000" b="1" cap="none" dirty="0" smtClean="0">
                <a:solidFill>
                  <a:srgbClr val="003C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Κλεισίματος </a:t>
            </a:r>
            <a:r>
              <a:rPr kumimoji="0" lang="el-GR" altLang="el-G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3CB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Ε.Π.</a:t>
            </a:r>
            <a:endParaRPr kumimoji="0" lang="el-GR" altLang="el-GR" sz="2000" b="1" i="0" u="none" strike="noStrike" kern="1200" cap="none" spc="0" normalizeH="0" baseline="0" noProof="0" dirty="0">
              <a:ln>
                <a:noFill/>
              </a:ln>
              <a:solidFill>
                <a:srgbClr val="003CB4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Εικόνα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3578" y="6196044"/>
            <a:ext cx="5897880" cy="661955"/>
          </a:xfrm>
          <a:prstGeom prst="rect">
            <a:avLst/>
          </a:prstGeom>
        </p:spPr>
      </p:pic>
      <p:pic>
        <p:nvPicPr>
          <p:cNvPr id="5" name="Εικόνα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027" y="539347"/>
            <a:ext cx="10045452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Εικόνα 5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027" y="3779347"/>
            <a:ext cx="4291330" cy="25482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4371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4374FEA-720F-4CB5-8106-BEF5E7B36C55}"/>
              </a:ext>
            </a:extLst>
          </p:cNvPr>
          <p:cNvSpPr txBox="1"/>
          <p:nvPr/>
        </p:nvSpPr>
        <p:spPr>
          <a:xfrm>
            <a:off x="2284381" y="129308"/>
            <a:ext cx="76248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altLang="el-GR" sz="2400" b="1" cap="none" dirty="0">
                <a:solidFill>
                  <a:srgbClr val="003CB4"/>
                </a:solidFill>
                <a:latin typeface="Calibri" panose="020F0502020204030204" pitchFamily="34" charset="0"/>
              </a:rPr>
              <a:t>Πρόοδος Επίτευξης Πλαισίου Επίδοσης ΕΠ </a:t>
            </a:r>
            <a:r>
              <a:rPr lang="el-GR" altLang="el-GR" sz="2400" b="1" dirty="0" smtClean="0">
                <a:solidFill>
                  <a:srgbClr val="003CB4"/>
                </a:solidFill>
                <a:latin typeface="Calibri" panose="020F0502020204030204" pitchFamily="34" charset="0"/>
              </a:rPr>
              <a:t>ΠΙΝ</a:t>
            </a:r>
            <a:r>
              <a:rPr lang="el-GR" altLang="el-GR" sz="2400" b="1" cap="none" dirty="0" smtClean="0">
                <a:solidFill>
                  <a:srgbClr val="003CB4"/>
                </a:solidFill>
                <a:latin typeface="Calibri" panose="020F0502020204030204" pitchFamily="34" charset="0"/>
              </a:rPr>
              <a:t> </a:t>
            </a:r>
            <a:r>
              <a:rPr lang="el-GR" altLang="el-GR" sz="2400" b="1" cap="none" dirty="0">
                <a:solidFill>
                  <a:srgbClr val="003CB4"/>
                </a:solidFill>
                <a:latin typeface="Calibri" panose="020F0502020204030204" pitchFamily="34" charset="0"/>
              </a:rPr>
              <a:t>2014 -2020</a:t>
            </a:r>
            <a:endParaRPr lang="el-GR" sz="2400" dirty="0"/>
          </a:p>
        </p:txBody>
      </p:sp>
      <p:graphicFrame>
        <p:nvGraphicFramePr>
          <p:cNvPr id="5" name="Πίνακας 5">
            <a:extLst>
              <a:ext uri="{FF2B5EF4-FFF2-40B4-BE49-F238E27FC236}">
                <a16:creationId xmlns:a16="http://schemas.microsoft.com/office/drawing/2014/main" id="{5C9BCB59-7FE8-4FD7-AE16-9C52FFA19F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2210101"/>
              </p:ext>
            </p:extLst>
          </p:nvPr>
        </p:nvGraphicFramePr>
        <p:xfrm>
          <a:off x="152400" y="485617"/>
          <a:ext cx="11887200" cy="56330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3600">
                  <a:extLst>
                    <a:ext uri="{9D8B030D-6E8A-4147-A177-3AD203B41FA5}">
                      <a16:colId xmlns:a16="http://schemas.microsoft.com/office/drawing/2014/main" val="1366335736"/>
                    </a:ext>
                  </a:extLst>
                </a:gridCol>
                <a:gridCol w="802640">
                  <a:extLst>
                    <a:ext uri="{9D8B030D-6E8A-4147-A177-3AD203B41FA5}">
                      <a16:colId xmlns:a16="http://schemas.microsoft.com/office/drawing/2014/main" val="2874254342"/>
                    </a:ext>
                  </a:extLst>
                </a:gridCol>
                <a:gridCol w="3138045">
                  <a:extLst>
                    <a:ext uri="{9D8B030D-6E8A-4147-A177-3AD203B41FA5}">
                      <a16:colId xmlns:a16="http://schemas.microsoft.com/office/drawing/2014/main" val="690365780"/>
                    </a:ext>
                  </a:extLst>
                </a:gridCol>
                <a:gridCol w="1240915">
                  <a:extLst>
                    <a:ext uri="{9D8B030D-6E8A-4147-A177-3AD203B41FA5}">
                      <a16:colId xmlns:a16="http://schemas.microsoft.com/office/drawing/2014/main" val="40208245"/>
                    </a:ext>
                  </a:extLst>
                </a:gridCol>
                <a:gridCol w="5842000">
                  <a:extLst>
                    <a:ext uri="{9D8B030D-6E8A-4147-A177-3AD203B41FA5}">
                      <a16:colId xmlns:a16="http://schemas.microsoft.com/office/drawing/2014/main" val="1573093172"/>
                    </a:ext>
                  </a:extLst>
                </a:gridCol>
              </a:tblGrid>
              <a:tr h="337343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ΚΩΔ. ΔΕΙΚΤΗ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ΤΑΜΕΙΟ</a:t>
                      </a:r>
                      <a:endParaRPr lang="el-GR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ΠΕΡΙΓΡΑΦΗ </a:t>
                      </a:r>
                      <a:r>
                        <a:rPr lang="el-GR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– </a:t>
                      </a:r>
                    </a:p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ΜΟΝΑΔΑ ΜΕΤΡΗΣΗΣ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ΤΙΜΗ</a:t>
                      </a:r>
                      <a:r>
                        <a:rPr lang="el-GR" sz="14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ΣΤΟΧΟΣ</a:t>
                      </a:r>
                      <a:endParaRPr lang="el-GR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ΠΑΡΑΤΗΡΗΣΕΙΣ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058182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l-GR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10501 </a:t>
                      </a:r>
                      <a:endParaRPr lang="en-US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l-GR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ΕΚΤ </a:t>
                      </a:r>
                      <a:endParaRPr lang="el-GR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l-GR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Άτομα που αποδεσμεύονται από τη φροντίδα εξαρτώμενων ατόμων</a:t>
                      </a:r>
                      <a:endParaRPr lang="el-GR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l-GR" sz="1400" b="1" dirty="0" smtClean="0"/>
                        <a:t>5.527 Άτομα</a:t>
                      </a:r>
                      <a:endParaRPr lang="el-GR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l-GR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Έως 12/2022 έχουν αποδεσμευτεί 7.354 Άτομα </a:t>
                      </a:r>
                    </a:p>
                    <a:p>
                      <a:pPr marL="0" algn="ctr" defTabSz="457200" rtl="0" eaLnBrk="1" fontAlgn="ctr" latinLnBrk="0" hangingPunct="1"/>
                      <a:r>
                        <a:rPr lang="el-GR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(εκ των οποίων τα 252 από φροντίδα </a:t>
                      </a:r>
                      <a:r>
                        <a:rPr lang="el-GR" sz="1400" b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ΑμεΑ</a:t>
                      </a:r>
                      <a:r>
                        <a:rPr lang="el-GR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 - </a:t>
                      </a:r>
                      <a:r>
                        <a:rPr lang="el-GR" sz="1400" b="0" dirty="0" smtClean="0"/>
                        <a:t>Αναμένεται να επιτευχθεί </a:t>
                      </a:r>
                      <a:endParaRPr lang="el-GR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353266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l-GR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05502</a:t>
                      </a:r>
                      <a:endParaRPr lang="en-US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l-GR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ΕΚΤ</a:t>
                      </a:r>
                      <a:endParaRPr lang="el-GR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l-GR" sz="1400" b="1" dirty="0" smtClean="0"/>
                        <a:t>Αριθμός υποστηριζόμενων δομών </a:t>
                      </a:r>
                      <a:endParaRPr lang="el-GR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l-GR" sz="1400" b="1" dirty="0" smtClean="0"/>
                        <a:t>25 Δομές</a:t>
                      </a:r>
                      <a:endParaRPr lang="el-GR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b="1" dirty="0" smtClean="0"/>
                        <a:t>2</a:t>
                      </a:r>
                      <a:r>
                        <a:rPr lang="el-GR" sz="1400" dirty="0" smtClean="0"/>
                        <a:t>4 Δομές και επιπλέον 4 νέα Κέντρα Κοινότητας </a:t>
                      </a:r>
                      <a:r>
                        <a:rPr lang="el-GR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l-GR" sz="1400" b="0" dirty="0" smtClean="0"/>
                        <a:t>Αναμένεται να επιτευχθεί </a:t>
                      </a:r>
                      <a:endParaRPr lang="el-GR" sz="14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857722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l-GR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SO031</a:t>
                      </a:r>
                      <a:endParaRPr lang="en-US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l-GR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ΕΤΠΑ</a:t>
                      </a:r>
                      <a:endParaRPr lang="el-GR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l-GR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Δυναμικότητα κοινωνικών υποδομών που ενισχύονται</a:t>
                      </a:r>
                      <a:endParaRPr lang="el-GR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l-GR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78 φυσικά πρόσωπα</a:t>
                      </a:r>
                      <a:endParaRPr lang="el-GR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Συνδέεται με το ενταγμένο έργο 5000113 «Γηροκομείο Αργοστολίου». Η ολοκλήρωση της πράξης θα σημάνει και την επίτευξη του δείκτη-στόχου. Η πράξη έχει ουσιαστικά ολοκληρωθεί</a:t>
                      </a:r>
                      <a:endParaRPr lang="el-GR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786183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l-GR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T2706</a:t>
                      </a:r>
                      <a:endParaRPr lang="en-US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l-GR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ΕΤΠΑ</a:t>
                      </a:r>
                      <a:endParaRPr lang="el-GR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l-GR" sz="1400" b="0" dirty="0" smtClean="0"/>
                        <a:t>Πληθυσμός που καλύπτεται από έργα διαχείρισης στερεών αποβλήτων</a:t>
                      </a:r>
                      <a:endParaRPr lang="el-GR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l-GR" sz="1400" b="0" dirty="0" smtClean="0"/>
                        <a:t>207.855 φυσικά πρόσωπα</a:t>
                      </a:r>
                      <a:endParaRPr lang="el-GR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="0" dirty="0" smtClean="0"/>
                        <a:t>Ο δείκτης συνδέεται κυρίως με την ενταγμένη πράξη 5006371 που αφορά σε δράσεις ευαισθητοποίησης στην ΠΙΝ. Η πράξη αναμένεται να ολοκληρωθεί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476317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l-GR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Τ2628</a:t>
                      </a:r>
                      <a:endParaRPr lang="en-US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l-GR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ΕΤΠΑ</a:t>
                      </a:r>
                      <a:endParaRPr lang="el-GR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l-GR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Πληθυσμός που ωφελείται από μέτρα πρόληψης και διαχείρισης φυσικών και ανθρωπογενών καταστροφών</a:t>
                      </a:r>
                      <a:endParaRPr lang="el-GR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l-GR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207.855 φυσικά πρόσωπα</a:t>
                      </a:r>
                      <a:endParaRPr lang="el-GR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Συνδέεται με τα ενταγμένα έργα 5007986 «σύστημα Τηλέμαχος» με δείκτη 207.855  και 5007866 «Εξοπλισμός πυροσβεστικής» με δείκτη 103.484.</a:t>
                      </a:r>
                    </a:p>
                    <a:p>
                      <a:pPr algn="ctr"/>
                      <a:r>
                        <a:rPr lang="el-GR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Η πράξη 5007986 έχει ουσιαστικά ολοκληρωθεί (αναμένεται να ολοκληρωθεί και η άλλη πράξη)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61963861"/>
                  </a:ext>
                </a:extLst>
              </a:tr>
              <a:tr h="431483"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l-GR" sz="1400" b="1" dirty="0" smtClean="0"/>
                        <a:t>Τ2701</a:t>
                      </a:r>
                      <a:endParaRPr lang="en-US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l-GR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ΕΤΠΑ</a:t>
                      </a:r>
                      <a:endParaRPr lang="el-GR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="0" dirty="0" smtClean="0"/>
                        <a:t>Ψηφιακές εφαρμογές στους τομείς Τουρισμός – Πολιτισμός –Περιβάλλον</a:t>
                      </a:r>
                      <a:endParaRPr lang="el-GR" sz="1400" b="0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l-GR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 έργα</a:t>
                      </a:r>
                      <a:endParaRPr lang="el-GR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b="0" dirty="0" smtClean="0"/>
                        <a:t>Συνδέεται με 14 ενταγμένα έργα εκ των οποίων με βάση το Σχέδιο Δράσης ένα πρόκειται να </a:t>
                      </a:r>
                      <a:r>
                        <a:rPr lang="el-GR" sz="1400" b="0" dirty="0" err="1" smtClean="0"/>
                        <a:t>απενταχθεί</a:t>
                      </a:r>
                      <a:r>
                        <a:rPr lang="el-GR" sz="1400" b="0" dirty="0" smtClean="0"/>
                        <a:t>. Προβλέπεται να ολοκληρωθούν περισσότερες από 10 πράξεις.</a:t>
                      </a:r>
                    </a:p>
                    <a:p>
                      <a:pPr marL="0" algn="ctr" defTabSz="457200" rtl="0" eaLnBrk="1" fontAlgn="ctr" latinLnBrk="0" hangingPunct="1"/>
                      <a:endParaRPr lang="el-GR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79764570"/>
                  </a:ext>
                </a:extLst>
              </a:tr>
              <a:tr h="215742"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l-GR" sz="1400" b="0" dirty="0" smtClean="0"/>
                        <a:t>SO035</a:t>
                      </a:r>
                      <a:endParaRPr lang="en-US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l-GR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ΕΤΠΑ</a:t>
                      </a:r>
                      <a:endParaRPr lang="el-GR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="0" dirty="0" smtClean="0"/>
                        <a:t>Παρεμβάσεις για τη βελτίωση υποδομών υποδοχής σκαφών αναψυχής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l-GR" sz="1400" b="0" dirty="0" smtClean="0"/>
                        <a:t>2 έργα</a:t>
                      </a:r>
                      <a:endParaRPr lang="el-GR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="0" dirty="0" smtClean="0"/>
                        <a:t>Συνδέεται με τα 2 ενταγμένα έργα 5045170 «Σπηλιά» και 5003754 «Βασιλική». Αναμένεται να ολοκληρωθούν, ακόμη και ως «ημιτελή». Χρειάζεται εντατικοποίηση στην υλοποίηση.</a:t>
                      </a:r>
                      <a:endParaRPr lang="el-GR" sz="1400" b="0" dirty="0"/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27939786"/>
                  </a:ext>
                </a:extLst>
              </a:tr>
              <a:tr h="215742"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l-GR" sz="1400" b="0" dirty="0" smtClean="0"/>
                        <a:t>SO034</a:t>
                      </a:r>
                      <a:endParaRPr lang="en-US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l-GR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ΕΤΠΑ</a:t>
                      </a:r>
                      <a:endParaRPr lang="el-GR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="0" dirty="0" smtClean="0"/>
                        <a:t>Λιμενικές υποδομές που αναβαθμίζονται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l-GR" sz="1400" b="0" dirty="0" smtClean="0"/>
                        <a:t>2 έργα</a:t>
                      </a:r>
                      <a:endParaRPr lang="el-GR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="0" dirty="0" smtClean="0"/>
                        <a:t>Συνδέεται με τα 2 ενταγμένα έργα 5000244 «Λιμάνι </a:t>
                      </a:r>
                      <a:r>
                        <a:rPr lang="el-GR" sz="1400" b="0" dirty="0" err="1" smtClean="0"/>
                        <a:t>Πισαετού</a:t>
                      </a:r>
                      <a:r>
                        <a:rPr lang="el-GR" sz="1400" b="0" dirty="0" smtClean="0"/>
                        <a:t>» και 5000287 «Λιμάνι </a:t>
                      </a:r>
                      <a:r>
                        <a:rPr lang="el-GR" sz="1400" b="0" dirty="0" err="1" smtClean="0"/>
                        <a:t>Ερείκουσας</a:t>
                      </a:r>
                      <a:r>
                        <a:rPr lang="el-GR" sz="1400" b="0" dirty="0" smtClean="0"/>
                        <a:t>». Οι πράξεις έχουν ολοκληρωθεί.</a:t>
                      </a:r>
                      <a:endParaRPr lang="el-GR" sz="1400" b="0" dirty="0"/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22172777"/>
                  </a:ext>
                </a:extLst>
              </a:tr>
            </a:tbl>
          </a:graphicData>
        </a:graphic>
      </p:graphicFrame>
      <p:pic>
        <p:nvPicPr>
          <p:cNvPr id="4" name="Εικόνα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7060" y="6212042"/>
            <a:ext cx="5897880" cy="574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0202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4374FEA-720F-4CB5-8106-BEF5E7B36C55}"/>
              </a:ext>
            </a:extLst>
          </p:cNvPr>
          <p:cNvSpPr txBox="1"/>
          <p:nvPr/>
        </p:nvSpPr>
        <p:spPr>
          <a:xfrm>
            <a:off x="2284381" y="129308"/>
            <a:ext cx="76248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altLang="el-GR" sz="2400" b="1" cap="none" dirty="0">
                <a:solidFill>
                  <a:srgbClr val="003CB4"/>
                </a:solidFill>
                <a:latin typeface="Calibri" panose="020F0502020204030204" pitchFamily="34" charset="0"/>
              </a:rPr>
              <a:t>Πρόοδος Επίτευξης Πλαισίου Επίδοσης ΕΠ </a:t>
            </a:r>
            <a:r>
              <a:rPr lang="el-GR" altLang="el-GR" sz="2400" b="1" dirty="0" smtClean="0">
                <a:solidFill>
                  <a:srgbClr val="003CB4"/>
                </a:solidFill>
                <a:latin typeface="Calibri" panose="020F0502020204030204" pitchFamily="34" charset="0"/>
              </a:rPr>
              <a:t>ΠΙΝ</a:t>
            </a:r>
            <a:r>
              <a:rPr lang="el-GR" altLang="el-GR" sz="2400" b="1" cap="none" dirty="0" smtClean="0">
                <a:solidFill>
                  <a:srgbClr val="003CB4"/>
                </a:solidFill>
                <a:latin typeface="Calibri" panose="020F0502020204030204" pitchFamily="34" charset="0"/>
              </a:rPr>
              <a:t> </a:t>
            </a:r>
            <a:r>
              <a:rPr lang="el-GR" altLang="el-GR" sz="2400" b="1" cap="none" dirty="0">
                <a:solidFill>
                  <a:srgbClr val="003CB4"/>
                </a:solidFill>
                <a:latin typeface="Calibri" panose="020F0502020204030204" pitchFamily="34" charset="0"/>
              </a:rPr>
              <a:t>2014 -2020</a:t>
            </a:r>
            <a:endParaRPr lang="el-GR" sz="2400" dirty="0"/>
          </a:p>
        </p:txBody>
      </p:sp>
      <p:graphicFrame>
        <p:nvGraphicFramePr>
          <p:cNvPr id="5" name="Πίνακας 5">
            <a:extLst>
              <a:ext uri="{FF2B5EF4-FFF2-40B4-BE49-F238E27FC236}">
                <a16:creationId xmlns:a16="http://schemas.microsoft.com/office/drawing/2014/main" id="{5C9BCB59-7FE8-4FD7-AE16-9C52FFA19F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1159050"/>
              </p:ext>
            </p:extLst>
          </p:nvPr>
        </p:nvGraphicFramePr>
        <p:xfrm>
          <a:off x="204925" y="531706"/>
          <a:ext cx="11783756" cy="54518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515">
                  <a:extLst>
                    <a:ext uri="{9D8B030D-6E8A-4147-A177-3AD203B41FA5}">
                      <a16:colId xmlns:a16="http://schemas.microsoft.com/office/drawing/2014/main" val="1366335736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874254342"/>
                    </a:ext>
                  </a:extLst>
                </a:gridCol>
                <a:gridCol w="2306320">
                  <a:extLst>
                    <a:ext uri="{9D8B030D-6E8A-4147-A177-3AD203B41FA5}">
                      <a16:colId xmlns:a16="http://schemas.microsoft.com/office/drawing/2014/main" val="690365780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40208245"/>
                    </a:ext>
                  </a:extLst>
                </a:gridCol>
                <a:gridCol w="6827401">
                  <a:extLst>
                    <a:ext uri="{9D8B030D-6E8A-4147-A177-3AD203B41FA5}">
                      <a16:colId xmlns:a16="http://schemas.microsoft.com/office/drawing/2014/main" val="1573093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ΚΩΔ. ΔΕΙΚΤΗ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ΤΑΜΕΙΟ</a:t>
                      </a:r>
                      <a:endParaRPr lang="el-GR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ΠΕΡΙΓΡΑΦΗ </a:t>
                      </a:r>
                      <a:r>
                        <a:rPr lang="el-GR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– </a:t>
                      </a:r>
                    </a:p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ΜΟΝΑΔΑ ΜΕΤΡΗΣΗΣ</a:t>
                      </a:r>
                    </a:p>
                    <a:p>
                      <a:pPr algn="ctr" fontAlgn="ctr"/>
                      <a:endParaRPr lang="el-GR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ΤΙΜΗ</a:t>
                      </a:r>
                      <a:r>
                        <a:rPr lang="el-GR" sz="14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ΣΤΟΧΟΣ</a:t>
                      </a:r>
                      <a:endParaRPr lang="el-GR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ΠΑΡΑΤΗΡΗΣΕΙΣ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058182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l-GR" sz="1400" b="0" dirty="0" smtClean="0"/>
                        <a:t>CO02</a:t>
                      </a:r>
                      <a:endParaRPr lang="en-US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l-GR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ΕΤΠΑ</a:t>
                      </a:r>
                      <a:endParaRPr lang="el-GR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="0" dirty="0" smtClean="0"/>
                        <a:t>Παραγωγικές επενδύσεις: Αριθμός επιχειρήσεων που λαμβάνουν επιχορηγήσεις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="0" dirty="0" smtClean="0"/>
                        <a:t>2.438 επιχειρήσεις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="0" dirty="0" smtClean="0"/>
                        <a:t>Ο δείκτης συνδέεται με την Πρόσκληση ΙΟΝ97 «Ενίσχυση επιχειρήσεων λόγω </a:t>
                      </a:r>
                      <a:r>
                        <a:rPr lang="en-US" sz="1400" b="0" dirty="0" smtClean="0"/>
                        <a:t>COVID</a:t>
                      </a:r>
                      <a:r>
                        <a:rPr lang="el-GR" sz="1400" b="0" dirty="0" smtClean="0"/>
                        <a:t> 19» στην οποία έχουν ενταχθεί 2.451 πράξεις/επιχειρήσεις, από τις οποίες υλοποιούνται 2298 πράξεις και  την Πρόσκληση «Ενίσχυση της Ίδρυσης και Λειτουργίας Νέων Τουριστικών Μικρομεσαίων Επιχειρήσεων» στην οποία έχουν ενταχθεί 400 πράξεις/επιχειρήσεις, από τις οποίες αναμένεται να ολοκληρωθούν μέσω του ΠΕΠ 220 πράξεις. Με βάση τα δεδομένα αυτά, ο στόχος αναμένεται να επιτευχθεί.</a:t>
                      </a:r>
                      <a:endParaRPr lang="el-GR" sz="1400" b="0" dirty="0"/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353266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1400" b="0" dirty="0" smtClean="0"/>
                        <a:t>CO03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l-GR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ΕΤΠΑ</a:t>
                      </a:r>
                      <a:endParaRPr lang="el-GR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="0" dirty="0" smtClean="0"/>
                        <a:t>Παραγωγικές επενδύσεις: Αριθμός επιχειρήσεων που λαμβάνουν οικονομική στήριξη πλην επιχορηγήσεων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="0" dirty="0" smtClean="0"/>
                        <a:t>95 επιχειρήσεις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b="0" dirty="0" smtClean="0"/>
                        <a:t>Ο δείκτης συνδέεται με τη δράση «Παροχή κινήτρων για την ανάπτυξη νέων προϊόντων &amp; υπηρεσιών καθώς και τον τεχνολογικό εκσυγχρονισμό / καινοτομία σε τομείς προτεραιότητας, μέσω του Ταμείου Επιχειρηματικότητας ΙΙ» (5001932). Έχουν εγκριθεί 97 δάνεια, έχουν υπογραφεί συμβάσεις με 96 ΜΜΕ, ενώ έχουν υποβληθεί αιτήματα εκταμίευσης από 95 ΜΜΕ. Ο στόχος μπορεί να επιτευχθεί.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85772278"/>
                  </a:ext>
                </a:extLst>
              </a:tr>
              <a:tr h="1146599">
                <a:tc>
                  <a:txBody>
                    <a:bodyPr/>
                    <a:lstStyle/>
                    <a:p>
                      <a:pPr algn="ctr"/>
                      <a:r>
                        <a:rPr lang="el-GR" sz="1400" b="0" dirty="0" smtClean="0"/>
                        <a:t>CO35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l-GR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ΕΤΠΑ</a:t>
                      </a:r>
                      <a:endParaRPr lang="el-GR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="0" dirty="0" smtClean="0"/>
                        <a:t>Παιδική μέριμνα και εκπαίδευση: Δυναμικότητα ενισχυόμενων υποδομών παιδικής μέριμνας ή εκπαίδευσης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="0" dirty="0" smtClean="0"/>
                        <a:t>1.468 άτομα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="0" dirty="0" smtClean="0"/>
                        <a:t>Κρίσιμη για την επίτευξη του δείκτη είναι η ολοκλήρωση της πράξης 5007785 «Αναβάθμιση εργαστηριακού εξοπλισμού σχολικών μονάδων ΠΙΝ προσχολικής, </a:t>
                      </a:r>
                      <a:r>
                        <a:rPr lang="el-GR" sz="1400" b="0" dirty="0" err="1" smtClean="0"/>
                        <a:t>α'θμιας</a:t>
                      </a:r>
                      <a:r>
                        <a:rPr lang="el-GR" sz="1400" b="0" dirty="0" smtClean="0"/>
                        <a:t> &amp;  </a:t>
                      </a:r>
                      <a:r>
                        <a:rPr lang="el-GR" sz="1400" b="0" dirty="0" err="1" smtClean="0"/>
                        <a:t>β’θμιας</a:t>
                      </a:r>
                      <a:r>
                        <a:rPr lang="el-GR" sz="1400" b="0" dirty="0" smtClean="0"/>
                        <a:t> εκπαίδευσης», η οποία αναμένεται να ολοκληρωθεί. </a:t>
                      </a:r>
                      <a:endParaRPr lang="el-GR" sz="1400" b="0" dirty="0"/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786183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1400" b="0" dirty="0" smtClean="0"/>
                        <a:t>CO18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l-GR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ΕΤΠΑ</a:t>
                      </a:r>
                      <a:endParaRPr lang="el-GR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="0" dirty="0" smtClean="0"/>
                        <a:t>Ύδρευση: Πρόσθετος πληθυσμός που εξυπηρετείται από βελτιωμένες υπηρεσίες ύδρευσης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="0" dirty="0" smtClean="0"/>
                        <a:t>65.000 άτομα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="0" dirty="0" smtClean="0"/>
                        <a:t>Για να επιτευχθεί ο δείκτης θα πρέπει να υλοποιηθεί τουλάχιστον η πράξη 5006226 «ΠΑΡΑΚΟΛΟΥΘΗΣΗ ΚΑΙ ΕΛΕΓΧΟΣ ΠΕΡΙΦΕΡΕΙΑΚΩΝ ΥΔΡΑΓΩΓΕΙΩΝ ΚΕΡΚΥΡΑΣ ΚΑΙ ΔΗΜΙΟΥΡΓΙΑ ΗΛΕΚΤΡΟΝΙΚΗΣ ΠΛΑΤΦΟΡΜΑΣ ΙΣΟΖΥΓΙΟΥ ΝΕΡΟΥ ΚΑΙ ΔΙΑΡΡΟΩΝ» με τιμή δείκτη 72.276 άτομα. Το έργο εξελίσσεται κανονικά και αναμένεται να έχει ολοκληρωθεί.</a:t>
                      </a:r>
                      <a:endParaRPr lang="el-GR" sz="1400" b="0" dirty="0"/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47631700"/>
                  </a:ext>
                </a:extLst>
              </a:tr>
            </a:tbl>
          </a:graphicData>
        </a:graphic>
      </p:graphicFrame>
      <p:pic>
        <p:nvPicPr>
          <p:cNvPr id="4" name="Εικόνα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7863" y="6136216"/>
            <a:ext cx="5897880" cy="661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1075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eyd">
  <a:themeElements>
    <a:clrScheme name="Θέμα του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Θέμα του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Θέμα του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yd" id="{F0B32250-5DC7-4D78-86AF-30A8FEB2E535}" vid="{06494FBC-CC1D-45C9-BBF2-6F2F597E1F77}"/>
    </a:ext>
  </a:extLst>
</a:theme>
</file>

<file path=ppt/theme/theme2.xml><?xml version="1.0" encoding="utf-8"?>
<a:theme xmlns:a="http://schemas.openxmlformats.org/drawingml/2006/main" name="Ξυλογραφία">
  <a:themeElements>
    <a:clrScheme name="Ξυλογραφία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Ξυλογραφία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Ξυλογραφία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3.xml><?xml version="1.0" encoding="utf-8"?>
<a:theme xmlns:a="http://schemas.openxmlformats.org/drawingml/2006/main" name="Όψη">
  <a:themeElements>
    <a:clrScheme name="Όψη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Όψη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Όψη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4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3718</TotalTime>
  <Words>1689</Words>
  <Application>Microsoft Office PowerPoint</Application>
  <PresentationFormat>Ευρεία οθόνη</PresentationFormat>
  <Paragraphs>267</Paragraphs>
  <Slides>11</Slides>
  <Notes>11</Notes>
  <HiddenSlides>3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11</vt:i4>
      </vt:variant>
      <vt:variant>
        <vt:lpstr>Θέμα</vt:lpstr>
      </vt:variant>
      <vt:variant>
        <vt:i4>3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26" baseType="lpstr">
      <vt:lpstr>Arial</vt:lpstr>
      <vt:lpstr>Calibri</vt:lpstr>
      <vt:lpstr>Calibri Light</vt:lpstr>
      <vt:lpstr>Cambria</vt:lpstr>
      <vt:lpstr>Corbel</vt:lpstr>
      <vt:lpstr>Rockwell</vt:lpstr>
      <vt:lpstr>Rockwell Condensed</vt:lpstr>
      <vt:lpstr>Times New Roman</vt:lpstr>
      <vt:lpstr>Trebuchet MS</vt:lpstr>
      <vt:lpstr>Wingdings</vt:lpstr>
      <vt:lpstr>Wingdings 3</vt:lpstr>
      <vt:lpstr>eyd</vt:lpstr>
      <vt:lpstr>Ξυλογραφία</vt:lpstr>
      <vt:lpstr>Όψη</vt:lpstr>
      <vt:lpstr>Picture</vt:lpstr>
      <vt:lpstr> 7η Συνεδρίαση Επιτροπής Παρακολούθησης Ε.Π. «ΙΟΝΙΑ ΝΗΣΙΑ» 2014-2020  ΕΝΗΜΕΡΩΣΗ ΓΙΑ ΤΗΝ ΠΟΡΕΙΑ ΥλοποΙησης ΚΑΙ ΤΙΣ ΓΕΝΙΚΕΣ ΚΑΤΕΥΘΥΝΣΕΙΣ ΑΝΑΘΕΩΡΗΣΗΣ  του ΠΕΠ ΠΙΝ 2014-2020 ΚΕΡΚΥΡΑ – 16 ΙΟΥΝΙΟΥ 2023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ΜΠΑΛΑΝΤΙΝΑΚΗΣ ΙΩΑΝΝΗΣ</dc:creator>
  <cp:lastModifiedBy>ΚΑΡΑΜΑΝΟΣ ΑΝΔΡΕΑΣ</cp:lastModifiedBy>
  <cp:revision>372</cp:revision>
  <cp:lastPrinted>2021-09-30T10:11:37Z</cp:lastPrinted>
  <dcterms:created xsi:type="dcterms:W3CDTF">2019-06-14T11:05:35Z</dcterms:created>
  <dcterms:modified xsi:type="dcterms:W3CDTF">2023-06-15T12:32:26Z</dcterms:modified>
</cp:coreProperties>
</file>