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  <p:sldMasterId id="2147483675" r:id="rId3"/>
  </p:sldMasterIdLst>
  <p:notesMasterIdLst>
    <p:notesMasterId r:id="rId13"/>
  </p:notesMasterIdLst>
  <p:handoutMasterIdLst>
    <p:handoutMasterId r:id="rId14"/>
  </p:handoutMasterIdLst>
  <p:sldIdLst>
    <p:sldId id="256" r:id="rId4"/>
    <p:sldId id="257" r:id="rId5"/>
    <p:sldId id="260" r:id="rId6"/>
    <p:sldId id="261" r:id="rId7"/>
    <p:sldId id="262" r:id="rId8"/>
    <p:sldId id="263" r:id="rId9"/>
    <p:sldId id="264" r:id="rId10"/>
    <p:sldId id="258" r:id="rId11"/>
    <p:sldId id="259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F8C"/>
    <a:srgbClr val="00863D"/>
    <a:srgbClr val="19B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738" autoAdjust="0"/>
  </p:normalViewPr>
  <p:slideViewPr>
    <p:cSldViewPr snapToGrid="0">
      <p:cViewPr varScale="1">
        <p:scale>
          <a:sx n="84" d="100"/>
          <a:sy n="84" d="100"/>
        </p:scale>
        <p:origin x="1572" y="78"/>
      </p:cViewPr>
      <p:guideLst/>
    </p:cSldViewPr>
  </p:slideViewPr>
  <p:outlineViewPr>
    <p:cViewPr>
      <p:scale>
        <a:sx n="33" d="100"/>
        <a:sy n="33" d="100"/>
      </p:scale>
      <p:origin x="0" y="-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93263-632E-4CD4-A7D1-28F990B6F94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F1AF8EB-6AE8-4AD0-9DCD-F51362BF6145}">
      <dgm:prSet phldrT="[Κείμενο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l-GR" sz="1800" dirty="0">
              <a:solidFill>
                <a:srgbClr val="002060"/>
              </a:solidFill>
              <a:latin typeface="Cambria" panose="02040503050406030204" pitchFamily="18" charset="0"/>
            </a:rPr>
            <a:t>Υπό διαμόρφωση εθνικός μηχανισμός </a:t>
          </a:r>
          <a:r>
            <a:rPr lang="en-US" sz="1800" dirty="0">
              <a:solidFill>
                <a:srgbClr val="002060"/>
              </a:solidFill>
              <a:latin typeface="Cambria" panose="02040503050406030204" pitchFamily="18" charset="0"/>
            </a:rPr>
            <a:t>follow up</a:t>
          </a:r>
          <a:endParaRPr lang="el-GR" sz="1800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3357D462-6602-4C24-9392-2A58F0E0A806}" type="parTrans" cxnId="{5F095D83-246D-408A-9ED9-7C1EA90156C7}">
      <dgm:prSet/>
      <dgm:spPr/>
      <dgm:t>
        <a:bodyPr/>
        <a:lstStyle/>
        <a:p>
          <a:endParaRPr lang="el-GR" sz="1800">
            <a:latin typeface="Cambria" panose="02040503050406030204" pitchFamily="18" charset="0"/>
          </a:endParaRPr>
        </a:p>
      </dgm:t>
    </dgm:pt>
    <dgm:pt modelId="{9E9510A6-624B-4023-9100-7DBC14DE0154}" type="sibTrans" cxnId="{5F095D83-246D-408A-9ED9-7C1EA90156C7}">
      <dgm:prSet custT="1"/>
      <dgm:spPr/>
      <dgm:t>
        <a:bodyPr/>
        <a:lstStyle/>
        <a:p>
          <a:endParaRPr lang="el-GR" sz="1800">
            <a:latin typeface="Cambria" panose="02040503050406030204" pitchFamily="18" charset="0"/>
          </a:endParaRPr>
        </a:p>
      </dgm:t>
    </dgm:pt>
    <dgm:pt modelId="{36879E35-4AE8-4F8E-96A1-C35D52CA5653}">
      <dgm:prSet phldrT="[Κείμενο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l-GR" sz="1800" dirty="0">
              <a:solidFill>
                <a:srgbClr val="C00000"/>
              </a:solidFill>
              <a:latin typeface="Cambria" panose="02040503050406030204" pitchFamily="18" charset="0"/>
            </a:rPr>
            <a:t>Ενημέρωση </a:t>
          </a:r>
          <a:r>
            <a:rPr lang="el-GR" sz="1800" dirty="0" err="1">
              <a:solidFill>
                <a:srgbClr val="C00000"/>
              </a:solidFill>
              <a:latin typeface="Cambria" panose="02040503050406030204" pitchFamily="18" charset="0"/>
            </a:rPr>
            <a:t>Ευρ</a:t>
          </a:r>
          <a:r>
            <a:rPr lang="el-GR" sz="1800" dirty="0">
              <a:solidFill>
                <a:srgbClr val="C00000"/>
              </a:solidFill>
              <a:latin typeface="Cambria" panose="02040503050406030204" pitchFamily="18" charset="0"/>
            </a:rPr>
            <a:t>. Επιτροπής</a:t>
          </a:r>
        </a:p>
      </dgm:t>
    </dgm:pt>
    <dgm:pt modelId="{AB0ED5B2-68C1-47F9-B09E-4A7358612A52}" type="parTrans" cxnId="{5631E759-5A42-4F25-B56A-AC8804348D1B}">
      <dgm:prSet/>
      <dgm:spPr/>
      <dgm:t>
        <a:bodyPr/>
        <a:lstStyle/>
        <a:p>
          <a:endParaRPr lang="el-GR" sz="1800">
            <a:latin typeface="Cambria" panose="02040503050406030204" pitchFamily="18" charset="0"/>
          </a:endParaRPr>
        </a:p>
      </dgm:t>
    </dgm:pt>
    <dgm:pt modelId="{93CF1EF5-5EB4-4EC2-B4DE-EE5FB2AB7E29}" type="sibTrans" cxnId="{5631E759-5A42-4F25-B56A-AC8804348D1B}">
      <dgm:prSet/>
      <dgm:spPr/>
      <dgm:t>
        <a:bodyPr/>
        <a:lstStyle/>
        <a:p>
          <a:endParaRPr lang="el-GR" sz="1800">
            <a:latin typeface="Cambria" panose="02040503050406030204" pitchFamily="18" charset="0"/>
          </a:endParaRPr>
        </a:p>
      </dgm:t>
    </dgm:pt>
    <dgm:pt modelId="{A8C8D3A7-C439-4996-917C-591901B95B99}" type="pres">
      <dgm:prSet presAssocID="{E0693263-632E-4CD4-A7D1-28F990B6F942}" presName="Name0" presStyleCnt="0">
        <dgm:presLayoutVars>
          <dgm:dir/>
          <dgm:resizeHandles val="exact"/>
        </dgm:presLayoutVars>
      </dgm:prSet>
      <dgm:spPr/>
    </dgm:pt>
    <dgm:pt modelId="{3DF40CDD-6E34-4C97-B010-996FF45B7440}" type="pres">
      <dgm:prSet presAssocID="{0F1AF8EB-6AE8-4AD0-9DCD-F51362BF6145}" presName="node" presStyleLbl="node1" presStyleIdx="0" presStyleCnt="2" custScaleX="90046" custLinFactNeighborX="-83" custLinFactNeighborY="86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1F019B3-8F4E-44FB-B2B0-06CE2DDCA5BC}" type="pres">
      <dgm:prSet presAssocID="{9E9510A6-624B-4023-9100-7DBC14DE0154}" presName="sibTrans" presStyleLbl="sibTrans2D1" presStyleIdx="0" presStyleCnt="1"/>
      <dgm:spPr/>
      <dgm:t>
        <a:bodyPr/>
        <a:lstStyle/>
        <a:p>
          <a:endParaRPr lang="el-GR"/>
        </a:p>
      </dgm:t>
    </dgm:pt>
    <dgm:pt modelId="{AACA1982-B312-47A6-BFC9-66BE4A9F38BF}" type="pres">
      <dgm:prSet presAssocID="{9E9510A6-624B-4023-9100-7DBC14DE0154}" presName="connectorText" presStyleLbl="sibTrans2D1" presStyleIdx="0" presStyleCnt="1"/>
      <dgm:spPr/>
      <dgm:t>
        <a:bodyPr/>
        <a:lstStyle/>
        <a:p>
          <a:endParaRPr lang="el-GR"/>
        </a:p>
      </dgm:t>
    </dgm:pt>
    <dgm:pt modelId="{86219CCE-6101-4E3F-B31E-58A7C9F80016}" type="pres">
      <dgm:prSet presAssocID="{36879E35-4AE8-4F8E-96A1-C35D52CA5653}" presName="node" presStyleLbl="node1" presStyleIdx="1" presStyleCnt="2" custLinFactNeighborX="13054" custLinFactNeighborY="217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631E759-5A42-4F25-B56A-AC8804348D1B}" srcId="{E0693263-632E-4CD4-A7D1-28F990B6F942}" destId="{36879E35-4AE8-4F8E-96A1-C35D52CA5653}" srcOrd="1" destOrd="0" parTransId="{AB0ED5B2-68C1-47F9-B09E-4A7358612A52}" sibTransId="{93CF1EF5-5EB4-4EC2-B4DE-EE5FB2AB7E29}"/>
    <dgm:cxn modelId="{5F095D83-246D-408A-9ED9-7C1EA90156C7}" srcId="{E0693263-632E-4CD4-A7D1-28F990B6F942}" destId="{0F1AF8EB-6AE8-4AD0-9DCD-F51362BF6145}" srcOrd="0" destOrd="0" parTransId="{3357D462-6602-4C24-9392-2A58F0E0A806}" sibTransId="{9E9510A6-624B-4023-9100-7DBC14DE0154}"/>
    <dgm:cxn modelId="{E09D6B89-5AFC-47E2-86BF-CB31DE5D9867}" type="presOf" srcId="{9E9510A6-624B-4023-9100-7DBC14DE0154}" destId="{AACA1982-B312-47A6-BFC9-66BE4A9F38BF}" srcOrd="1" destOrd="0" presId="urn:microsoft.com/office/officeart/2005/8/layout/process1"/>
    <dgm:cxn modelId="{90EBB176-80B4-489E-8451-310E8EB602EB}" type="presOf" srcId="{9E9510A6-624B-4023-9100-7DBC14DE0154}" destId="{01F019B3-8F4E-44FB-B2B0-06CE2DDCA5BC}" srcOrd="0" destOrd="0" presId="urn:microsoft.com/office/officeart/2005/8/layout/process1"/>
    <dgm:cxn modelId="{B7D8039B-1FCA-4693-AFA6-78AC216B4D7C}" type="presOf" srcId="{E0693263-632E-4CD4-A7D1-28F990B6F942}" destId="{A8C8D3A7-C439-4996-917C-591901B95B99}" srcOrd="0" destOrd="0" presId="urn:microsoft.com/office/officeart/2005/8/layout/process1"/>
    <dgm:cxn modelId="{84E892B7-4948-4357-BFAB-F100DDF110BA}" type="presOf" srcId="{36879E35-4AE8-4F8E-96A1-C35D52CA5653}" destId="{86219CCE-6101-4E3F-B31E-58A7C9F80016}" srcOrd="0" destOrd="0" presId="urn:microsoft.com/office/officeart/2005/8/layout/process1"/>
    <dgm:cxn modelId="{3D2C08A8-DA40-42E6-90A3-87177E5E0AC6}" type="presOf" srcId="{0F1AF8EB-6AE8-4AD0-9DCD-F51362BF6145}" destId="{3DF40CDD-6E34-4C97-B010-996FF45B7440}" srcOrd="0" destOrd="0" presId="urn:microsoft.com/office/officeart/2005/8/layout/process1"/>
    <dgm:cxn modelId="{AECCFD41-4082-432E-A6EA-C713D352C151}" type="presParOf" srcId="{A8C8D3A7-C439-4996-917C-591901B95B99}" destId="{3DF40CDD-6E34-4C97-B010-996FF45B7440}" srcOrd="0" destOrd="0" presId="urn:microsoft.com/office/officeart/2005/8/layout/process1"/>
    <dgm:cxn modelId="{6C8ECB74-01CE-478A-90BD-7FD05128251C}" type="presParOf" srcId="{A8C8D3A7-C439-4996-917C-591901B95B99}" destId="{01F019B3-8F4E-44FB-B2B0-06CE2DDCA5BC}" srcOrd="1" destOrd="0" presId="urn:microsoft.com/office/officeart/2005/8/layout/process1"/>
    <dgm:cxn modelId="{627771D8-D2F7-458F-BA4E-BAD76653110C}" type="presParOf" srcId="{01F019B3-8F4E-44FB-B2B0-06CE2DDCA5BC}" destId="{AACA1982-B312-47A6-BFC9-66BE4A9F38BF}" srcOrd="0" destOrd="0" presId="urn:microsoft.com/office/officeart/2005/8/layout/process1"/>
    <dgm:cxn modelId="{C43CBC21-2F29-450E-B072-EC9356A3C97A}" type="presParOf" srcId="{A8C8D3A7-C439-4996-917C-591901B95B99}" destId="{86219CCE-6101-4E3F-B31E-58A7C9F8001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40CDD-6E34-4C97-B010-996FF45B7440}">
      <dsp:nvSpPr>
        <dsp:cNvPr id="0" name=""/>
        <dsp:cNvSpPr/>
      </dsp:nvSpPr>
      <dsp:spPr>
        <a:xfrm>
          <a:off x="0" y="0"/>
          <a:ext cx="2327515" cy="140995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>
              <a:solidFill>
                <a:srgbClr val="002060"/>
              </a:solidFill>
              <a:latin typeface="Cambria" panose="02040503050406030204" pitchFamily="18" charset="0"/>
            </a:rPr>
            <a:t>Υπό διαμόρφωση εθνικός μηχανισμός </a:t>
          </a:r>
          <a:r>
            <a:rPr lang="en-US" sz="1800" kern="1200" dirty="0">
              <a:solidFill>
                <a:srgbClr val="002060"/>
              </a:solidFill>
              <a:latin typeface="Cambria" panose="02040503050406030204" pitchFamily="18" charset="0"/>
            </a:rPr>
            <a:t>follow up</a:t>
          </a:r>
          <a:endParaRPr lang="el-GR" sz="1800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41296" y="41296"/>
        <a:ext cx="2244923" cy="1327366"/>
      </dsp:txXfrm>
    </dsp:sp>
    <dsp:sp modelId="{01F019B3-8F4E-44FB-B2B0-06CE2DDCA5BC}">
      <dsp:nvSpPr>
        <dsp:cNvPr id="0" name=""/>
        <dsp:cNvSpPr/>
      </dsp:nvSpPr>
      <dsp:spPr>
        <a:xfrm>
          <a:off x="2586425" y="384462"/>
          <a:ext cx="548888" cy="641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>
            <a:latin typeface="Cambria" panose="02040503050406030204" pitchFamily="18" charset="0"/>
          </a:endParaRPr>
        </a:p>
      </dsp:txBody>
      <dsp:txXfrm>
        <a:off x="2586425" y="512668"/>
        <a:ext cx="384222" cy="384620"/>
      </dsp:txXfrm>
    </dsp:sp>
    <dsp:sp modelId="{86219CCE-6101-4E3F-B31E-58A7C9F80016}">
      <dsp:nvSpPr>
        <dsp:cNvPr id="0" name=""/>
        <dsp:cNvSpPr/>
      </dsp:nvSpPr>
      <dsp:spPr>
        <a:xfrm>
          <a:off x="3363154" y="0"/>
          <a:ext cx="2584807" cy="1409958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>
              <a:solidFill>
                <a:srgbClr val="C00000"/>
              </a:solidFill>
              <a:latin typeface="Cambria" panose="02040503050406030204" pitchFamily="18" charset="0"/>
            </a:rPr>
            <a:t>Ενημέρωση </a:t>
          </a:r>
          <a:r>
            <a:rPr lang="el-GR" sz="1800" kern="1200" dirty="0" err="1">
              <a:solidFill>
                <a:srgbClr val="C00000"/>
              </a:solidFill>
              <a:latin typeface="Cambria" panose="02040503050406030204" pitchFamily="18" charset="0"/>
            </a:rPr>
            <a:t>Ευρ</a:t>
          </a:r>
          <a:r>
            <a:rPr lang="el-GR" sz="1800" kern="1200" dirty="0">
              <a:solidFill>
                <a:srgbClr val="C00000"/>
              </a:solidFill>
              <a:latin typeface="Cambria" panose="02040503050406030204" pitchFamily="18" charset="0"/>
            </a:rPr>
            <a:t>. Επιτροπής</a:t>
          </a:r>
        </a:p>
      </dsp:txBody>
      <dsp:txXfrm>
        <a:off x="3404450" y="41296"/>
        <a:ext cx="2502215" cy="1327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096F6AD0-12CE-9435-0329-FF0A512D07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6DF0344-5D0F-9C39-12DC-A7FF8AB248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1B3EE-4C27-48E1-8D3C-F1D58E641349}" type="datetimeFigureOut">
              <a:rPr lang="el-GR" smtClean="0"/>
              <a:t>14/6/2023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E635A00-9D62-6B9E-4B55-96A4D0DE6C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BEBB05A-7F7E-3F18-E925-9C50A2D10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0D15B-015A-4836-A997-26FEA89A54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42298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40C0E-F1BB-49FE-93B3-7252155CFC8E}" type="datetimeFigureOut">
              <a:rPr lang="el-GR" smtClean="0"/>
              <a:t>14/6/2023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F979C-9C0B-4E32-94F4-382054582C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11390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F979C-9C0B-4E32-94F4-382054582C29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79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254000"/>
            <a:ext cx="54864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137160" y="3534410"/>
            <a:ext cx="6583680" cy="5532120"/>
          </a:xfrm>
        </p:spPr>
        <p:txBody>
          <a:bodyPr/>
          <a:lstStyle/>
          <a:p>
            <a:pPr marL="0" lvl="0" indent="0" algn="just" defTabSz="457200" fontAlgn="auto">
              <a:spcBef>
                <a:spcPts val="200"/>
              </a:spcBef>
              <a:spcAft>
                <a:spcPts val="200"/>
              </a:spcAft>
              <a:buNone/>
            </a:pPr>
            <a:endParaRPr lang="el-GR" sz="10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l-GR" sz="10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F979C-9C0B-4E32-94F4-382054582C29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520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800" dirty="0">
              <a:effectLst/>
              <a:latin typeface="Candara" panose="020E0502030303020204" pitchFamily="34" charset="0"/>
              <a:ea typeface="Candara" panose="020E0502030303020204" pitchFamily="34" charset="0"/>
              <a:cs typeface="Candara" panose="020E0502030303020204" pitchFamily="34" charset="0"/>
            </a:endParaRP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F979C-9C0B-4E32-94F4-382054582C2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46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F979C-9C0B-4E32-94F4-382054582C2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2992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Tx/>
              <a:buSzPts val="1100"/>
              <a:buFont typeface="Courier New" panose="02070309020205020404" pitchFamily="49" charset="0"/>
              <a:buNone/>
              <a:tabLst/>
              <a:defRPr/>
            </a:pPr>
            <a:endParaRPr lang="el-GR" sz="900" dirty="0">
              <a:latin typeface="Cambria" panose="02040503050406030204" pitchFamily="18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F979C-9C0B-4E32-94F4-382054582C2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92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None/>
              <a:tabLst>
                <a:tab pos="685800" algn="l"/>
                <a:tab pos="457200" algn="l"/>
              </a:tabLst>
              <a:defRPr/>
            </a:pPr>
            <a:endParaRPr lang="el-GR" sz="2000" dirty="0">
              <a:solidFill>
                <a:srgbClr val="4D4D4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F979C-9C0B-4E32-94F4-382054582C2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9261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None/>
              <a:tabLst>
                <a:tab pos="685800" algn="l"/>
                <a:tab pos="457200" algn="l"/>
              </a:tabLst>
              <a:defRPr/>
            </a:pPr>
            <a:endParaRPr lang="el-GR" sz="2000" dirty="0">
              <a:solidFill>
                <a:srgbClr val="4D4D4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F979C-9C0B-4E32-94F4-382054582C2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6597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F979C-9C0B-4E32-94F4-382054582C2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008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F979C-9C0B-4E32-94F4-382054582C2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654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D0C6C0E5-DD5B-BA78-40FF-F7582005C7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" y="0"/>
            <a:ext cx="12189461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EF3DD6A-C41C-BF98-3C60-D70477042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320" y="1395008"/>
            <a:ext cx="9357360" cy="146367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E1F1562-A7AD-1FD8-C13E-7FFFD730A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320" y="3036773"/>
            <a:ext cx="6928658" cy="80370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19BEDE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AEF9C73-72CF-FBDA-2FD3-B2372849E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1A82-C402-4A3B-A098-71AAD51D49AB}" type="datetime1">
              <a:rPr lang="el-GR" smtClean="0"/>
              <a:t>14/6/2023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887C82-0744-840D-E8FC-98DB4A29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BAB3BAB-2282-65B1-B77C-BBF5A897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102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DC8F0F-BA7E-7CB9-3A54-6BEA4797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0B75243-BBCD-43CE-822F-C6F698352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BB4CB97-2DE6-EC80-87E7-BD3E198C2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733E93E-16E7-C099-DED5-97837B9E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43A7-A373-4DC0-B3D1-F7BB27699366}" type="datetime1">
              <a:rPr lang="el-GR" smtClean="0"/>
              <a:t>14/6/2023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F45B22E-AFD4-EB40-0F5A-7DDF7541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B6FC40F-9A36-69D8-5960-73B06ADCD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32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55BD0E-ACB0-F32F-2E40-61B53F91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9647C48-58F9-1D41-3599-64F8768DB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EB6C4A-BE76-9C2C-CF1D-3B213480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B3D2-B360-4061-BA61-59F05EAE3289}" type="datetime1">
              <a:rPr lang="el-GR" smtClean="0"/>
              <a:t>14/6/2023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102D70D-9B4B-0C37-CBA9-2DE87802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202EDDF-5764-A8EC-CADA-CCA704B9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522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77DC1C3-C346-6B0A-080D-73E65C565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DBF89DD-2E67-7AAC-5247-4A9E9D00A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C0E958-0C65-C4CA-3376-45E28275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FCA8-4F64-4A1B-9ED2-BBFACFA46CF1}" type="datetime1">
              <a:rPr lang="el-GR" smtClean="0"/>
              <a:t>14/6/2023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64282EE-F41D-7F6B-2076-C658F59BD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64A46E9-1CC2-A7D2-B18C-69D2B3FB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199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52D1B5-BA53-6481-474E-2EE7A6D1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5492-4864-44AC-8A56-DFFC0B3F5836}" type="datetime1">
              <a:rPr lang="el-GR" smtClean="0"/>
              <a:t>14/6/2023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707AFC-FF13-3D18-A576-6BFF1AD4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A11A37-CB44-6D2D-E490-97C6255F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Θέση τίτλου 1">
            <a:extLst>
              <a:ext uri="{FF2B5EF4-FFF2-40B4-BE49-F238E27FC236}">
                <a16:creationId xmlns:a16="http://schemas.microsoft.com/office/drawing/2014/main" id="{7E16175E-F3D0-4B46-2EE5-9C896A10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8876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35145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74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C51F3F-A005-3BA9-10E2-3A482100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B6E654C-8964-0AF7-34FF-BD50C2CF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794A-2F1D-4BF9-AC9E-041B6B744651}" type="datetime1">
              <a:rPr lang="el-GR" smtClean="0"/>
              <a:t>14/6/2023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DA513F4-377C-8213-406E-E05FDA99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66D9FAF-D353-4D75-6242-880A95AC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38F1B451-D1F7-FA4D-007E-083E8C9E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149384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E5B180-03A5-54B2-FF10-D88D62CB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8BD2AB-2786-DEEA-66E7-D27B1A80A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7A3B8E-6754-BC80-511E-63AA5605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7E84-A28B-44C5-B09B-19A45F13E4A4}" type="datetime1">
              <a:rPr lang="el-GR" smtClean="0"/>
              <a:t>14/6/2023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22244D-72CD-2979-F484-80148645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DE94E2-BE2B-0F7F-9628-25ECE7C8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181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C31601-5B7E-E389-2AE1-ABDA92D4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86131FF-6BD8-B2C6-28DD-930B5881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726B1E2-C7FB-27B2-717D-5D4208E3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47AA-1375-4823-8D39-4DE451489256}" type="datetime1">
              <a:rPr lang="el-GR" smtClean="0"/>
              <a:t>14/6/2023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B663768-C5D9-E0C5-8700-0D441B62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157E914-FAC1-1C33-3BE9-CA363AF2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083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ED5962-0662-A4B9-DA37-982F3BC19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EBBE3A-CF74-1428-8034-9927074D2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6B8698B-2578-4AE5-A22A-F33DC80AA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C2523CD-C411-DF42-96BE-5013E842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FDC2-15DD-4F09-BB95-86B810B79E95}" type="datetime1">
              <a:rPr lang="el-GR" smtClean="0"/>
              <a:t>14/6/2023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00A34AE-467F-C56F-F5D0-88345088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902BEBD-379D-CE1B-D170-5AB319AD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96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D81447-91D5-E3FA-4665-322C6E37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7BB54E7-9723-FC84-5E40-FD9C5B5EA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FC01F0D-5FB6-E559-65AD-E935293C1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A9E3192-004C-C164-D50A-320CAC785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B456367-AB5B-6B8B-AE42-39EAD7C3D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0E4C15F-4F64-8D60-AEC3-0EE18BA8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8E2-A594-44A0-B6D5-099A7952E4CE}" type="datetime1">
              <a:rPr lang="el-GR" smtClean="0"/>
              <a:t>14/6/2023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BDE0303-FC11-56B8-3B92-8680921B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3985EC7-CF44-F42B-603E-2ED0A469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3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12C978-79DA-B2DF-BA1E-F79B7076B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FC4F3B5-BCDD-E310-F14E-9B644255D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44F6-1D6B-4949-988D-3EE0F98684D9}" type="datetime1">
              <a:rPr lang="el-GR" smtClean="0"/>
              <a:t>14/6/2023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0D03EE5-8F19-1B71-D626-2B7DE5A4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E86306C-C37E-5F48-0ECB-7BD8E9D2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202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323DC95-1F9B-1304-D7CB-2DFB6981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AD3-EB5D-4492-AD46-42314404689F}" type="datetime1">
              <a:rPr lang="el-GR" smtClean="0"/>
              <a:t>14/6/2023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FEEAAAA-C5B4-8079-5026-3F96E46F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438664D-825B-70E2-B424-B0E48334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154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2D9265-3AED-E571-B24E-474E4433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6D340B-9A85-D1A4-B2A3-B979FECF7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6F1AF9A-BCBF-4FEE-E23D-9E8716917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E209292-DA13-E712-0F08-993783B9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82B1-2AD9-48DF-B525-09CE544A7294}" type="datetime1">
              <a:rPr lang="el-GR" smtClean="0"/>
              <a:t>14/6/2023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CA5D16D-8992-6C3A-7D88-AB6205BCA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CFBF6E2-149E-8E53-CE23-E07A765A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860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2396CA78-E66D-AA14-B2F5-C8BA18BBFBF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51C3A3A-2600-909B-C7FA-BAFEDE7B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1C4AA6C-A549-9668-BC95-EFB991848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052320E-A551-2E40-8D7A-9CCB3B42C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A3C75-20D3-478D-B059-97B0A52F9C67}" type="datetime1">
              <a:rPr lang="el-GR" smtClean="0"/>
              <a:t>14/6/2023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5BD96A-21E8-290D-D80B-E4C72C952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A3E2E86-9DD1-AA85-BEF6-A05BBC05D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E42F6D-7844-7901-57CB-F4DBF8157B1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813267"/>
            <a:ext cx="1346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0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2EFEEE7-16A3-129E-A980-495951F3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8876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B554EC-C5F1-0DD1-BF83-B5ECC0159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64760-62D2-4BDF-9B27-87E30D88AF3A}" type="datetime1">
              <a:rPr lang="el-GR" smtClean="0"/>
              <a:t>14/6/2023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269398-EA6B-43F4-1772-65E972F5A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DBA4EF-1999-F613-70F6-2AD4EF7FF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12C8551-E8FB-E016-1D25-DEF4029D58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813267"/>
            <a:ext cx="1346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9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5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A2F15A-455E-E61D-541D-C3483ADD1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6" y="1081504"/>
            <a:ext cx="11225349" cy="1463675"/>
          </a:xfrm>
        </p:spPr>
        <p:txBody>
          <a:bodyPr>
            <a:normAutofit/>
          </a:bodyPr>
          <a:lstStyle/>
          <a:p>
            <a:r>
              <a:rPr lang="el-GR" dirty="0"/>
              <a:t>Πρόοδος έγκρισης την Αναγκαίων Πρόσφορων Όρων</a:t>
            </a: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8B1E5903-E643-C78E-8ECB-124CD63F4B3D}"/>
              </a:ext>
            </a:extLst>
          </p:cNvPr>
          <p:cNvSpPr txBox="1">
            <a:spLocks/>
          </p:cNvSpPr>
          <p:nvPr/>
        </p:nvSpPr>
        <p:spPr>
          <a:xfrm>
            <a:off x="574766" y="2886535"/>
            <a:ext cx="8835934" cy="1206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19BEDE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D4F8C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D4F8C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D4F8C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D4F8C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800" dirty="0"/>
              <a:t>2</a:t>
            </a:r>
            <a:r>
              <a:rPr lang="el-GR" sz="4800" baseline="30000" dirty="0"/>
              <a:t>η</a:t>
            </a:r>
            <a:r>
              <a:rPr lang="el-GR" sz="4800" dirty="0"/>
              <a:t> Επιτροπή Παρακολούθησης 2021-2027</a:t>
            </a:r>
            <a:endParaRPr lang="en-US" sz="4800" dirty="0"/>
          </a:p>
          <a:p>
            <a:endParaRPr lang="en-US" sz="1800" dirty="0">
              <a:highlight>
                <a:srgbClr val="FFFF00"/>
              </a:highlight>
            </a:endParaRPr>
          </a:p>
          <a:p>
            <a:r>
              <a:rPr lang="el-GR" sz="2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Ειδική Υπηρεσία Συντονισμού του Σχεδιασμού της Αξιολόγησης και της Εφαρμογής (ΕΥΣΣΑΕ)</a:t>
            </a:r>
            <a:endParaRPr lang="en-US" sz="2500" b="1" dirty="0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l-GR" sz="2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Μονάδα Γ – Αξιολόγηση, Αναγκαίοι Όροι και Δείκτες</a:t>
            </a:r>
            <a:endParaRPr lang="el-GR" sz="2500" dirty="0">
              <a:solidFill>
                <a:schemeClr val="accent6">
                  <a:lumMod val="20000"/>
                  <a:lumOff val="80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5400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81693C-6C53-E8AC-C393-39B6CC6D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60617"/>
            <a:ext cx="10805160" cy="1325563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Το πλαίσιο που διέπει τους Αναγκαίους Πρόσφορους </a:t>
            </a:r>
            <a:r>
              <a:rPr lang="el-GR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Όρους</a:t>
            </a:r>
            <a:r>
              <a:rPr lang="el-GR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/ </a:t>
            </a:r>
            <a:r>
              <a:rPr lang="el-GR" sz="3600" i="1" dirty="0">
                <a:solidFill>
                  <a:srgbClr val="C00000"/>
                </a:solidFill>
                <a:latin typeface="Cambria" panose="02040503050406030204" pitchFamily="18" charset="0"/>
              </a:rPr>
              <a:t>υπενθύμιση 1</a:t>
            </a:r>
            <a:r>
              <a:rPr lang="el-GR" sz="3600" i="1" baseline="30000" dirty="0">
                <a:solidFill>
                  <a:srgbClr val="C00000"/>
                </a:solidFill>
                <a:latin typeface="Cambria" panose="02040503050406030204" pitchFamily="18" charset="0"/>
              </a:rPr>
              <a:t>η</a:t>
            </a:r>
            <a:r>
              <a:rPr lang="el-GR" sz="3600" i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l-GR" sz="3600" i="1" dirty="0" err="1">
                <a:solidFill>
                  <a:srgbClr val="C00000"/>
                </a:solidFill>
                <a:latin typeface="Cambria" panose="02040503050406030204" pitchFamily="18" charset="0"/>
              </a:rPr>
              <a:t>ΕπΠα</a:t>
            </a:r>
            <a:endParaRPr lang="el-GR" sz="3600" i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AC22FF-5509-17A2-B10B-EF8597A2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3" y="1567531"/>
            <a:ext cx="11051177" cy="4374289"/>
          </a:xfrm>
        </p:spPr>
        <p:txBody>
          <a:bodyPr>
            <a:normAutofit/>
          </a:bodyPr>
          <a:lstStyle/>
          <a:p>
            <a:pPr algn="just"/>
            <a:r>
              <a:rPr lang="el-GR" sz="1800" dirty="0">
                <a:latin typeface="Cambria" panose="02040503050406030204" pitchFamily="18" charset="0"/>
                <a:ea typeface="Candara" panose="020E0502030303020204" pitchFamily="34" charset="0"/>
                <a:cs typeface="Candara" panose="020E0502030303020204" pitchFamily="34" charset="0"/>
              </a:rPr>
              <a:t>Κανονισμός Κοινών Διατάξεων (ΚΚΔ) 2021/1060/24.06.2021</a:t>
            </a:r>
            <a:r>
              <a:rPr lang="en-US" sz="1800" dirty="0">
                <a:latin typeface="Cambria" panose="02040503050406030204" pitchFamily="18" charset="0"/>
                <a:ea typeface="Candara" panose="020E0502030303020204" pitchFamily="34" charset="0"/>
                <a:cs typeface="Candara" panose="020E0502030303020204" pitchFamily="34" charset="0"/>
              </a:rPr>
              <a:t>  </a:t>
            </a:r>
            <a:r>
              <a:rPr lang="el-GR" sz="1800" dirty="0">
                <a:latin typeface="Cambria" panose="02040503050406030204" pitchFamily="18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l-GR" sz="1800" b="1" dirty="0">
                <a:latin typeface="Cambria" panose="02040503050406030204" pitchFamily="18" charset="0"/>
                <a:ea typeface="Candara" panose="020E0502030303020204" pitchFamily="34" charset="0"/>
                <a:cs typeface="Candara" panose="020E0502030303020204" pitchFamily="34" charset="0"/>
              </a:rPr>
              <a:t>16 Θεματικοί Αναγκαίοι Όροι</a:t>
            </a:r>
            <a:r>
              <a:rPr lang="en-US" sz="1800" b="1" dirty="0">
                <a:latin typeface="Cambria" panose="02040503050406030204" pitchFamily="18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1800" dirty="0">
                <a:latin typeface="Cambria" panose="02040503050406030204" pitchFamily="18" charset="0"/>
                <a:ea typeface="Candara" panose="020E0502030303020204" pitchFamily="34" charset="0"/>
                <a:cs typeface="Candara" panose="020E0502030303020204" pitchFamily="34" charset="0"/>
              </a:rPr>
              <a:t>(</a:t>
            </a:r>
            <a:r>
              <a:rPr lang="el-GR" sz="1800" dirty="0">
                <a:latin typeface="Cambria" panose="02040503050406030204" pitchFamily="18" charset="0"/>
                <a:ea typeface="Candara" panose="020E0502030303020204" pitchFamily="34" charset="0"/>
                <a:cs typeface="Candara" panose="020E0502030303020204" pitchFamily="34" charset="0"/>
              </a:rPr>
              <a:t>Παράρτημα Ι</a:t>
            </a:r>
            <a:r>
              <a:rPr lang="en-US" sz="1800" dirty="0">
                <a:latin typeface="Cambria" panose="02040503050406030204" pitchFamily="18" charset="0"/>
                <a:ea typeface="Candara" panose="020E0502030303020204" pitchFamily="34" charset="0"/>
                <a:cs typeface="Candara" panose="020E0502030303020204" pitchFamily="34" charset="0"/>
              </a:rPr>
              <a:t>V )</a:t>
            </a:r>
            <a:r>
              <a:rPr lang="el-GR" sz="1800" dirty="0">
                <a:latin typeface="Cambria" panose="02040503050406030204" pitchFamily="18" charset="0"/>
                <a:ea typeface="Candara" panose="020E0502030303020204" pitchFamily="34" charset="0"/>
                <a:cs typeface="Candara" panose="020E0502030303020204" pitchFamily="34" charset="0"/>
              </a:rPr>
              <a:t> και </a:t>
            </a:r>
            <a:r>
              <a:rPr lang="el-GR" sz="1800" b="1" dirty="0">
                <a:latin typeface="Cambria" panose="02040503050406030204" pitchFamily="18" charset="0"/>
                <a:ea typeface="Candara" panose="020E0502030303020204" pitchFamily="34" charset="0"/>
                <a:cs typeface="Candara" panose="020E0502030303020204" pitchFamily="34" charset="0"/>
              </a:rPr>
              <a:t>4 Οριζόντιοι</a:t>
            </a:r>
            <a:r>
              <a:rPr lang="en-US" sz="1800" b="1" dirty="0">
                <a:latin typeface="Cambria" panose="02040503050406030204" pitchFamily="18" charset="0"/>
                <a:ea typeface="Candara" panose="020E0502030303020204" pitchFamily="34" charset="0"/>
                <a:cs typeface="Candara" panose="020E0502030303020204" pitchFamily="34" charset="0"/>
              </a:rPr>
              <a:t> </a:t>
            </a:r>
            <a:r>
              <a:rPr lang="en-US" sz="1800" dirty="0">
                <a:latin typeface="Cambria" panose="02040503050406030204" pitchFamily="18" charset="0"/>
                <a:ea typeface="Candara" panose="020E0502030303020204" pitchFamily="34" charset="0"/>
                <a:cs typeface="Candara" panose="020E0502030303020204" pitchFamily="34" charset="0"/>
              </a:rPr>
              <a:t>(</a:t>
            </a:r>
            <a:r>
              <a:rPr lang="el-GR" sz="1800" dirty="0">
                <a:latin typeface="Cambria" panose="02040503050406030204" pitchFamily="18" charset="0"/>
                <a:ea typeface="Candara" panose="020E0502030303020204" pitchFamily="34" charset="0"/>
                <a:cs typeface="Candara" panose="020E0502030303020204" pitchFamily="34" charset="0"/>
              </a:rPr>
              <a:t>Παράρτημα Ι</a:t>
            </a:r>
            <a:r>
              <a:rPr lang="en-US" sz="1800" dirty="0">
                <a:latin typeface="Cambria" panose="02040503050406030204" pitchFamily="18" charset="0"/>
                <a:ea typeface="Candara" panose="020E0502030303020204" pitchFamily="34" charset="0"/>
                <a:cs typeface="Candara" panose="020E0502030303020204" pitchFamily="34" charset="0"/>
              </a:rPr>
              <a:t>II)</a:t>
            </a:r>
            <a:endParaRPr lang="el-GR" sz="1800" dirty="0">
              <a:latin typeface="Cambria" panose="02040503050406030204" pitchFamily="18" charset="0"/>
              <a:ea typeface="Candara" panose="020E0502030303020204" pitchFamily="34" charset="0"/>
              <a:cs typeface="Candara" panose="020E0502030303020204" pitchFamily="34" charset="0"/>
            </a:endParaRPr>
          </a:p>
          <a:p>
            <a:pPr algn="just"/>
            <a:r>
              <a:rPr lang="el-GR" sz="1800" b="1" dirty="0">
                <a:latin typeface="Cambria" panose="02040503050406030204" pitchFamily="18" charset="0"/>
              </a:rPr>
              <a:t>Άρθρο 15 :</a:t>
            </a:r>
          </a:p>
          <a:p>
            <a:pPr lvl="1" algn="just"/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Ο Αναγκαίος Όρος είναι </a:t>
            </a:r>
            <a:r>
              <a:rPr lang="el-GR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προαπαιτούμενη</a:t>
            </a:r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1800" b="1" dirty="0">
                <a:latin typeface="Cambria" panose="02040503050406030204" pitchFamily="18" charset="0"/>
                <a:ea typeface="Cambria" panose="02040503050406030204" pitchFamily="18" charset="0"/>
              </a:rPr>
              <a:t>προϋπόθεση</a:t>
            </a:r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 για την αποτελεσματική και αποδοτική </a:t>
            </a:r>
            <a:r>
              <a:rPr lang="el-GR" sz="1800" b="1" dirty="0">
                <a:latin typeface="Cambria" pitchFamily="18" charset="0"/>
                <a:ea typeface="Cambria" pitchFamily="18" charset="0"/>
              </a:rPr>
              <a:t>εφαρμογή κάθε Ειδικού Στόχου</a:t>
            </a:r>
          </a:p>
          <a:p>
            <a:pPr lvl="1" algn="just"/>
            <a:r>
              <a:rPr lang="el-GR" sz="1800" b="1" dirty="0">
                <a:latin typeface="Cambria" pitchFamily="18" charset="0"/>
                <a:ea typeface="Cambria" pitchFamily="18" charset="0"/>
              </a:rPr>
              <a:t>Η παρακολούθηση της τήρησης των απαιτήσεων τους ισχύει </a:t>
            </a:r>
            <a:r>
              <a:rPr lang="el-GR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καθόλη</a:t>
            </a:r>
            <a:r>
              <a:rPr lang="el-GR" sz="1800" b="1" dirty="0">
                <a:latin typeface="Cambria" panose="02040503050406030204" pitchFamily="18" charset="0"/>
                <a:ea typeface="Cambria" panose="02040503050406030204" pitchFamily="18" charset="0"/>
              </a:rPr>
              <a:t> τη διάρκεια της προγραμματικής περιόδου</a:t>
            </a:r>
            <a:endParaRPr lang="el-GR" sz="1800" dirty="0">
              <a:latin typeface="Cambria" panose="02040503050406030204" pitchFamily="18" charset="0"/>
            </a:endParaRPr>
          </a:p>
          <a:p>
            <a:pPr algn="just"/>
            <a:r>
              <a:rPr lang="el-GR" sz="1800" dirty="0">
                <a:latin typeface="Cambria" panose="0204050305040603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Οι</a:t>
            </a:r>
            <a:r>
              <a:rPr lang="el-GR" sz="1800" dirty="0">
                <a:effectLst/>
                <a:latin typeface="Cambria" panose="0204050305040603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 Αναγκαίοι πρόσφοροι όροι παρέχουν στα Ταμεία της Ευρωπαϊκής Ένωσης για την προγραμματική περίοδο 2021-2027 έναν ισχυρό </a:t>
            </a:r>
            <a:r>
              <a:rPr lang="el-GR" sz="1800" i="1" dirty="0">
                <a:effectLst/>
                <a:latin typeface="Cambria" panose="0204050305040603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μηχανισμό </a:t>
            </a:r>
            <a:r>
              <a:rPr lang="el-GR" sz="1800" dirty="0">
                <a:effectLst/>
                <a:latin typeface="Cambria" panose="0204050305040603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που διασφαλίζει ότι τα κράτη μέλη θέτουν σε εφαρμογή τα </a:t>
            </a:r>
            <a:r>
              <a:rPr lang="el-GR" sz="1800" b="1" dirty="0">
                <a:effectLst/>
                <a:latin typeface="Cambria" panose="0204050305040603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συστήματα και τις ρυθμίσεις </a:t>
            </a:r>
            <a:r>
              <a:rPr lang="el-GR" sz="1800" dirty="0">
                <a:effectLst/>
                <a:latin typeface="Cambria" panose="0204050305040603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που απαιτούνται για την </a:t>
            </a:r>
            <a:r>
              <a:rPr lang="el-GR" sz="1800" b="1" dirty="0">
                <a:effectLst/>
                <a:latin typeface="Cambria" panose="0204050305040603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αποτελεσματική και αποδοτική εφαρμογή της πολιτικής συνοχής</a:t>
            </a:r>
            <a:endParaRPr lang="en-US" sz="1800" b="1" dirty="0">
              <a:effectLst/>
              <a:latin typeface="Cambria" panose="02040503050406030204" pitchFamily="18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1800" i="1" dirty="0">
                <a:effectLst/>
                <a:latin typeface="Cambria" panose="0204050305040603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Υποχρεώνουν</a:t>
            </a:r>
            <a:r>
              <a:rPr lang="el-GR" sz="1800" dirty="0">
                <a:effectLst/>
                <a:latin typeface="Cambria" panose="0204050305040603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 τα κράτη μέλη να θεσπίσουν </a:t>
            </a:r>
            <a:r>
              <a:rPr lang="el-GR" sz="1800" b="1" dirty="0">
                <a:effectLst/>
                <a:latin typeface="Cambria" panose="0204050305040603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μακροχρόνιες οριζόντιες και τομεακές στρατηγικές και μεταρρυθμίσεις, καθώς και συστήματα διακυβέρνησης </a:t>
            </a:r>
            <a:r>
              <a:rPr lang="el-GR" sz="1800" dirty="0">
                <a:effectLst/>
                <a:latin typeface="Cambria" panose="0204050305040603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ώστε να εξασφαλιστεί η αποτελεσματικότητα της στήριξης της ΕΕ με στόχο την πραγματοποίηση του κατάλληλου </a:t>
            </a:r>
            <a:r>
              <a:rPr lang="el-GR" sz="1800" dirty="0" err="1">
                <a:effectLst/>
                <a:latin typeface="Cambria" panose="0204050305040603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διευκολυντικού</a:t>
            </a:r>
            <a:r>
              <a:rPr lang="el-GR" sz="1800" dirty="0">
                <a:effectLst/>
                <a:latin typeface="Cambria" panose="0204050305040603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mbria" panose="0204050305040603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800" b="1" i="1" dirty="0">
                <a:effectLst/>
                <a:latin typeface="Cambria" panose="0204050305040603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ENABL</a:t>
            </a:r>
            <a:r>
              <a:rPr lang="el-GR" sz="1800" b="1" i="1" dirty="0">
                <a:effectLst/>
                <a:latin typeface="Cambria" panose="0204050305040603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Ε</a:t>
            </a:r>
            <a:r>
              <a:rPr lang="en-US" sz="1800" dirty="0">
                <a:effectLst/>
                <a:latin typeface="Cambria" panose="0204050305040603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l-GR" sz="1800" dirty="0">
                <a:effectLst/>
                <a:latin typeface="Cambria" panose="0204050305040603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περιβάλλοντος σχεδιασμού των παρεμβάσεων στους τομείς της πολιτικής συνοχής</a:t>
            </a:r>
            <a:endParaRPr lang="en-US" sz="1800" dirty="0">
              <a:latin typeface="Cambria" panose="02040503050406030204" pitchFamily="18" charset="0"/>
              <a:ea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BEA6F7D-14A7-7767-8434-F712392C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pPr/>
              <a:t>2</a:t>
            </a:fld>
            <a:endParaRPr lang="el-GR" dirty="0"/>
          </a:p>
          <a:p>
            <a:endParaRPr lang="el-GR" dirty="0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A8E6A6C7-4AFB-551B-2BF8-F4196924EC1D}"/>
              </a:ext>
            </a:extLst>
          </p:cNvPr>
          <p:cNvSpPr/>
          <p:nvPr/>
        </p:nvSpPr>
        <p:spPr>
          <a:xfrm>
            <a:off x="7663542" y="1586180"/>
            <a:ext cx="365760" cy="269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590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81693C-6C53-E8AC-C393-39B6CC6D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04863"/>
            <a:ext cx="10805160" cy="78441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Η πορεία εκπλήρωσης των ΑΟ (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5</a:t>
            </a:r>
            <a:r>
              <a:rPr kumimoji="0" lang="el-GR" sz="3600" b="1" i="1" u="none" strike="noStrike" kern="0" cap="none" spc="0" normalizeH="0" baseline="3000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ος</a:t>
            </a:r>
            <a:r>
              <a:rPr kumimoji="0" lang="el-GR" sz="36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 2023</a:t>
            </a:r>
            <a:r>
              <a:rPr kumimoji="0" lang="el-GR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) 1/3</a:t>
            </a: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AC22FF-5509-17A2-B10B-EF8597A2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3" y="1000420"/>
            <a:ext cx="11197689" cy="5311326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l-GR" sz="1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l-GR" sz="18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η</a:t>
            </a:r>
            <a:r>
              <a:rPr lang="el-GR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ΕπΠα</a:t>
            </a:r>
            <a:r>
              <a:rPr lang="el-GR" sz="1800" b="1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Εκπληρωμένοι ήταν οι 11 ΑΟ  &gt; 3 οριζόντιοι &amp; 8 θεματικοί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l-GR" sz="1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l-GR" sz="18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η</a:t>
            </a:r>
            <a:r>
              <a:rPr lang="el-GR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ΕπΠα</a:t>
            </a:r>
            <a:r>
              <a:rPr lang="el-GR" sz="1800" b="1" dirty="0">
                <a:latin typeface="Cambria" panose="02040503050406030204" pitchFamily="18" charset="0"/>
                <a:ea typeface="Cambria" panose="02040503050406030204" pitchFamily="18" charset="0"/>
              </a:rPr>
              <a:t>: Εκπληρωμένοι είναι οι 16 ΑΟ &gt; 4 οριζόντιοι &amp; 12 θεματικοί </a:t>
            </a:r>
          </a:p>
          <a:p>
            <a:pPr marL="0" indent="0" algn="ctr">
              <a:spcBef>
                <a:spcPts val="300"/>
              </a:spcBef>
              <a:spcAft>
                <a:spcPts val="600"/>
              </a:spcAft>
              <a:buNone/>
            </a:pPr>
            <a:r>
              <a:rPr lang="el-GR" sz="1800" b="1" u="sng" dirty="0">
                <a:latin typeface="Cambria" panose="02040503050406030204" pitchFamily="18" charset="0"/>
                <a:ea typeface="Cambria" panose="02040503050406030204" pitchFamily="18" charset="0"/>
              </a:rPr>
              <a:t>Οριζόντιοι </a:t>
            </a:r>
            <a:r>
              <a:rPr lang="el-GR" sz="1800" b="1" u="sng" dirty="0">
                <a:latin typeface="Cambria" panose="02040503050406030204" pitchFamily="18" charset="0"/>
              </a:rPr>
              <a:t>αναγκαίοι</a:t>
            </a:r>
            <a:r>
              <a:rPr lang="el-GR" sz="1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πρόσφοροι όροι </a:t>
            </a:r>
          </a:p>
          <a:p>
            <a:pPr marL="457200" lvl="1" indent="-187325" defTabSz="457200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r>
              <a:rPr lang="el-GR" sz="1800" dirty="0">
                <a:latin typeface="Cambria" panose="02040503050406030204" pitchFamily="18" charset="0"/>
              </a:rPr>
              <a:t>1.  Αποτελεσματικοί μηχανισμοί παρακολούθησης της αγοράς δημοσίων συμβάσεων (</a:t>
            </a:r>
            <a:r>
              <a:rPr lang="el-GR" sz="1800" i="1" dirty="0">
                <a:latin typeface="Cambria" panose="02040503050406030204" pitchFamily="18" charset="0"/>
              </a:rPr>
              <a:t>21/02/2022</a:t>
            </a:r>
            <a:r>
              <a:rPr lang="el-GR" sz="1800" dirty="0">
                <a:latin typeface="Cambria" panose="02040503050406030204" pitchFamily="18" charset="0"/>
              </a:rPr>
              <a:t>)</a:t>
            </a:r>
          </a:p>
          <a:p>
            <a:pPr marL="457200" lvl="1" indent="-187325" defTabSz="457200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r>
              <a:rPr lang="el-GR" sz="1800" dirty="0">
                <a:latin typeface="Cambria" panose="02040503050406030204" pitchFamily="18" charset="0"/>
              </a:rPr>
              <a:t>2. Εργαλεία και ικανότητα αποτελεσματικής εφαρμογής των κανόνων για τις κρατικές ενισχύσεις (</a:t>
            </a:r>
            <a:r>
              <a:rPr lang="el-GR" sz="1800" i="1" dirty="0">
                <a:latin typeface="Cambria" panose="02040503050406030204" pitchFamily="18" charset="0"/>
              </a:rPr>
              <a:t>29/11/2021</a:t>
            </a:r>
            <a:r>
              <a:rPr lang="el-GR" sz="1800" dirty="0">
                <a:latin typeface="Cambria" panose="02040503050406030204" pitchFamily="18" charset="0"/>
              </a:rPr>
              <a:t>)</a:t>
            </a:r>
          </a:p>
          <a:p>
            <a:pPr marL="457200" lvl="1" indent="-187325" defTabSz="457200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r>
              <a:rPr lang="el-GR" sz="1800" dirty="0">
                <a:latin typeface="Cambria" panose="02040503050406030204" pitchFamily="18" charset="0"/>
              </a:rPr>
              <a:t>3. Αποτελεσματική εφαρμογή και υλοποίηση του Χάρτη Θεμελιωδών Δικαιωμάτων (</a:t>
            </a:r>
            <a:r>
              <a:rPr lang="el-GR" sz="1800" i="1" dirty="0">
                <a:latin typeface="Cambria" panose="02040503050406030204" pitchFamily="18" charset="0"/>
              </a:rPr>
              <a:t>16/06/2022</a:t>
            </a:r>
            <a:r>
              <a:rPr lang="el-GR" sz="1800" dirty="0">
                <a:latin typeface="Cambria" panose="02040503050406030204" pitchFamily="18" charset="0"/>
              </a:rPr>
              <a:t>)</a:t>
            </a:r>
          </a:p>
          <a:p>
            <a:pPr marL="457200" lvl="1" indent="-187325" defTabSz="457200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r>
              <a:rPr lang="el-GR" sz="1800" b="1" dirty="0">
                <a:solidFill>
                  <a:srgbClr val="00863D"/>
                </a:solidFill>
                <a:latin typeface="Cambria" panose="02040503050406030204" pitchFamily="18" charset="0"/>
              </a:rPr>
              <a:t>4. Υλοποίηση και εφαρμογή της Σύμβασης των Ηνωμένων Εθνών για τα δικαιώματα των ατόμων με αναπηρίες (UNCRPD) σύμφωνα με την απόφαση 2010/48/ΕΚ του Συμβουλίου (</a:t>
            </a:r>
            <a:r>
              <a:rPr lang="el-GR" sz="1800" b="1" i="1" dirty="0">
                <a:solidFill>
                  <a:srgbClr val="00863D"/>
                </a:solidFill>
                <a:latin typeface="Cambria" panose="02040503050406030204" pitchFamily="18" charset="0"/>
              </a:rPr>
              <a:t>22/12/2022</a:t>
            </a:r>
            <a:r>
              <a:rPr lang="el-GR" sz="1800" b="1" dirty="0">
                <a:solidFill>
                  <a:srgbClr val="00863D"/>
                </a:solidFill>
                <a:latin typeface="Cambria" panose="02040503050406030204" pitchFamily="18" charset="0"/>
              </a:rPr>
              <a:t>)</a:t>
            </a:r>
          </a:p>
          <a:p>
            <a:pPr marL="0" indent="0" algn="ctr" fontAlgn="auto">
              <a:spcBef>
                <a:spcPts val="300"/>
              </a:spcBef>
              <a:spcAft>
                <a:spcPts val="600"/>
              </a:spcAft>
              <a:buClr>
                <a:srgbClr val="0D4F8C"/>
              </a:buClr>
              <a:buSzPct val="100000"/>
              <a:buNone/>
            </a:pPr>
            <a:r>
              <a:rPr lang="el-GR" sz="1800" b="1" u="sng" dirty="0">
                <a:latin typeface="Cambria" panose="02040503050406030204" pitchFamily="18" charset="0"/>
              </a:rPr>
              <a:t>Θεματικοί αναγκαίοι πρόσφοροι όροι</a:t>
            </a:r>
          </a:p>
          <a:p>
            <a:pPr marL="457200" lvl="1" indent="-187325" defTabSz="457200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r>
              <a:rPr lang="el-GR" sz="1800" b="1" dirty="0">
                <a:solidFill>
                  <a:srgbClr val="00863D"/>
                </a:solidFill>
                <a:latin typeface="Cambria" panose="02040503050406030204" pitchFamily="18" charset="0"/>
              </a:rPr>
              <a:t>1.1. Ορθή διακυβέρνηση της εθνικής ή περιφερειακής στρατηγικής έξυπνης εξειδίκευσης (</a:t>
            </a:r>
            <a:r>
              <a:rPr lang="el-GR" sz="1800" b="1" i="1" dirty="0">
                <a:solidFill>
                  <a:srgbClr val="00863D"/>
                </a:solidFill>
                <a:latin typeface="Cambria" panose="02040503050406030204" pitchFamily="18" charset="0"/>
              </a:rPr>
              <a:t>17/03/2023</a:t>
            </a:r>
            <a:r>
              <a:rPr lang="el-GR" sz="1800" b="1" dirty="0">
                <a:solidFill>
                  <a:srgbClr val="00863D"/>
                </a:solidFill>
                <a:latin typeface="Cambria" panose="02040503050406030204" pitchFamily="18" charset="0"/>
              </a:rPr>
              <a:t>)</a:t>
            </a:r>
          </a:p>
          <a:p>
            <a:pPr marL="457200" lvl="1" indent="-187325" defTabSz="457200" fontAlgn="auto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r>
              <a:rPr lang="el-GR" sz="1800" dirty="0">
                <a:latin typeface="Cambria" panose="02040503050406030204" pitchFamily="18" charset="0"/>
              </a:rPr>
              <a:t>1.2. Εθνικό ή περιφερειακό </a:t>
            </a:r>
            <a:r>
              <a:rPr lang="el-GR" sz="1800" dirty="0" err="1">
                <a:latin typeface="Cambria" panose="02040503050406030204" pitchFamily="18" charset="0"/>
              </a:rPr>
              <a:t>ευρυζωνικό</a:t>
            </a:r>
            <a:r>
              <a:rPr lang="el-GR" sz="1800" dirty="0">
                <a:latin typeface="Cambria" panose="02040503050406030204" pitchFamily="18" charset="0"/>
              </a:rPr>
              <a:t> σχέδιο (</a:t>
            </a:r>
            <a:r>
              <a:rPr lang="el-GR" sz="1800" i="1" dirty="0">
                <a:latin typeface="Cambria" panose="02040503050406030204" pitchFamily="18" charset="0"/>
              </a:rPr>
              <a:t>16/05/2022</a:t>
            </a:r>
            <a:r>
              <a:rPr lang="el-GR" sz="1800" dirty="0">
                <a:latin typeface="Cambria" panose="02040503050406030204" pitchFamily="18" charset="0"/>
              </a:rPr>
              <a:t>)</a:t>
            </a:r>
          </a:p>
          <a:p>
            <a:pPr marL="457200" lvl="1" indent="-187325" defTabSz="457200" fontAlgn="auto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r>
              <a:rPr lang="el-GR" sz="1800" dirty="0">
                <a:latin typeface="Cambria" panose="02040503050406030204" pitchFamily="18" charset="0"/>
              </a:rPr>
              <a:t>2.1. Στρατηγικό πλαίσιο πολιτικής για τη στήριξη της ενεργειακής απόδοσης με ανακαίνιση οικιστικών και μη οικιστικών κτιρίων (</a:t>
            </a:r>
            <a:r>
              <a:rPr lang="el-GR" sz="1800" i="1" dirty="0">
                <a:latin typeface="Cambria" panose="02040503050406030204" pitchFamily="18" charset="0"/>
              </a:rPr>
              <a:t>12/11/2021</a:t>
            </a:r>
            <a:r>
              <a:rPr lang="el-GR" sz="1800" dirty="0">
                <a:latin typeface="Cambria" panose="02040503050406030204" pitchFamily="18" charset="0"/>
              </a:rPr>
              <a:t>)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endParaRPr lang="el-GR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BEA6F7D-14A7-7767-8434-F712392C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pPr/>
              <a:t>3</a:t>
            </a:fld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840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81693C-6C53-E8AC-C393-39B6CC6D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27165"/>
            <a:ext cx="10805160" cy="78441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Η πορεία εκπλήρωσης των ΑΟ (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5</a:t>
            </a:r>
            <a:r>
              <a:rPr kumimoji="0" lang="el-GR" sz="3600" b="1" i="1" u="none" strike="noStrike" kern="0" cap="none" spc="0" normalizeH="0" baseline="3000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ος</a:t>
            </a:r>
            <a:r>
              <a:rPr kumimoji="0" lang="el-GR" sz="36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 2023</a:t>
            </a:r>
            <a:r>
              <a:rPr kumimoji="0" lang="el-GR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) 2/3</a:t>
            </a: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AC22FF-5509-17A2-B10B-EF8597A2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3" y="1011571"/>
            <a:ext cx="11197689" cy="5311326"/>
          </a:xfrm>
        </p:spPr>
        <p:txBody>
          <a:bodyPr>
            <a:noAutofit/>
          </a:bodyPr>
          <a:lstStyle/>
          <a:p>
            <a:pPr marL="0" indent="0" algn="ctr" defTabSz="457200" fontAlgn="auto">
              <a:spcBef>
                <a:spcPts val="300"/>
              </a:spcBef>
              <a:spcAft>
                <a:spcPts val="600"/>
              </a:spcAft>
              <a:buClr>
                <a:srgbClr val="0D4F8C"/>
              </a:buClr>
              <a:buSzPct val="100000"/>
              <a:buNone/>
            </a:pPr>
            <a:r>
              <a:rPr lang="el-GR" sz="1800" b="1" dirty="0">
                <a:latin typeface="Cambria" panose="02040503050406030204" pitchFamily="18" charset="0"/>
                <a:ea typeface="Cambria" panose="02040503050406030204" pitchFamily="18" charset="0"/>
              </a:rPr>
              <a:t>Θεματικοί αναγκαίοι πρόσφοροι όροι (συνέχεια)</a:t>
            </a:r>
          </a:p>
          <a:p>
            <a:pPr marL="457200" lvl="1" indent="-187325" defTabSz="457200" fontAlgn="auto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r>
              <a:rPr lang="el-GR" sz="1800" dirty="0">
                <a:latin typeface="Cambria" panose="02040503050406030204" pitchFamily="18" charset="0"/>
              </a:rPr>
              <a:t>2.2. Διακυβέρνηση του τομέα της ενέργειας (</a:t>
            </a:r>
            <a:r>
              <a:rPr lang="el-GR" sz="1800" i="1" dirty="0">
                <a:latin typeface="Cambria" panose="02040503050406030204" pitchFamily="18" charset="0"/>
              </a:rPr>
              <a:t>13/10/2021</a:t>
            </a:r>
            <a:r>
              <a:rPr lang="el-GR" sz="1800" dirty="0">
                <a:latin typeface="Cambria" panose="02040503050406030204" pitchFamily="18" charset="0"/>
              </a:rPr>
              <a:t>)</a:t>
            </a:r>
          </a:p>
          <a:p>
            <a:pPr marL="457200" lvl="1" indent="-187325" defTabSz="457200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r>
              <a:rPr lang="el-GR" sz="1800" dirty="0">
                <a:latin typeface="Cambria" panose="02040503050406030204" pitchFamily="18" charset="0"/>
              </a:rPr>
              <a:t>2.3. Αποτελεσματική προώθηση της χρήσης ενέργειας από ανανεώσιμες πηγές σε όλους τους τομείς και σε ολόκληρη την Ένωση (</a:t>
            </a:r>
            <a:r>
              <a:rPr lang="el-GR" sz="1800" i="1" dirty="0">
                <a:latin typeface="Cambria" panose="02040503050406030204" pitchFamily="18" charset="0"/>
              </a:rPr>
              <a:t>13/10/2021</a:t>
            </a:r>
            <a:r>
              <a:rPr lang="el-GR" sz="1800" dirty="0">
                <a:latin typeface="Cambria" panose="02040503050406030204" pitchFamily="18" charset="0"/>
              </a:rPr>
              <a:t>)</a:t>
            </a:r>
          </a:p>
          <a:p>
            <a:pPr marL="457200" lvl="1" indent="-187325" defTabSz="457200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r>
              <a:rPr lang="el-GR" sz="1800" dirty="0">
                <a:latin typeface="Cambria" panose="02040503050406030204" pitchFamily="18" charset="0"/>
              </a:rPr>
              <a:t>2.4. Αποτελεσματικό πλαίσιο διαχείρισης του κινδύνου καταστροφών (</a:t>
            </a:r>
            <a:r>
              <a:rPr lang="el-GR" sz="1800" i="1" dirty="0">
                <a:latin typeface="Cambria" panose="02040503050406030204" pitchFamily="18" charset="0"/>
              </a:rPr>
              <a:t>06/05/2022</a:t>
            </a:r>
            <a:r>
              <a:rPr lang="el-GR" sz="1800" dirty="0">
                <a:latin typeface="Cambria" panose="02040503050406030204" pitchFamily="18" charset="0"/>
              </a:rPr>
              <a:t>)</a:t>
            </a:r>
          </a:p>
          <a:p>
            <a:pPr marL="457200" lvl="1" indent="-187325" defTabSz="457200" fontAlgn="auto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r>
              <a:rPr lang="el-GR" sz="1800" dirty="0">
                <a:latin typeface="Cambria" panose="02040503050406030204" pitchFamily="18" charset="0"/>
              </a:rPr>
              <a:t>2.7. Πλαίσιο δράσης προτεραιότητας για τα αναγκαία μέτρα διατήρησης που περιλαμβάνουν συγχρηματοδότηση από την Ένωση (</a:t>
            </a:r>
            <a:r>
              <a:rPr lang="el-GR" sz="1800" i="1" dirty="0">
                <a:latin typeface="Cambria" panose="02040503050406030204" pitchFamily="18" charset="0"/>
              </a:rPr>
              <a:t>26/05/2021</a:t>
            </a:r>
            <a:r>
              <a:rPr lang="el-GR" sz="1800" dirty="0">
                <a:latin typeface="Cambria" panose="02040503050406030204" pitchFamily="18" charset="0"/>
              </a:rPr>
              <a:t>)</a:t>
            </a:r>
          </a:p>
          <a:p>
            <a:pPr marL="457200" lvl="1" indent="-187325" defTabSz="457200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r>
              <a:rPr lang="el-GR" sz="1800" b="1" dirty="0">
                <a:solidFill>
                  <a:srgbClr val="00863D"/>
                </a:solidFill>
                <a:latin typeface="Cambria" panose="02040503050406030204" pitchFamily="18" charset="0"/>
              </a:rPr>
              <a:t>4.1. Στρατηγικό πλαίσιο πολιτικής για τις ενεργητικές πολιτικές για την αγορά εργασίας (</a:t>
            </a:r>
            <a:r>
              <a:rPr lang="el-GR" sz="1800" b="1" i="1" dirty="0">
                <a:solidFill>
                  <a:srgbClr val="00863D"/>
                </a:solidFill>
                <a:latin typeface="Cambria" panose="02040503050406030204" pitchFamily="18" charset="0"/>
              </a:rPr>
              <a:t>23/05/2023</a:t>
            </a:r>
            <a:r>
              <a:rPr lang="el-GR" sz="1800" b="1" dirty="0">
                <a:solidFill>
                  <a:srgbClr val="00863D"/>
                </a:solidFill>
                <a:latin typeface="Cambria" panose="02040503050406030204" pitchFamily="18" charset="0"/>
              </a:rPr>
              <a:t>)</a:t>
            </a:r>
          </a:p>
          <a:p>
            <a:pPr marL="457200" lvl="1" indent="-187325" defTabSz="457200" fontAlgn="auto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r>
              <a:rPr lang="el-GR" sz="1800" dirty="0">
                <a:latin typeface="Cambria" panose="02040503050406030204" pitchFamily="18" charset="0"/>
              </a:rPr>
              <a:t>4.2. Εθνικό στρατηγικό πλαίσιο για την ισότητα των φύλων (</a:t>
            </a:r>
            <a:r>
              <a:rPr lang="el-GR" sz="1800" i="1" dirty="0">
                <a:latin typeface="Cambria" panose="02040503050406030204" pitchFamily="18" charset="0"/>
              </a:rPr>
              <a:t>17/01/2022</a:t>
            </a:r>
            <a:r>
              <a:rPr lang="el-GR" sz="1800" dirty="0">
                <a:latin typeface="Cambria" panose="02040503050406030204" pitchFamily="18" charset="0"/>
              </a:rPr>
              <a:t>)</a:t>
            </a:r>
          </a:p>
          <a:p>
            <a:pPr marL="457200" lvl="1" indent="-187325" defTabSz="457200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r>
              <a:rPr lang="el-GR" sz="1800" b="1" dirty="0">
                <a:solidFill>
                  <a:srgbClr val="00863D"/>
                </a:solidFill>
                <a:latin typeface="Cambria" panose="02040503050406030204" pitchFamily="18" charset="0"/>
              </a:rPr>
              <a:t>4.3. Στρατηγικό πλαίσιο πολιτικής για το σύστημα εκπαίδευσης και κατάρτισης σε όλα τα επίπεδα (</a:t>
            </a:r>
            <a:r>
              <a:rPr lang="el-GR" sz="1800" b="1" i="1" dirty="0">
                <a:solidFill>
                  <a:srgbClr val="00863D"/>
                </a:solidFill>
                <a:latin typeface="Cambria" panose="02040503050406030204" pitchFamily="18" charset="0"/>
              </a:rPr>
              <a:t>23/05/2023</a:t>
            </a:r>
            <a:r>
              <a:rPr lang="el-GR" sz="1800" b="1" dirty="0">
                <a:solidFill>
                  <a:srgbClr val="00863D"/>
                </a:solidFill>
                <a:latin typeface="Cambria" panose="02040503050406030204" pitchFamily="18" charset="0"/>
              </a:rPr>
              <a:t>)</a:t>
            </a:r>
          </a:p>
          <a:p>
            <a:pPr marL="457200" lvl="1" indent="-187325" defTabSz="457200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r>
              <a:rPr lang="el-GR" sz="1800" dirty="0">
                <a:latin typeface="Cambria" panose="02040503050406030204" pitchFamily="18" charset="0"/>
              </a:rPr>
              <a:t>4.4. Εθνικό στρατηγικό πλαίσιο πολιτικής για την κοινωνική ένταξη και τη μείωση της φτώχειας (</a:t>
            </a:r>
            <a:r>
              <a:rPr lang="el-GR" sz="1800" i="1" dirty="0">
                <a:latin typeface="Cambria" panose="02040503050406030204" pitchFamily="18" charset="0"/>
              </a:rPr>
              <a:t>26/07/2022</a:t>
            </a:r>
            <a:r>
              <a:rPr lang="el-GR" sz="1800" dirty="0">
                <a:latin typeface="Cambria" panose="02040503050406030204" pitchFamily="18" charset="0"/>
              </a:rPr>
              <a:t>)</a:t>
            </a:r>
          </a:p>
          <a:p>
            <a:pPr marL="457200" lvl="1" indent="-187325" defTabSz="457200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r>
              <a:rPr lang="el-GR" sz="1800" b="1" dirty="0">
                <a:solidFill>
                  <a:srgbClr val="00863D"/>
                </a:solidFill>
                <a:latin typeface="Cambria" panose="02040503050406030204" pitchFamily="18" charset="0"/>
              </a:rPr>
              <a:t>4.5. Εθνικό στρατηγικό πλαίσιο πολιτικής για την ένταξη των </a:t>
            </a:r>
            <a:r>
              <a:rPr lang="el-GR" sz="1800" b="1" dirty="0" err="1">
                <a:solidFill>
                  <a:srgbClr val="00863D"/>
                </a:solidFill>
                <a:latin typeface="Cambria" panose="02040503050406030204" pitchFamily="18" charset="0"/>
              </a:rPr>
              <a:t>Ρομά</a:t>
            </a:r>
            <a:r>
              <a:rPr lang="el-GR" sz="1800" b="1" dirty="0">
                <a:solidFill>
                  <a:srgbClr val="00863D"/>
                </a:solidFill>
                <a:latin typeface="Cambria" panose="02040503050406030204" pitchFamily="18" charset="0"/>
              </a:rPr>
              <a:t> (</a:t>
            </a:r>
            <a:r>
              <a:rPr lang="el-GR" sz="1800" b="1" i="1" dirty="0">
                <a:solidFill>
                  <a:srgbClr val="00863D"/>
                </a:solidFill>
                <a:latin typeface="Cambria" panose="02040503050406030204" pitchFamily="18" charset="0"/>
              </a:rPr>
              <a:t>23/05/2023</a:t>
            </a:r>
            <a:r>
              <a:rPr lang="el-GR" sz="1800" b="1" dirty="0">
                <a:solidFill>
                  <a:srgbClr val="00863D"/>
                </a:solidFill>
                <a:latin typeface="Cambria" panose="02040503050406030204" pitchFamily="18" charset="0"/>
              </a:rPr>
              <a:t>)</a:t>
            </a:r>
          </a:p>
          <a:p>
            <a:pPr marL="457200" lvl="1" indent="-187325" defTabSz="457200" fontAlgn="auto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endParaRPr lang="el-GR" sz="1800" dirty="0">
              <a:latin typeface="Cambria" panose="02040503050406030204" pitchFamily="18" charset="0"/>
            </a:endParaRPr>
          </a:p>
          <a:p>
            <a:pPr marL="457200" lvl="1" indent="-187325" defTabSz="457200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endParaRPr lang="el-GR" sz="1800" dirty="0">
              <a:latin typeface="Cambria" panose="02040503050406030204" pitchFamily="18" charset="0"/>
            </a:endParaRPr>
          </a:p>
          <a:p>
            <a:pPr marL="457200" lvl="1" indent="-187325" defTabSz="457200" fontAlgn="auto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endParaRPr lang="el-GR" sz="1800" dirty="0">
              <a:latin typeface="Cambria" panose="02040503050406030204" pitchFamily="18" charset="0"/>
            </a:endParaRP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endParaRPr lang="el-GR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BEA6F7D-14A7-7767-8434-F712392C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pPr/>
              <a:t>4</a:t>
            </a:fld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678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81693C-6C53-E8AC-C393-39B6CC6D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60618"/>
            <a:ext cx="10805160" cy="78441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Η πορεία εκπλήρωσης των ΑΟ (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5</a:t>
            </a:r>
            <a:r>
              <a:rPr kumimoji="0" lang="el-GR" sz="3600" b="1" i="1" u="none" strike="noStrike" kern="0" cap="none" spc="0" normalizeH="0" baseline="3000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ος</a:t>
            </a:r>
            <a:r>
              <a:rPr kumimoji="0" lang="el-GR" sz="36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 2023</a:t>
            </a:r>
            <a:r>
              <a:rPr kumimoji="0" lang="el-GR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) 3/3</a:t>
            </a: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AC22FF-5509-17A2-B10B-EF8597A2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3" y="1045024"/>
            <a:ext cx="11197689" cy="5311326"/>
          </a:xfrm>
        </p:spPr>
        <p:txBody>
          <a:bodyPr>
            <a:noAutofit/>
          </a:bodyPr>
          <a:lstStyle/>
          <a:p>
            <a:pPr marL="0" indent="0" algn="ctr" defTabSz="457200" fontAlgn="auto">
              <a:spcBef>
                <a:spcPts val="600"/>
              </a:spcBef>
              <a:spcAft>
                <a:spcPts val="600"/>
              </a:spcAft>
              <a:buClr>
                <a:srgbClr val="0D4F8C"/>
              </a:buClr>
              <a:buSzPct val="100000"/>
              <a:buNone/>
            </a:pPr>
            <a:r>
              <a:rPr lang="el-GR" sz="1800" b="1" dirty="0">
                <a:latin typeface="Cambria" panose="02040503050406030204" pitchFamily="18" charset="0"/>
                <a:ea typeface="Cambria" panose="02040503050406030204" pitchFamily="18" charset="0"/>
              </a:rPr>
              <a:t>Θεματικοί αναγκαίοι πρόσφοροι όροι (συνέχεια)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ΑΟ με θετική </a:t>
            </a:r>
            <a:r>
              <a:rPr lang="el-GR" sz="1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αυτοαξιολόγηση</a:t>
            </a:r>
            <a:r>
              <a:rPr lang="el-GR" sz="1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/αποστολή σε </a:t>
            </a:r>
            <a:r>
              <a:rPr lang="el-GR" sz="1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Ευρ</a:t>
            </a:r>
            <a:r>
              <a:rPr lang="el-GR" sz="1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Επιτροπή, διαπραγμάτευση σε εξέλιξη</a:t>
            </a:r>
          </a:p>
          <a:p>
            <a:pPr marL="0" indent="0" algn="just" defTabSz="457200" fontAlgn="auto">
              <a:spcBef>
                <a:spcPts val="6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r>
              <a:rPr lang="el-GR" sz="1800" dirty="0">
                <a:latin typeface="Cambria" pitchFamily="18" charset="0"/>
                <a:ea typeface="Cambria" pitchFamily="18" charset="0"/>
              </a:rPr>
              <a:t>2.5. </a:t>
            </a:r>
            <a:r>
              <a:rPr lang="el-GR" sz="1800" dirty="0" err="1">
                <a:latin typeface="Cambria" pitchFamily="18" charset="0"/>
                <a:ea typeface="Cambria" pitchFamily="18" charset="0"/>
              </a:rPr>
              <a:t>Επικαιροποιημένος</a:t>
            </a:r>
            <a:r>
              <a:rPr lang="el-GR" sz="1800" dirty="0">
                <a:latin typeface="Cambria" pitchFamily="18" charset="0"/>
                <a:ea typeface="Cambria" pitchFamily="18" charset="0"/>
              </a:rPr>
              <a:t> σχεδιασμός για τις απαιτούμενες επενδύσεις στους τομείς των υδάτων και των λυμάτων</a:t>
            </a:r>
          </a:p>
          <a:p>
            <a:pPr marL="0" indent="0" algn="just" defTabSz="457200" fontAlgn="auto">
              <a:spcBef>
                <a:spcPts val="6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r>
              <a:rPr lang="el-GR" sz="1800" dirty="0">
                <a:latin typeface="Cambria" pitchFamily="18" charset="0"/>
                <a:ea typeface="Cambria" pitchFamily="18" charset="0"/>
              </a:rPr>
              <a:t>3.1. Ολοκληρωμένος σχεδιασμός μεταφορών στο κατάλληλο επίπεδο</a:t>
            </a:r>
          </a:p>
          <a:p>
            <a:pPr marL="0" indent="0" algn="just" defTabSz="457200" fontAlgn="auto">
              <a:spcBef>
                <a:spcPts val="6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r>
              <a:rPr lang="el-GR" sz="1800" dirty="0">
                <a:latin typeface="Cambria" pitchFamily="18" charset="0"/>
                <a:ea typeface="Cambria" pitchFamily="18" charset="0"/>
              </a:rPr>
              <a:t>4.6. Στρατηγικό πλαίσιο πολιτικής για την υγεία και τη μακροχρόνια περίθαλψη</a:t>
            </a:r>
          </a:p>
          <a:p>
            <a:pPr marL="0" indent="0" algn="just" defTabSz="457200" fontAlgn="auto">
              <a:spcBef>
                <a:spcPts val="6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endParaRPr lang="el-GR" sz="1800" dirty="0">
              <a:latin typeface="Cambria" pitchFamily="18" charset="0"/>
              <a:ea typeface="Cambria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ΑΟ η εκπλήρωση του οποίου συνολικά παρουσιάζει πρόοδο αλλά απομένουν ενέργειες για την εκπλήρωση στο σύνολο τους </a:t>
            </a:r>
          </a:p>
          <a:p>
            <a:pPr marL="0" indent="0" algn="just" defTabSz="457200" fontAlgn="auto">
              <a:spcBef>
                <a:spcPts val="6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r>
              <a:rPr lang="el-GR" sz="1800" dirty="0">
                <a:latin typeface="Cambria" pitchFamily="18" charset="0"/>
                <a:ea typeface="Cambria" pitchFamily="18" charset="0"/>
              </a:rPr>
              <a:t>2.6. </a:t>
            </a:r>
            <a:r>
              <a:rPr lang="el-GR" sz="1800" dirty="0" err="1">
                <a:latin typeface="Cambria" pitchFamily="18" charset="0"/>
                <a:ea typeface="Cambria" pitchFamily="18" charset="0"/>
              </a:rPr>
              <a:t>Επικαιροποιημένος</a:t>
            </a:r>
            <a:r>
              <a:rPr lang="el-GR" sz="1800" dirty="0">
                <a:latin typeface="Cambria" pitchFamily="18" charset="0"/>
                <a:ea typeface="Cambria" pitchFamily="18" charset="0"/>
              </a:rPr>
              <a:t> σχεδιασμός για τη διαχείριση των αποβλήτων</a:t>
            </a:r>
            <a:endParaRPr lang="el-GR" sz="1800" dirty="0">
              <a:latin typeface="Cambria" panose="020405030504060302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l-GR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BEA6F7D-14A7-7767-8434-F712392C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pPr/>
              <a:t>5</a:t>
            </a:fld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825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68261591-52CA-1D3B-F07A-2D332D483311}"/>
              </a:ext>
            </a:extLst>
          </p:cNvPr>
          <p:cNvSpPr/>
          <p:nvPr/>
        </p:nvSpPr>
        <p:spPr>
          <a:xfrm>
            <a:off x="704196" y="1439910"/>
            <a:ext cx="11129216" cy="15272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cmpd="dbl">
            <a:solidFill>
              <a:srgbClr val="C00000"/>
            </a:solidFill>
            <a:prstDash val="dashDot"/>
            <a:bevel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1197689"/>
                      <a:gd name="connsiteY0" fmla="*/ 506132 h 3036733"/>
                      <a:gd name="connsiteX1" fmla="*/ 506132 w 11197689"/>
                      <a:gd name="connsiteY1" fmla="*/ 0 h 3036733"/>
                      <a:gd name="connsiteX2" fmla="*/ 10691557 w 11197689"/>
                      <a:gd name="connsiteY2" fmla="*/ 0 h 3036733"/>
                      <a:gd name="connsiteX3" fmla="*/ 11197689 w 11197689"/>
                      <a:gd name="connsiteY3" fmla="*/ 506132 h 3036733"/>
                      <a:gd name="connsiteX4" fmla="*/ 11197689 w 11197689"/>
                      <a:gd name="connsiteY4" fmla="*/ 2530601 h 3036733"/>
                      <a:gd name="connsiteX5" fmla="*/ 10691557 w 11197689"/>
                      <a:gd name="connsiteY5" fmla="*/ 3036733 h 3036733"/>
                      <a:gd name="connsiteX6" fmla="*/ 506132 w 11197689"/>
                      <a:gd name="connsiteY6" fmla="*/ 3036733 h 3036733"/>
                      <a:gd name="connsiteX7" fmla="*/ 0 w 11197689"/>
                      <a:gd name="connsiteY7" fmla="*/ 2530601 h 3036733"/>
                      <a:gd name="connsiteX8" fmla="*/ 0 w 11197689"/>
                      <a:gd name="connsiteY8" fmla="*/ 506132 h 303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197689" h="3036733" fill="none" extrusionOk="0">
                        <a:moveTo>
                          <a:pt x="0" y="506132"/>
                        </a:moveTo>
                        <a:cubicBezTo>
                          <a:pt x="-37341" y="220563"/>
                          <a:pt x="268629" y="34370"/>
                          <a:pt x="506132" y="0"/>
                        </a:cubicBezTo>
                        <a:cubicBezTo>
                          <a:pt x="3447657" y="130954"/>
                          <a:pt x="5652592" y="43574"/>
                          <a:pt x="10691557" y="0"/>
                        </a:cubicBezTo>
                        <a:cubicBezTo>
                          <a:pt x="10986394" y="23579"/>
                          <a:pt x="11219828" y="253722"/>
                          <a:pt x="11197689" y="506132"/>
                        </a:cubicBezTo>
                        <a:cubicBezTo>
                          <a:pt x="11047250" y="1234289"/>
                          <a:pt x="11283568" y="1818430"/>
                          <a:pt x="11197689" y="2530601"/>
                        </a:cubicBezTo>
                        <a:cubicBezTo>
                          <a:pt x="11143848" y="2818971"/>
                          <a:pt x="10964232" y="3032004"/>
                          <a:pt x="10691557" y="3036733"/>
                        </a:cubicBezTo>
                        <a:cubicBezTo>
                          <a:pt x="8094294" y="3191930"/>
                          <a:pt x="4229145" y="3199753"/>
                          <a:pt x="506132" y="3036733"/>
                        </a:cubicBezTo>
                        <a:cubicBezTo>
                          <a:pt x="230407" y="2985276"/>
                          <a:pt x="-19052" y="2821254"/>
                          <a:pt x="0" y="2530601"/>
                        </a:cubicBezTo>
                        <a:cubicBezTo>
                          <a:pt x="64656" y="1645478"/>
                          <a:pt x="-17807" y="1502853"/>
                          <a:pt x="0" y="506132"/>
                        </a:cubicBezTo>
                        <a:close/>
                      </a:path>
                      <a:path w="11197689" h="3036733" stroke="0" extrusionOk="0">
                        <a:moveTo>
                          <a:pt x="0" y="506132"/>
                        </a:moveTo>
                        <a:cubicBezTo>
                          <a:pt x="-39583" y="202187"/>
                          <a:pt x="181448" y="16947"/>
                          <a:pt x="506132" y="0"/>
                        </a:cubicBezTo>
                        <a:cubicBezTo>
                          <a:pt x="3890348" y="132882"/>
                          <a:pt x="8238153" y="-84951"/>
                          <a:pt x="10691557" y="0"/>
                        </a:cubicBezTo>
                        <a:cubicBezTo>
                          <a:pt x="10945356" y="25126"/>
                          <a:pt x="11192936" y="252876"/>
                          <a:pt x="11197689" y="506132"/>
                        </a:cubicBezTo>
                        <a:cubicBezTo>
                          <a:pt x="11217876" y="1446181"/>
                          <a:pt x="11350169" y="1683138"/>
                          <a:pt x="11197689" y="2530601"/>
                        </a:cubicBezTo>
                        <a:cubicBezTo>
                          <a:pt x="11253072" y="2816700"/>
                          <a:pt x="10989768" y="2998285"/>
                          <a:pt x="10691557" y="3036733"/>
                        </a:cubicBezTo>
                        <a:cubicBezTo>
                          <a:pt x="6688068" y="3124372"/>
                          <a:pt x="1659779" y="2964054"/>
                          <a:pt x="506132" y="3036733"/>
                        </a:cubicBezTo>
                        <a:cubicBezTo>
                          <a:pt x="224704" y="3018619"/>
                          <a:pt x="-6724" y="2819475"/>
                          <a:pt x="0" y="2530601"/>
                        </a:cubicBezTo>
                        <a:cubicBezTo>
                          <a:pt x="-38581" y="1755159"/>
                          <a:pt x="63341" y="1145783"/>
                          <a:pt x="0" y="50613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D81693C-6C53-E8AC-C393-39B6CC6D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51818"/>
            <a:ext cx="10805160" cy="784412"/>
          </a:xfrm>
        </p:spPr>
        <p:txBody>
          <a:bodyPr>
            <a:normAutofit fontScale="90000"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el-GR" sz="3600" b="1" dirty="0">
                <a:solidFill>
                  <a:srgbClr val="C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Η παρακολούθηση των ΑΟ &amp; η διαρκής αξιολόγηση τους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AC22FF-5509-17A2-B10B-EF8597A2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3" y="960944"/>
            <a:ext cx="11197689" cy="5311326"/>
          </a:xfrm>
        </p:spPr>
        <p:txBody>
          <a:bodyPr>
            <a:noAutofit/>
          </a:bodyPr>
          <a:lstStyle/>
          <a:p>
            <a:pPr algn="just"/>
            <a:r>
              <a:rPr lang="el-GR" sz="1800" b="1" dirty="0">
                <a:latin typeface="Cambria" panose="02040503050406030204" pitchFamily="18" charset="0"/>
              </a:rPr>
              <a:t>Το πλαίσιο παρακολούθησης  (ΚΚΔ 2021/1060) </a:t>
            </a:r>
          </a:p>
          <a:p>
            <a:pPr algn="just"/>
            <a:endParaRPr lang="el-GR" sz="1800" b="1" dirty="0">
              <a:latin typeface="Cambria" panose="02040503050406030204" pitchFamily="18" charset="0"/>
            </a:endParaRPr>
          </a:p>
          <a:p>
            <a:pPr algn="just"/>
            <a:endParaRPr lang="el-GR" sz="1800" b="1" dirty="0">
              <a:latin typeface="Cambria" panose="02040503050406030204" pitchFamily="18" charset="0"/>
            </a:endParaRPr>
          </a:p>
          <a:p>
            <a:pPr algn="just"/>
            <a:endParaRPr lang="el-GR" sz="1800" b="1" dirty="0">
              <a:latin typeface="Cambria" panose="02040503050406030204" pitchFamily="18" charset="0"/>
            </a:endParaRPr>
          </a:p>
          <a:p>
            <a:pPr algn="just"/>
            <a:endParaRPr lang="el-GR" sz="1800" b="1" dirty="0">
              <a:latin typeface="Cambria" panose="02040503050406030204" pitchFamily="18" charset="0"/>
            </a:endParaRPr>
          </a:p>
          <a:p>
            <a:pPr algn="just"/>
            <a:endParaRPr lang="el-GR" sz="1800" b="1" dirty="0">
              <a:latin typeface="Cambria" panose="02040503050406030204" pitchFamily="18" charset="0"/>
            </a:endParaRPr>
          </a:p>
          <a:p>
            <a:pPr algn="just"/>
            <a:endParaRPr lang="el-GR" sz="1800" b="1" dirty="0">
              <a:latin typeface="Cambria" panose="02040503050406030204" pitchFamily="18" charset="0"/>
            </a:endParaRPr>
          </a:p>
          <a:p>
            <a:r>
              <a:rPr lang="el-GR" sz="1800" b="1" dirty="0">
                <a:latin typeface="Cambria" panose="02040503050406030204" pitchFamily="18" charset="0"/>
              </a:rPr>
              <a:t>Μηχανισμός </a:t>
            </a:r>
            <a:br>
              <a:rPr lang="el-GR" sz="1800" b="1" dirty="0">
                <a:latin typeface="Cambria" panose="02040503050406030204" pitchFamily="18" charset="0"/>
              </a:rPr>
            </a:br>
            <a:r>
              <a:rPr lang="el-GR" sz="1800" b="1" dirty="0">
                <a:latin typeface="Cambria" panose="02040503050406030204" pitchFamily="18" charset="0"/>
              </a:rPr>
              <a:t>παρακολούθησης</a:t>
            </a:r>
          </a:p>
          <a:p>
            <a:pPr marL="0" indent="0" algn="just">
              <a:buNone/>
            </a:pPr>
            <a:endParaRPr lang="el-GR" sz="1800" i="1" dirty="0">
              <a:latin typeface="Cambria" panose="02040503050406030204" pitchFamily="18" charset="0"/>
              <a:ea typeface="Times New Roman" panose="02020603050405020304" pitchFamily="18" charset="0"/>
              <a:cs typeface="Candara" panose="020E0502030303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l-GR" sz="600" i="1" dirty="0">
              <a:latin typeface="Cambria" panose="02040503050406030204" pitchFamily="18" charset="0"/>
              <a:ea typeface="Times New Roman" panose="02020603050405020304" pitchFamily="18" charset="0"/>
              <a:cs typeface="Candara" panose="020E0502030303020204" pitchFamily="34" charset="0"/>
            </a:endParaRPr>
          </a:p>
          <a:p>
            <a:pPr algn="just"/>
            <a:r>
              <a:rPr lang="el-GR" sz="1800" dirty="0">
                <a:latin typeface="Cambria" panose="02040503050406030204" pitchFamily="18" charset="0"/>
                <a:ea typeface="Times New Roman" panose="02020603050405020304" pitchFamily="18" charset="0"/>
                <a:cs typeface="Candara" panose="020E0502030303020204" pitchFamily="34" charset="0"/>
              </a:rPr>
              <a:t>Διαδικασία ε</a:t>
            </a:r>
            <a:r>
              <a:rPr lang="el-GR" sz="1800" b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ndara" panose="020E0502030303020204" pitchFamily="34" charset="0"/>
              </a:rPr>
              <a:t>κπλήρωσης μη εκπληρωμένων ΑΟ μετά την έγκριση των Προγραμμάτων              </a:t>
            </a:r>
            <a:r>
              <a:rPr lang="el-GR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ndara" panose="020E0502030303020204" pitchFamily="34" charset="0"/>
              </a:rPr>
              <a:t>α. 15 παρ. 3 &amp; 4</a:t>
            </a:r>
          </a:p>
          <a:p>
            <a:pPr algn="just"/>
            <a:r>
              <a:rPr lang="el-GR" sz="1800" b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ndara" panose="020E0502030303020204" pitchFamily="34" charset="0"/>
              </a:rPr>
              <a:t>Διαδικασία ανάκλησης της εκπλήρωσης ΑΟ που εκτιμήθηκε ως εκπληρωμένος κατά την έγκριση του προγράμματος            </a:t>
            </a:r>
            <a:r>
              <a:rPr lang="el-GR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ndara" panose="020E0502030303020204" pitchFamily="34" charset="0"/>
              </a:rPr>
              <a:t>α. 15 παρ. 6</a:t>
            </a:r>
          </a:p>
          <a:p>
            <a:pPr algn="just"/>
            <a:endParaRPr lang="el-G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l-G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l-GR" sz="1800" b="1" dirty="0">
              <a:latin typeface="Cambria" panose="02040503050406030204" pitchFamily="18" charset="0"/>
            </a:endParaRPr>
          </a:p>
          <a:p>
            <a:pPr algn="just"/>
            <a:endParaRPr lang="el-GR" sz="1800" b="1" dirty="0">
              <a:latin typeface="Cambria" panose="02040503050406030204" pitchFamily="18" charset="0"/>
            </a:endParaRPr>
          </a:p>
          <a:p>
            <a:pPr marL="457200" lvl="1" indent="-187325" defTabSz="457200" fontAlgn="auto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endParaRPr lang="el-GR" sz="1800" dirty="0">
              <a:latin typeface="Cambria" panose="02040503050406030204" pitchFamily="18" charset="0"/>
            </a:endParaRPr>
          </a:p>
          <a:p>
            <a:pPr marL="457200" lvl="1" indent="-187325" defTabSz="457200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endParaRPr lang="el-GR" sz="1800" dirty="0">
              <a:latin typeface="Cambria" panose="02040503050406030204" pitchFamily="18" charset="0"/>
            </a:endParaRPr>
          </a:p>
          <a:p>
            <a:pPr marL="457200" lvl="1" indent="-187325" defTabSz="457200" fontAlgn="auto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endParaRPr lang="el-GR" sz="1800" dirty="0">
              <a:latin typeface="Cambria" panose="02040503050406030204" pitchFamily="18" charset="0"/>
            </a:endParaRP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endParaRPr lang="el-GR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BEA6F7D-14A7-7767-8434-F712392C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pPr/>
              <a:t>6</a:t>
            </a:fld>
            <a:endParaRPr lang="el-GR" dirty="0"/>
          </a:p>
          <a:p>
            <a:endParaRPr lang="el-GR" dirty="0"/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404242CD-0EA2-57AE-7B4A-720227FCE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655221"/>
              </p:ext>
            </p:extLst>
          </p:nvPr>
        </p:nvGraphicFramePr>
        <p:xfrm>
          <a:off x="872361" y="1613038"/>
          <a:ext cx="1080516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007">
                  <a:extLst>
                    <a:ext uri="{9D8B030D-6E8A-4147-A177-3AD203B41FA5}">
                      <a16:colId xmlns:a16="http://schemas.microsoft.com/office/drawing/2014/main" val="1653381475"/>
                    </a:ext>
                  </a:extLst>
                </a:gridCol>
                <a:gridCol w="6074979">
                  <a:extLst>
                    <a:ext uri="{9D8B030D-6E8A-4147-A177-3AD203B41FA5}">
                      <a16:colId xmlns:a16="http://schemas.microsoft.com/office/drawing/2014/main" val="1114723488"/>
                    </a:ext>
                  </a:extLst>
                </a:gridCol>
                <a:gridCol w="2691174">
                  <a:extLst>
                    <a:ext uri="{9D8B030D-6E8A-4147-A177-3AD203B41FA5}">
                      <a16:colId xmlns:a16="http://schemas.microsoft.com/office/drawing/2014/main" val="4133034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ndara" panose="020E0502030303020204" pitchFamily="34" charset="0"/>
                          <a:cs typeface="Candara" panose="020E0502030303020204" pitchFamily="34" charset="0"/>
                        </a:rPr>
                        <a:t>Συνεδριάσεις</a:t>
                      </a:r>
                      <a:br>
                        <a:rPr lang="el-GR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ndara" panose="020E0502030303020204" pitchFamily="34" charset="0"/>
                          <a:cs typeface="Candara" panose="020E0502030303020204" pitchFamily="34" charset="0"/>
                        </a:rPr>
                      </a:br>
                      <a:r>
                        <a:rPr lang="el-GR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ndara" panose="020E0502030303020204" pitchFamily="34" charset="0"/>
                          <a:cs typeface="Candara" panose="020E0502030303020204" pitchFamily="34" charset="0"/>
                        </a:rPr>
                        <a:t>ΕπΠα</a:t>
                      </a:r>
                      <a:r>
                        <a:rPr lang="el-GR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ndara" panose="020E0502030303020204" pitchFamily="34" charset="0"/>
                          <a:cs typeface="Candara" panose="020E0502030303020204" pitchFamily="34" charset="0"/>
                        </a:rPr>
                        <a:t/>
                      </a:r>
                      <a:br>
                        <a:rPr lang="el-GR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ndara" panose="020E0502030303020204" pitchFamily="34" charset="0"/>
                          <a:cs typeface="Candara" panose="020E0502030303020204" pitchFamily="34" charset="0"/>
                        </a:rPr>
                      </a:br>
                      <a:r>
                        <a:rPr lang="el-GR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ndara" panose="020E0502030303020204" pitchFamily="34" charset="0"/>
                          <a:cs typeface="Candara" panose="020E0502030303020204" pitchFamily="34" charset="0"/>
                        </a:rPr>
                        <a:t>(α.40)</a:t>
                      </a:r>
                    </a:p>
                    <a:p>
                      <a:pPr algn="ctr"/>
                      <a:endParaRPr lang="el-GR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ndara" panose="020E0502030303020204" pitchFamily="34" charset="0"/>
                          <a:cs typeface="Candara" panose="020E0502030303020204" pitchFamily="34" charset="0"/>
                        </a:rPr>
                        <a:t>Ρυθμίσεις υποβολής εκθέσεων της ΔΑ σε </a:t>
                      </a:r>
                      <a:r>
                        <a:rPr lang="el-GR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ndara" panose="020E0502030303020204" pitchFamily="34" charset="0"/>
                          <a:cs typeface="Candara" panose="020E0502030303020204" pitchFamily="34" charset="0"/>
                        </a:rPr>
                        <a:t>ΕπΠΑ</a:t>
                      </a:r>
                      <a:r>
                        <a:rPr lang="el-GR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ndara" panose="020E0502030303020204" pitchFamily="34" charset="0"/>
                          <a:cs typeface="Candara" panose="020E0502030303020204" pitchFamily="34" charset="0"/>
                        </a:rPr>
                        <a:t> για καταγγελίες / παράπονα ΟΑΟ 3+4 : </a:t>
                      </a:r>
                      <a:br>
                        <a:rPr lang="el-GR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ndara" panose="020E0502030303020204" pitchFamily="34" charset="0"/>
                          <a:cs typeface="Candara" panose="020E0502030303020204" pitchFamily="34" charset="0"/>
                        </a:rPr>
                      </a:br>
                      <a:r>
                        <a:rPr lang="el-GR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ndara" panose="020E0502030303020204" pitchFamily="34" charset="0"/>
                          <a:cs typeface="Candara" panose="020E0502030303020204" pitchFamily="34" charset="0"/>
                        </a:rPr>
                        <a:t>εφαρμογή Χάρτη Θεμελιωδών Δικαιωμάτων &amp;</a:t>
                      </a:r>
                      <a:br>
                        <a:rPr lang="el-GR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ndara" panose="020E0502030303020204" pitchFamily="34" charset="0"/>
                          <a:cs typeface="Candara" panose="020E0502030303020204" pitchFamily="34" charset="0"/>
                        </a:rPr>
                      </a:br>
                      <a:r>
                        <a:rPr lang="el-GR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ndara" panose="020E0502030303020204" pitchFamily="34" charset="0"/>
                          <a:cs typeface="Candara" panose="020E0502030303020204" pitchFamily="34" charset="0"/>
                        </a:rPr>
                        <a:t> Σύμβασης των ΗΕ για τα Άτομα με Αναπηρία (</a:t>
                      </a: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ndara" panose="020E0502030303020204" pitchFamily="34" charset="0"/>
                          <a:cs typeface="Candara" panose="020E0502030303020204" pitchFamily="34" charset="0"/>
                        </a:rPr>
                        <a:t>Annex</a:t>
                      </a:r>
                      <a:r>
                        <a:rPr lang="el-GR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ndara" panose="020E0502030303020204" pitchFamily="34" charset="0"/>
                          <a:cs typeface="Candara" panose="020E0502030303020204" pitchFamily="34" charset="0"/>
                        </a:rPr>
                        <a:t> ΙΙΙ)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ndara" panose="020E0502030303020204" pitchFamily="34" charset="0"/>
                        <a:cs typeface="Candara" panose="020E0502030303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ndara" panose="020E0502030303020204" pitchFamily="34" charset="0"/>
                          <a:cs typeface="Candara" panose="020E0502030303020204" pitchFamily="34" charset="0"/>
                        </a:rPr>
                        <a:t>Συνεδριάσεις Ετήσιας Επανεξέτασης επιδόσεων </a:t>
                      </a:r>
                      <a:br>
                        <a:rPr lang="el-GR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ndara" panose="020E0502030303020204" pitchFamily="34" charset="0"/>
                          <a:cs typeface="Candara" panose="020E0502030303020204" pitchFamily="34" charset="0"/>
                        </a:rPr>
                      </a:br>
                      <a:r>
                        <a:rPr lang="el-GR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ndara" panose="020E0502030303020204" pitchFamily="34" charset="0"/>
                          <a:cs typeface="Candara" panose="020E0502030303020204" pitchFamily="34" charset="0"/>
                        </a:rPr>
                        <a:t>(α.41)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297124"/>
                  </a:ext>
                </a:extLst>
              </a:tr>
            </a:tbl>
          </a:graphicData>
        </a:graphic>
      </p:graphicFrame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id="{D23EFEE9-660C-C450-1224-289E7802E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437033"/>
              </p:ext>
            </p:extLst>
          </p:nvPr>
        </p:nvGraphicFramePr>
        <p:xfrm>
          <a:off x="2977239" y="3185841"/>
          <a:ext cx="5947962" cy="1409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839BD3BC-C028-B881-D630-057E5D21C72F}"/>
              </a:ext>
            </a:extLst>
          </p:cNvPr>
          <p:cNvSpPr/>
          <p:nvPr/>
        </p:nvSpPr>
        <p:spPr>
          <a:xfrm>
            <a:off x="9477330" y="4842437"/>
            <a:ext cx="365760" cy="269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BC7D9740-0F42-0976-7405-CA399F9A0276}"/>
              </a:ext>
            </a:extLst>
          </p:cNvPr>
          <p:cNvSpPr/>
          <p:nvPr/>
        </p:nvSpPr>
        <p:spPr>
          <a:xfrm>
            <a:off x="2493056" y="5467312"/>
            <a:ext cx="365760" cy="269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201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14BC8FDF-9607-8179-655D-A20B1211C4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" r="50309" b="3755"/>
          <a:stretch/>
        </p:blipFill>
        <p:spPr>
          <a:xfrm>
            <a:off x="5821122" y="2750770"/>
            <a:ext cx="6370878" cy="3493609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BCB8E192-EFAD-9267-AC03-54C54EAA1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54" y="3429000"/>
            <a:ext cx="1779521" cy="140268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BD81693C-6C53-E8AC-C393-39B6CC6D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51818"/>
            <a:ext cx="10805160" cy="784412"/>
          </a:xfrm>
        </p:spPr>
        <p:txBody>
          <a:bodyPr>
            <a:norm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el-GR" sz="3600" b="1" dirty="0">
                <a:solidFill>
                  <a:srgbClr val="C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Καθοδήγηση / Ενημέρωση  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AC22FF-5509-17A2-B10B-EF8597A2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3" y="960944"/>
            <a:ext cx="11197689" cy="5311326"/>
          </a:xfrm>
        </p:spPr>
        <p:txBody>
          <a:bodyPr>
            <a:noAutofit/>
          </a:bodyPr>
          <a:lstStyle/>
          <a:p>
            <a:pPr algn="just"/>
            <a:endParaRPr lang="el-G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l-GR" sz="1800" b="1" dirty="0">
              <a:latin typeface="Cambria" panose="02040503050406030204" pitchFamily="18" charset="0"/>
            </a:endParaRPr>
          </a:p>
          <a:p>
            <a:pPr algn="just"/>
            <a:endParaRPr lang="el-GR" sz="1800" b="1" dirty="0">
              <a:latin typeface="Cambria" panose="02040503050406030204" pitchFamily="18" charset="0"/>
            </a:endParaRPr>
          </a:p>
          <a:p>
            <a:pPr marL="457200" lvl="1" indent="-187325" defTabSz="457200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endParaRPr lang="el-GR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-187325" defTabSz="457200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-187325" defTabSz="457200" fontAlgn="auto">
              <a:spcBef>
                <a:spcPts val="300"/>
              </a:spcBef>
              <a:spcAft>
                <a:spcPts val="600"/>
              </a:spcAft>
              <a:buClr>
                <a:srgbClr val="B71E42"/>
              </a:buClr>
              <a:buSzPct val="100000"/>
              <a:buNone/>
            </a:pPr>
            <a:endParaRPr lang="el-GR" sz="1800" dirty="0">
              <a:latin typeface="Cambria" panose="02040503050406030204" pitchFamily="18" charset="0"/>
            </a:endParaRP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endParaRPr lang="el-GR" sz="1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spcBef>
                <a:spcPts val="300"/>
              </a:spcBef>
              <a:spcAft>
                <a:spcPts val="600"/>
              </a:spcAft>
              <a:buNone/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spcBef>
                <a:spcPts val="300"/>
              </a:spcBef>
              <a:spcAft>
                <a:spcPts val="600"/>
              </a:spcAft>
              <a:buNone/>
            </a:pPr>
            <a:endParaRPr lang="el-G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BEA6F7D-14A7-7767-8434-F712392C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pPr/>
              <a:t>7</a:t>
            </a:fld>
            <a:endParaRPr lang="el-GR" dirty="0"/>
          </a:p>
          <a:p>
            <a:endParaRPr lang="el-GR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2BEC88F-18FF-3FC4-07A9-2A41633B0792}"/>
              </a:ext>
            </a:extLst>
          </p:cNvPr>
          <p:cNvSpPr/>
          <p:nvPr/>
        </p:nvSpPr>
        <p:spPr>
          <a:xfrm>
            <a:off x="641477" y="1118314"/>
            <a:ext cx="8424936" cy="12772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 fontAlgn="auto">
              <a:spcBef>
                <a:spcPts val="0"/>
              </a:spcBef>
              <a:spcAft>
                <a:spcPts val="600"/>
              </a:spcAft>
              <a:buClr>
                <a:srgbClr val="B71E42"/>
              </a:buClr>
              <a:buSzPct val="100000"/>
            </a:pPr>
            <a:r>
              <a:rPr lang="el-GR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Εθνικό καθοδηγητικό κείμενο σε όλους τους εμπλεκόμενους φορείς </a:t>
            </a:r>
            <a:br>
              <a:rPr lang="el-GR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</a:br>
            <a:r>
              <a:rPr lang="el-GR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«Οι Αναγκαίοι Όροι : απαιτήσεις και κατευθύνσεις για την εκπλήρωσή τους» </a:t>
            </a:r>
            <a:br>
              <a:rPr lang="el-GR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</a:br>
            <a:r>
              <a:rPr lang="el-GR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1η έκδοση, Ιούνιος 2020, 2η έκδοση Απρίλιος 2021</a:t>
            </a:r>
            <a:r>
              <a:rPr lang="el-GR" dirty="0">
                <a:solidFill>
                  <a:prstClr val="black"/>
                </a:solidFill>
                <a:latin typeface="Cambria" pitchFamily="18" charset="0"/>
              </a:rPr>
              <a:t>, 3η έκδοση Οκτώβριος </a:t>
            </a:r>
            <a:r>
              <a:rPr lang="el-GR" dirty="0" smtClean="0">
                <a:solidFill>
                  <a:prstClr val="black"/>
                </a:solidFill>
                <a:latin typeface="Cambria" pitchFamily="18" charset="0"/>
              </a:rPr>
              <a:t>2022 </a:t>
            </a:r>
          </a:p>
          <a:p>
            <a:pPr lvl="0" algn="ctr" defTabSz="685800" fontAlgn="auto">
              <a:spcBef>
                <a:spcPts val="0"/>
              </a:spcBef>
              <a:spcAft>
                <a:spcPts val="600"/>
              </a:spcAft>
              <a:buClr>
                <a:srgbClr val="B71E42"/>
              </a:buClr>
              <a:buSzPct val="100000"/>
            </a:pPr>
            <a:r>
              <a:rPr lang="el-GR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Cambria" pitchFamily="18" charset="0"/>
              </a:rPr>
              <a:t>4</a:t>
            </a:r>
            <a:r>
              <a:rPr lang="el-GR" b="1" baseline="30000" dirty="0" smtClean="0">
                <a:solidFill>
                  <a:prstClr val="black"/>
                </a:solidFill>
                <a:latin typeface="Cambria" pitchFamily="18" charset="0"/>
              </a:rPr>
              <a:t>η</a:t>
            </a:r>
            <a:r>
              <a:rPr lang="el-GR" b="1" dirty="0" smtClean="0">
                <a:solidFill>
                  <a:prstClr val="black"/>
                </a:solidFill>
                <a:latin typeface="Cambria" pitchFamily="18" charset="0"/>
              </a:rPr>
              <a:t> έκδοση Μάιος 2023</a:t>
            </a:r>
            <a:endParaRPr lang="el-GR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5AB32D-7AE3-E6A2-CD6A-9BC7738EB4B4}"/>
              </a:ext>
            </a:extLst>
          </p:cNvPr>
          <p:cNvSpPr txBox="1"/>
          <p:nvPr/>
        </p:nvSpPr>
        <p:spPr>
          <a:xfrm>
            <a:off x="548640" y="489447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Διαβούλευση Π.Π. 2021-2027&gt; </a:t>
            </a:r>
            <a:r>
              <a:rPr lang="el-GR" b="1" dirty="0" err="1"/>
              <a:t>Ηλ.Βιβλιοθήκη</a:t>
            </a:r>
            <a:r>
              <a:rPr lang="el-GR" b="1" dirty="0"/>
              <a:t> &gt; </a:t>
            </a:r>
            <a:br>
              <a:rPr lang="el-GR" b="1" dirty="0"/>
            </a:br>
            <a:r>
              <a:rPr lang="el-GR" b="1" dirty="0"/>
              <a:t>Είδος εγγράφου: </a:t>
            </a:r>
            <a:r>
              <a:rPr lang="el-GR" dirty="0"/>
              <a:t>Αναγκαίοι Πρόσφοροι Όροι</a:t>
            </a:r>
            <a:r>
              <a:rPr lang="el-G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522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72AC42-BB38-D90C-4C85-54BDC863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558834"/>
            <a:ext cx="10552611" cy="654368"/>
          </a:xfrm>
        </p:spPr>
        <p:txBody>
          <a:bodyPr>
            <a:normAutofit fontScale="90000"/>
          </a:bodyPr>
          <a:lstStyle/>
          <a:p>
            <a:r>
              <a:rPr lang="el-GR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l-GR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l-GR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Μονάδα Γ – Αξιολόγηση, Αναγκαίοι Όροι και Δείκτες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18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Ειδική Υπηρεσία Συντονισμού του Σχεδιασμού της Αξιολόγησης και της Εφαρμογής (ΕΥΣΣΑΕ)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Γενική Διεύθυνση Στρατηγικής, Σχεδιασμού και Εφαρμογής ΕΣΠΑ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Γενική Γραμματεία Δημοσίων Επενδύσεων και ΕΣΠΑ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Υπουργείο Ανάπτυξης &amp; Επενδύσεων</a:t>
            </a:r>
            <a:br>
              <a:rPr lang="el-GR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l-GR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u="sng" dirty="0" smtClean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dimitrelos@mnec.gr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577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58094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851</Words>
  <Application>Microsoft Office PowerPoint</Application>
  <PresentationFormat>Ευρεία οθόνη</PresentationFormat>
  <Paragraphs>97</Paragraphs>
  <Slides>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9</vt:i4>
      </vt:variant>
    </vt:vector>
  </HeadingPairs>
  <TitlesOfParts>
    <vt:vector size="19" baseType="lpstr">
      <vt:lpstr>Arial</vt:lpstr>
      <vt:lpstr>Calibri</vt:lpstr>
      <vt:lpstr>Cambria</vt:lpstr>
      <vt:lpstr>Candara</vt:lpstr>
      <vt:lpstr>Courier New</vt:lpstr>
      <vt:lpstr>Times New Roman</vt:lpstr>
      <vt:lpstr>Trebuchet MS</vt:lpstr>
      <vt:lpstr>Θέμα του Office</vt:lpstr>
      <vt:lpstr>Προσαρμοσμένη σχεδίαση</vt:lpstr>
      <vt:lpstr>1_Προσαρμοσμένη σχεδίαση</vt:lpstr>
      <vt:lpstr>Πρόοδος έγκρισης την Αναγκαίων Πρόσφορων Όρων</vt:lpstr>
      <vt:lpstr>Το πλαίσιο που διέπει τους Αναγκαίους Πρόσφορους Όρους / υπενθύμιση 1η ΕπΠα</vt:lpstr>
      <vt:lpstr>Η πορεία εκπλήρωσης των ΑΟ (5ος 2023) 1/3</vt:lpstr>
      <vt:lpstr>Η πορεία εκπλήρωσης των ΑΟ (5ος 2023) 2/3</vt:lpstr>
      <vt:lpstr>Η πορεία εκπλήρωσης των ΑΟ (5ος 2023) 3/3</vt:lpstr>
      <vt:lpstr>Η παρακολούθηση των ΑΟ &amp; η διαρκής αξιολόγηση τους</vt:lpstr>
      <vt:lpstr>Καθοδήγηση / Ενημέρωση   </vt:lpstr>
      <vt:lpstr>  Μονάδα Γ – Αξιολόγηση, Αναγκαίοι Όροι και Δείκτες    Ειδική Υπηρεσία Συντονισμού του Σχεδιασμού της Αξιολόγησης και της Εφαρμογής (ΕΥΣΣΑΕ)  Γενική Διεύθυνση Στρατηγικής, Σχεδιασμού και Εφαρμογής ΕΣΠΑ   Γενική Γραμματεία Δημοσίων Επενδύσεων και ΕΣΠΑ Υπουργείο Ανάπτυξης &amp; Επενδύσεων  dimitrelos@mnec.gr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Vasilis Vasilopoulos</dc:creator>
  <cp:lastModifiedBy>Δημητρέλος , Ιωαννης</cp:lastModifiedBy>
  <cp:revision>51</cp:revision>
  <dcterms:created xsi:type="dcterms:W3CDTF">2022-06-03T15:25:51Z</dcterms:created>
  <dcterms:modified xsi:type="dcterms:W3CDTF">2023-06-14T11:35:28Z</dcterms:modified>
</cp:coreProperties>
</file>