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8" r:id="rId3"/>
    <p:sldId id="290" r:id="rId4"/>
    <p:sldId id="291" r:id="rId5"/>
    <p:sldId id="296" r:id="rId6"/>
    <p:sldId id="297" r:id="rId7"/>
    <p:sldId id="298" r:id="rId8"/>
    <p:sldId id="299" r:id="rId9"/>
    <p:sldId id="301"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704"/>
  </p:normalViewPr>
  <p:slideViewPr>
    <p:cSldViewPr snapToGrid="0" snapToObjects="1">
      <p:cViewPr>
        <p:scale>
          <a:sx n="80" d="100"/>
          <a:sy n="80" d="100"/>
        </p:scale>
        <p:origin x="1758"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0CF96-6B43-4937-BBC5-8207DDCB2431}" type="datetimeFigureOut">
              <a:rPr lang="el-GR" smtClean="0"/>
              <a:t>15/6/2023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52AC5-DE93-48B5-ACB3-B2D09298E898}" type="slidenum">
              <a:rPr lang="el-GR" smtClean="0"/>
              <a:t>‹#›</a:t>
            </a:fld>
            <a:endParaRPr lang="el-GR"/>
          </a:p>
        </p:txBody>
      </p:sp>
    </p:spTree>
    <p:extLst>
      <p:ext uri="{BB962C8B-B14F-4D97-AF65-F5344CB8AC3E}">
        <p14:creationId xmlns:p14="http://schemas.microsoft.com/office/powerpoint/2010/main" val="17346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A678-CBAC-3248-BA15-4892D6684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E302A-1F01-6D4D-88E4-DC5CFAB5F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60E20-B598-F543-805D-F6E708AB1031}"/>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CE92047A-57E4-F34E-A412-851754E68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EC5BE-B2F7-214B-A0AA-50F917B61CA1}"/>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351163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D248-B240-C340-9D4D-090F25121F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F5003F-3B45-9B43-B0F6-8DC7869E82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3DBD3-DF97-5446-9D38-9BF71502A81C}"/>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BB63FE63-43F1-894E-8468-0A65F74A0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7009D-6A1E-994A-9EEC-7F20ED3E2D8E}"/>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238562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594AE-4C1F-9840-87D6-0B62EAA20C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D22466-645A-8641-AF10-F569418249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4AA9D-B65A-504D-A8E2-A7A810DEB73A}"/>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F19D437E-93D4-2E40-94C1-0F9721E6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1F87C-F2FF-BB40-849C-390762B6AF2F}"/>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212829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9FD9-6737-ED44-B0B9-2C4CD543D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0ABCD-E8A3-D845-B585-62C00323D1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07CBA-AF69-8D4D-B9ED-BC6F8ABAB4F8}"/>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F1FEE887-5928-9649-9545-6A50192C3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4B0C6-1B45-8449-907E-EB22C8898A61}"/>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266862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F3EA-4990-D747-8C92-7931874A6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50E5B-520B-3A4A-8B12-CBCC851EE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06CC27-5586-A54C-A020-B00888747072}"/>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CAB9730E-B6E8-4B46-8479-7C3EB3DD0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52552-C495-164A-A054-AA84D6D110A2}"/>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236804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F1D8-697F-0848-938A-306091D61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49BD6-94D0-2C42-8EB7-D793C737D4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5F74B-7EC7-D349-BFD6-C35189BEC1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3BD38-C78C-FC43-BFF7-65A38DE01510}"/>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6" name="Footer Placeholder 5">
            <a:extLst>
              <a:ext uri="{FF2B5EF4-FFF2-40B4-BE49-F238E27FC236}">
                <a16:creationId xmlns:a16="http://schemas.microsoft.com/office/drawing/2014/main" id="{3136C40E-7227-A343-9FF4-5360B561E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61485-383B-8143-A408-CD1FA561AE6D}"/>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380868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A0F1-F5E9-2E4D-9E74-2D075C546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7D447-F0E1-664F-91E7-76DFD3AEB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CF82D9-DFE9-8740-A5BA-E3E9B7150E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EDAEB-C99C-1549-8A2D-A599EB3BA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1C132D-0790-0149-B5DB-1E97DFAF84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6873E-0C8F-A04C-940F-A764CB15489C}"/>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8" name="Footer Placeholder 7">
            <a:extLst>
              <a:ext uri="{FF2B5EF4-FFF2-40B4-BE49-F238E27FC236}">
                <a16:creationId xmlns:a16="http://schemas.microsoft.com/office/drawing/2014/main" id="{05201FBB-95BD-CE46-9DB3-CE16B056E6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BABD1-0F83-EE44-B8E0-B43B5A7687C5}"/>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365138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AC36-4990-5545-9A8E-BAE748440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82BD7-34B5-FC43-8412-A872C09098E2}"/>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4" name="Footer Placeholder 3">
            <a:extLst>
              <a:ext uri="{FF2B5EF4-FFF2-40B4-BE49-F238E27FC236}">
                <a16:creationId xmlns:a16="http://schemas.microsoft.com/office/drawing/2014/main" id="{88C433EA-C66A-5A44-87D2-F936BC4D8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725D77-88F9-F041-A780-E3C0F815D3C3}"/>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383698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55871-5E78-CF42-8E84-AA9189E58E68}"/>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3" name="Footer Placeholder 2">
            <a:extLst>
              <a:ext uri="{FF2B5EF4-FFF2-40B4-BE49-F238E27FC236}">
                <a16:creationId xmlns:a16="http://schemas.microsoft.com/office/drawing/2014/main" id="{E9832B97-6281-724D-95FF-02366541AA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E08C21-22D4-C544-915E-269E11883F8D}"/>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109610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8DAC-FA60-7C44-861D-69DE53A29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E1DE1-238B-C84F-A1E3-66AEC399F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582EC-9A14-054F-A510-737EBDA41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24CD8-07AD-C845-8C26-C54A5717C2B5}"/>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6" name="Footer Placeholder 5">
            <a:extLst>
              <a:ext uri="{FF2B5EF4-FFF2-40B4-BE49-F238E27FC236}">
                <a16:creationId xmlns:a16="http://schemas.microsoft.com/office/drawing/2014/main" id="{C4498087-27FC-1C48-809F-E2C5F94D5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7A65E-733A-3146-B46D-9FA7C051A9E0}"/>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166312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B561-ED9C-5B45-927A-BF84A7CCB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64C09E-D6F6-E64E-A901-CFF02CEA5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C38A3D-4656-A543-A50C-761C3BD0F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297A05-99ED-B448-AF3F-3A6F785E0BB4}"/>
              </a:ext>
            </a:extLst>
          </p:cNvPr>
          <p:cNvSpPr>
            <a:spLocks noGrp="1"/>
          </p:cNvSpPr>
          <p:nvPr>
            <p:ph type="dt" sz="half" idx="10"/>
          </p:nvPr>
        </p:nvSpPr>
        <p:spPr/>
        <p:txBody>
          <a:bodyPr/>
          <a:lstStyle/>
          <a:p>
            <a:fld id="{DFD45665-7F53-1842-B843-8BB6470658BC}" type="datetimeFigureOut">
              <a:rPr lang="en-US" smtClean="0"/>
              <a:t>6/15/2023</a:t>
            </a:fld>
            <a:endParaRPr lang="en-US"/>
          </a:p>
        </p:txBody>
      </p:sp>
      <p:sp>
        <p:nvSpPr>
          <p:cNvPr id="6" name="Footer Placeholder 5">
            <a:extLst>
              <a:ext uri="{FF2B5EF4-FFF2-40B4-BE49-F238E27FC236}">
                <a16:creationId xmlns:a16="http://schemas.microsoft.com/office/drawing/2014/main" id="{0FCADF07-8FCF-2548-9CB8-91B93CE94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9C7CB-EC50-0C4A-B267-B8F40C9EA940}"/>
              </a:ext>
            </a:extLst>
          </p:cNvPr>
          <p:cNvSpPr>
            <a:spLocks noGrp="1"/>
          </p:cNvSpPr>
          <p:nvPr>
            <p:ph type="sldNum" sz="quarter" idx="12"/>
          </p:nvPr>
        </p:nvSpPr>
        <p:spPr/>
        <p:txBody>
          <a:bodyPr/>
          <a:lstStyle/>
          <a:p>
            <a:fld id="{6980E0F0-05BB-324F-B121-C9545DB04511}" type="slidenum">
              <a:rPr lang="en-US" smtClean="0"/>
              <a:t>‹#›</a:t>
            </a:fld>
            <a:endParaRPr lang="en-US"/>
          </a:p>
        </p:txBody>
      </p:sp>
    </p:spTree>
    <p:extLst>
      <p:ext uri="{BB962C8B-B14F-4D97-AF65-F5344CB8AC3E}">
        <p14:creationId xmlns:p14="http://schemas.microsoft.com/office/powerpoint/2010/main" val="29467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9B1C1-1EE0-EE42-A6B3-0F0986AD6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68809E-C990-5446-9458-0278E5B4A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B1802-3AFA-A94F-AD57-B9A5F90E0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45665-7F53-1842-B843-8BB6470658BC}" type="datetimeFigureOut">
              <a:rPr lang="en-US" smtClean="0"/>
              <a:t>6/15/2023</a:t>
            </a:fld>
            <a:endParaRPr lang="en-US"/>
          </a:p>
        </p:txBody>
      </p:sp>
      <p:sp>
        <p:nvSpPr>
          <p:cNvPr id="5" name="Footer Placeholder 4">
            <a:extLst>
              <a:ext uri="{FF2B5EF4-FFF2-40B4-BE49-F238E27FC236}">
                <a16:creationId xmlns:a16="http://schemas.microsoft.com/office/drawing/2014/main" id="{1A888136-922E-7F42-9BA9-D18F0843F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46CF41-1C8F-AB4B-AC24-E1EC532D7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0E0F0-05BB-324F-B121-C9545DB04511}" type="slidenum">
              <a:rPr lang="en-US" smtClean="0"/>
              <a:t>‹#›</a:t>
            </a:fld>
            <a:endParaRPr lang="en-US"/>
          </a:p>
        </p:txBody>
      </p:sp>
    </p:spTree>
    <p:extLst>
      <p:ext uri="{BB962C8B-B14F-4D97-AF65-F5344CB8AC3E}">
        <p14:creationId xmlns:p14="http://schemas.microsoft.com/office/powerpoint/2010/main" val="284211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70992-21BF-3F45-8725-8AB753F36148}"/>
              </a:ext>
            </a:extLst>
          </p:cNvPr>
          <p:cNvPicPr>
            <a:picLocks noChangeAspect="1"/>
          </p:cNvPicPr>
          <p:nvPr/>
        </p:nvPicPr>
        <p:blipFill>
          <a:blip r:embed="rId2"/>
          <a:stretch>
            <a:fillRect/>
          </a:stretch>
        </p:blipFill>
        <p:spPr>
          <a:xfrm>
            <a:off x="0" y="-1113257"/>
            <a:ext cx="12192000" cy="8615488"/>
          </a:xfrm>
          <a:prstGeom prst="rect">
            <a:avLst/>
          </a:prstGeom>
        </p:spPr>
      </p:pic>
      <p:sp>
        <p:nvSpPr>
          <p:cNvPr id="2" name="Title 1">
            <a:extLst>
              <a:ext uri="{FF2B5EF4-FFF2-40B4-BE49-F238E27FC236}">
                <a16:creationId xmlns:a16="http://schemas.microsoft.com/office/drawing/2014/main" id="{8EDBF0E5-5A7E-B644-8B93-BCCBEB43B25A}"/>
              </a:ext>
            </a:extLst>
          </p:cNvPr>
          <p:cNvSpPr>
            <a:spLocks noGrp="1"/>
          </p:cNvSpPr>
          <p:nvPr>
            <p:ph type="ctrTitle"/>
          </p:nvPr>
        </p:nvSpPr>
        <p:spPr>
          <a:xfrm>
            <a:off x="135172" y="1630017"/>
            <a:ext cx="11195437" cy="3753016"/>
          </a:xfrm>
        </p:spPr>
        <p:txBody>
          <a:bodyPr>
            <a:normAutofit/>
          </a:bodyPr>
          <a:lstStyle/>
          <a:p>
            <a:r>
              <a:rPr lang="el-GR" sz="3600" b="1" u="sng" dirty="0" smtClean="0">
                <a:solidFill>
                  <a:schemeClr val="bg1"/>
                </a:solidFill>
              </a:rPr>
              <a:t>Εισήγηση</a:t>
            </a:r>
            <a:br>
              <a:rPr lang="el-GR" sz="3600" b="1" u="sng" dirty="0" smtClean="0">
                <a:solidFill>
                  <a:schemeClr val="bg1"/>
                </a:solidFill>
              </a:rPr>
            </a:br>
            <a:r>
              <a:rPr lang="el-GR" dirty="0" smtClean="0"/>
              <a:t/>
            </a:r>
            <a:br>
              <a:rPr lang="el-GR" dirty="0" smtClean="0"/>
            </a:br>
            <a:r>
              <a:rPr lang="el-GR" sz="3600" b="1" dirty="0" smtClean="0">
                <a:solidFill>
                  <a:schemeClr val="bg1"/>
                </a:solidFill>
              </a:rPr>
              <a:t>ΘΕΜΑ </a:t>
            </a:r>
            <a:r>
              <a:rPr lang="el-GR" sz="3600" b="1" dirty="0">
                <a:solidFill>
                  <a:schemeClr val="bg1"/>
                </a:solidFill>
              </a:rPr>
              <a:t>1</a:t>
            </a:r>
            <a:r>
              <a:rPr lang="el-GR" sz="3600" b="1" dirty="0" smtClean="0">
                <a:solidFill>
                  <a:schemeClr val="bg1"/>
                </a:solidFill>
              </a:rPr>
              <a:t>ο</a:t>
            </a:r>
            <a:r>
              <a:rPr lang="en-US" sz="3600" b="1" dirty="0">
                <a:solidFill>
                  <a:schemeClr val="bg1"/>
                </a:solidFill>
              </a:rPr>
              <a:t>:</a:t>
            </a:r>
            <a:r>
              <a:rPr lang="el-GR" sz="3600" dirty="0"/>
              <a:t> </a:t>
            </a:r>
            <a:r>
              <a:rPr lang="el-GR" dirty="0" smtClean="0"/>
              <a:t/>
            </a:r>
            <a:br>
              <a:rPr lang="el-GR" dirty="0" smtClean="0"/>
            </a:br>
            <a:r>
              <a:rPr lang="el-GR" dirty="0" smtClean="0"/>
              <a:t> </a:t>
            </a:r>
            <a:r>
              <a:rPr lang="el-GR" sz="3600" b="1" dirty="0" smtClean="0">
                <a:solidFill>
                  <a:schemeClr val="bg1"/>
                </a:solidFill>
              </a:rPr>
              <a:t>Πορεία </a:t>
            </a:r>
            <a:r>
              <a:rPr lang="el-GR" sz="3600" b="1" dirty="0">
                <a:solidFill>
                  <a:schemeClr val="bg1"/>
                </a:solidFill>
              </a:rPr>
              <a:t>Υλοποίησης του Περιφερειακού Προγράμματος «ΙΟΝΙΑ ΝΗΣΙΑ» 2021-2027 (</a:t>
            </a:r>
            <a:r>
              <a:rPr lang="el-GR" sz="3600" b="1" dirty="0" err="1">
                <a:solidFill>
                  <a:schemeClr val="bg1"/>
                </a:solidFill>
              </a:rPr>
              <a:t>ΠεΠ</a:t>
            </a:r>
            <a:r>
              <a:rPr lang="el-GR" sz="3600" b="1" dirty="0">
                <a:solidFill>
                  <a:schemeClr val="bg1"/>
                </a:solidFill>
              </a:rPr>
              <a:t>) </a:t>
            </a:r>
            <a:endParaRPr lang="en-US" sz="3600" b="1" dirty="0">
              <a:solidFill>
                <a:schemeClr val="bg1"/>
              </a:solidFill>
            </a:endParaRPr>
          </a:p>
        </p:txBody>
      </p:sp>
      <p:sp>
        <p:nvSpPr>
          <p:cNvPr id="3" name="Subtitle 2">
            <a:extLst>
              <a:ext uri="{FF2B5EF4-FFF2-40B4-BE49-F238E27FC236}">
                <a16:creationId xmlns:a16="http://schemas.microsoft.com/office/drawing/2014/main" id="{B63483CD-BDB2-0347-9875-97F12A714947}"/>
              </a:ext>
            </a:extLst>
          </p:cNvPr>
          <p:cNvSpPr>
            <a:spLocks noGrp="1"/>
          </p:cNvSpPr>
          <p:nvPr>
            <p:ph type="subTitle" idx="1"/>
          </p:nvPr>
        </p:nvSpPr>
        <p:spPr>
          <a:xfrm>
            <a:off x="1601664" y="5465225"/>
            <a:ext cx="9144000" cy="450261"/>
          </a:xfrm>
        </p:spPr>
        <p:txBody>
          <a:bodyPr>
            <a:normAutofit/>
          </a:bodyPr>
          <a:lstStyle/>
          <a:p>
            <a:r>
              <a:rPr lang="el-GR" dirty="0" smtClean="0">
                <a:solidFill>
                  <a:schemeClr val="bg1"/>
                </a:solidFill>
              </a:rPr>
              <a:t>Ειδική Υπηρεσία Διαχείρισης Προγράμματος «Ιόνια Νησιά»</a:t>
            </a:r>
          </a:p>
          <a:p>
            <a:endParaRPr lang="el-GR" dirty="0">
              <a:solidFill>
                <a:schemeClr val="bg1"/>
              </a:solidFill>
            </a:endParaRPr>
          </a:p>
          <a:p>
            <a:endParaRPr lang="en-US" dirty="0"/>
          </a:p>
        </p:txBody>
      </p:sp>
      <p:sp>
        <p:nvSpPr>
          <p:cNvPr id="6" name="Title 1">
            <a:extLst>
              <a:ext uri="{FF2B5EF4-FFF2-40B4-BE49-F238E27FC236}">
                <a16:creationId xmlns:a16="http://schemas.microsoft.com/office/drawing/2014/main" id="{8EDBF0E5-5A7E-B644-8B93-BCCBEB43B25A}"/>
              </a:ext>
            </a:extLst>
          </p:cNvPr>
          <p:cNvSpPr txBox="1">
            <a:spLocks/>
          </p:cNvSpPr>
          <p:nvPr/>
        </p:nvSpPr>
        <p:spPr>
          <a:xfrm>
            <a:off x="1221898" y="39756"/>
            <a:ext cx="10221590" cy="1470025"/>
          </a:xfrm>
          <a:prstGeom prst="rect">
            <a:avLst/>
          </a:prstGeom>
          <a:noFill/>
          <a:ln>
            <a:noFill/>
          </a:ln>
        </p:spPr>
        <p:txBody>
          <a:bodyPr vert="horz" lIns="91440" tIns="45720" rIns="91440" bIns="45720" rtlCol="0" anchor="b">
            <a:normAutofit fontScale="97500"/>
          </a:bodyPr>
          <a:lstStyle>
            <a:lvl1pPr algn="l" defTabSz="457200" rtl="0" eaLnBrk="1" latinLnBrk="0" hangingPunct="1">
              <a:spcBef>
                <a:spcPct val="0"/>
              </a:spcBef>
              <a:buNone/>
              <a:defRPr sz="3200" b="0" i="0" kern="1200">
                <a:solidFill>
                  <a:srgbClr val="000080"/>
                </a:solidFill>
                <a:latin typeface="+mj-lt"/>
                <a:ea typeface="+mj-ea"/>
                <a:cs typeface="Ubuntu Medium"/>
              </a:defRPr>
            </a:lvl1pPr>
          </a:lstStyle>
          <a:p>
            <a:pPr algn="ctr"/>
            <a:r>
              <a:rPr lang="el-GR" b="1" dirty="0">
                <a:solidFill>
                  <a:schemeClr val="bg1"/>
                </a:solidFill>
              </a:rPr>
              <a:t>2</a:t>
            </a:r>
            <a:r>
              <a:rPr lang="el-GR" b="1" baseline="30000" dirty="0" smtClean="0">
                <a:solidFill>
                  <a:schemeClr val="bg1"/>
                </a:solidFill>
              </a:rPr>
              <a:t>η</a:t>
            </a:r>
            <a:r>
              <a:rPr lang="el-GR" b="1" dirty="0" smtClean="0">
                <a:solidFill>
                  <a:schemeClr val="bg1"/>
                </a:solidFill>
              </a:rPr>
              <a:t> συνεδρίαση Επιτροπής Παρακολούθησης </a:t>
            </a:r>
          </a:p>
          <a:p>
            <a:pPr algn="ctr"/>
            <a:r>
              <a:rPr lang="el-GR" b="1" dirty="0" err="1" smtClean="0">
                <a:solidFill>
                  <a:schemeClr val="bg1"/>
                </a:solidFill>
              </a:rPr>
              <a:t>ΠεΠ</a:t>
            </a:r>
            <a:r>
              <a:rPr lang="el-GR" b="1" dirty="0" smtClean="0">
                <a:solidFill>
                  <a:schemeClr val="bg1"/>
                </a:solidFill>
              </a:rPr>
              <a:t> «ΙΟΝΙΑ ΝΗΣΙΑ» 2021-2027</a:t>
            </a:r>
            <a:endParaRPr lang="en-US" b="1" dirty="0">
              <a:solidFill>
                <a:schemeClr val="bg1"/>
              </a:solidFill>
              <a:latin typeface="+mn-lt"/>
            </a:endParaRPr>
          </a:p>
        </p:txBody>
      </p:sp>
      <p:sp>
        <p:nvSpPr>
          <p:cNvPr id="7" name="TextBox 6"/>
          <p:cNvSpPr txBox="1"/>
          <p:nvPr/>
        </p:nvSpPr>
        <p:spPr>
          <a:xfrm>
            <a:off x="9572878" y="6522181"/>
            <a:ext cx="2144389" cy="338554"/>
          </a:xfrm>
          <a:prstGeom prst="rect">
            <a:avLst/>
          </a:prstGeom>
          <a:noFill/>
        </p:spPr>
        <p:txBody>
          <a:bodyPr wrap="square" rtlCol="0">
            <a:spAutoFit/>
          </a:bodyPr>
          <a:lstStyle/>
          <a:p>
            <a:r>
              <a:rPr lang="el-GR" sz="1600" b="1" dirty="0" smtClean="0"/>
              <a:t>ΙΟΥΝΙΟΣ 2023</a:t>
            </a:r>
            <a:endParaRPr lang="el-GR" sz="1600" b="1" dirty="0"/>
          </a:p>
        </p:txBody>
      </p:sp>
    </p:spTree>
    <p:extLst>
      <p:ext uri="{BB962C8B-B14F-4D97-AF65-F5344CB8AC3E}">
        <p14:creationId xmlns:p14="http://schemas.microsoft.com/office/powerpoint/2010/main" val="2057516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70992-21BF-3F45-8725-8AB753F36148}"/>
              </a:ext>
            </a:extLst>
          </p:cNvPr>
          <p:cNvPicPr>
            <a:picLocks noChangeAspect="1"/>
          </p:cNvPicPr>
          <p:nvPr/>
        </p:nvPicPr>
        <p:blipFill>
          <a:blip r:embed="rId2"/>
          <a:stretch>
            <a:fillRect/>
          </a:stretch>
        </p:blipFill>
        <p:spPr>
          <a:xfrm>
            <a:off x="0" y="-930377"/>
            <a:ext cx="12192000" cy="8615488"/>
          </a:xfrm>
          <a:prstGeom prst="rect">
            <a:avLst/>
          </a:prstGeom>
        </p:spPr>
      </p:pic>
      <p:sp>
        <p:nvSpPr>
          <p:cNvPr id="2" name="Title 1">
            <a:extLst>
              <a:ext uri="{FF2B5EF4-FFF2-40B4-BE49-F238E27FC236}">
                <a16:creationId xmlns:a16="http://schemas.microsoft.com/office/drawing/2014/main" id="{8EDBF0E5-5A7E-B644-8B93-BCCBEB43B25A}"/>
              </a:ext>
            </a:extLst>
          </p:cNvPr>
          <p:cNvSpPr>
            <a:spLocks noGrp="1"/>
          </p:cNvSpPr>
          <p:nvPr>
            <p:ph type="ctrTitle"/>
          </p:nvPr>
        </p:nvSpPr>
        <p:spPr>
          <a:xfrm>
            <a:off x="1524000" y="1174726"/>
            <a:ext cx="9144000" cy="2584473"/>
          </a:xfrm>
        </p:spPr>
        <p:txBody>
          <a:bodyPr>
            <a:normAutofit fontScale="90000"/>
          </a:bodyPr>
          <a:lstStyle/>
          <a:p>
            <a:r>
              <a:rPr lang="el-GR" dirty="0" smtClean="0">
                <a:solidFill>
                  <a:schemeClr val="bg1"/>
                </a:solidFill>
                <a:latin typeface="+mn-lt"/>
              </a:rPr>
              <a:t/>
            </a:r>
            <a:br>
              <a:rPr lang="el-GR" dirty="0" smtClean="0">
                <a:solidFill>
                  <a:schemeClr val="bg1"/>
                </a:solidFill>
                <a:latin typeface="+mn-lt"/>
              </a:rPr>
            </a:br>
            <a:r>
              <a:rPr lang="el-GR" dirty="0">
                <a:solidFill>
                  <a:schemeClr val="bg1"/>
                </a:solidFill>
                <a:latin typeface="+mn-lt"/>
              </a:rPr>
              <a:t/>
            </a:r>
            <a:br>
              <a:rPr lang="el-GR" dirty="0">
                <a:solidFill>
                  <a:schemeClr val="bg1"/>
                </a:solidFill>
                <a:latin typeface="+mn-lt"/>
              </a:rPr>
            </a:br>
            <a:r>
              <a:rPr lang="el-GR" dirty="0" smtClean="0">
                <a:solidFill>
                  <a:schemeClr val="bg1"/>
                </a:solidFill>
                <a:latin typeface="+mn-lt"/>
              </a:rPr>
              <a:t/>
            </a:r>
            <a:br>
              <a:rPr lang="el-GR" dirty="0" smtClean="0">
                <a:solidFill>
                  <a:schemeClr val="bg1"/>
                </a:solidFill>
                <a:latin typeface="+mn-lt"/>
              </a:rPr>
            </a:br>
            <a:r>
              <a:rPr lang="el-GR" dirty="0" smtClean="0">
                <a:solidFill>
                  <a:schemeClr val="bg1"/>
                </a:solidFill>
                <a:latin typeface="+mn-lt"/>
              </a:rPr>
              <a:t>Ευχαριστούμε για </a:t>
            </a:r>
            <a:br>
              <a:rPr lang="el-GR" dirty="0" smtClean="0">
                <a:solidFill>
                  <a:schemeClr val="bg1"/>
                </a:solidFill>
                <a:latin typeface="+mn-lt"/>
              </a:rPr>
            </a:br>
            <a:r>
              <a:rPr lang="el-GR" dirty="0" smtClean="0">
                <a:solidFill>
                  <a:schemeClr val="bg1"/>
                </a:solidFill>
                <a:latin typeface="+mn-lt"/>
              </a:rPr>
              <a:t>την προσοχή σας!</a:t>
            </a:r>
            <a:br>
              <a:rPr lang="el-GR" dirty="0" smtClean="0">
                <a:solidFill>
                  <a:schemeClr val="bg1"/>
                </a:solidFill>
                <a:latin typeface="+mn-lt"/>
              </a:rPr>
            </a:br>
            <a:endParaRPr lang="en-US" dirty="0">
              <a:solidFill>
                <a:schemeClr val="bg1"/>
              </a:solidFill>
              <a:latin typeface="+mn-lt"/>
            </a:endParaRPr>
          </a:p>
        </p:txBody>
      </p:sp>
      <p:sp>
        <p:nvSpPr>
          <p:cNvPr id="3" name="Subtitle 2">
            <a:extLst>
              <a:ext uri="{FF2B5EF4-FFF2-40B4-BE49-F238E27FC236}">
                <a16:creationId xmlns:a16="http://schemas.microsoft.com/office/drawing/2014/main" id="{B63483CD-BDB2-0347-9875-97F12A714947}"/>
              </a:ext>
            </a:extLst>
          </p:cNvPr>
          <p:cNvSpPr>
            <a:spLocks noGrp="1"/>
          </p:cNvSpPr>
          <p:nvPr>
            <p:ph type="subTitle" idx="1"/>
          </p:nvPr>
        </p:nvSpPr>
        <p:spPr>
          <a:xfrm>
            <a:off x="1524000" y="3602038"/>
            <a:ext cx="9144000" cy="2262264"/>
          </a:xfrm>
        </p:spPr>
        <p:txBody>
          <a:bodyPr>
            <a:normAutofit fontScale="47500" lnSpcReduction="20000"/>
          </a:bodyPr>
          <a:lstStyle/>
          <a:p>
            <a:endParaRPr lang="el-GR" dirty="0" smtClean="0">
              <a:solidFill>
                <a:schemeClr val="bg1"/>
              </a:solidFill>
            </a:endParaRPr>
          </a:p>
          <a:p>
            <a:endParaRPr lang="el-GR" dirty="0">
              <a:solidFill>
                <a:schemeClr val="bg1"/>
              </a:solidFill>
            </a:endParaRPr>
          </a:p>
          <a:p>
            <a:endParaRPr lang="el-GR" dirty="0" smtClean="0">
              <a:solidFill>
                <a:schemeClr val="bg1"/>
              </a:solidFill>
            </a:endParaRPr>
          </a:p>
          <a:p>
            <a:r>
              <a:rPr lang="el-GR" sz="5000" dirty="0" smtClean="0">
                <a:solidFill>
                  <a:schemeClr val="bg1"/>
                </a:solidFill>
              </a:rPr>
              <a:t>Ειδική Υπηρεσία Διαχείρισης Προγράμματος «Ιόνια Νησιά»</a:t>
            </a:r>
          </a:p>
          <a:p>
            <a:endParaRPr lang="el-GR" sz="5000" dirty="0">
              <a:solidFill>
                <a:schemeClr val="bg1"/>
              </a:solidFill>
            </a:endParaRPr>
          </a:p>
          <a:p>
            <a:r>
              <a:rPr lang="el-GR" sz="5000" dirty="0" smtClean="0">
                <a:solidFill>
                  <a:schemeClr val="bg1"/>
                </a:solidFill>
              </a:rPr>
              <a:t>ΚΩΣΤΑΣ ΑΣΠΙΩΤΗΣ</a:t>
            </a:r>
            <a:endParaRPr lang="el-GR" sz="5000" dirty="0" smtClean="0">
              <a:solidFill>
                <a:schemeClr val="bg1"/>
              </a:solidFill>
            </a:endParaRPr>
          </a:p>
          <a:p>
            <a:r>
              <a:rPr lang="el-GR" sz="5000" dirty="0" smtClean="0">
                <a:solidFill>
                  <a:schemeClr val="bg1"/>
                </a:solidFill>
              </a:rPr>
              <a:t>ΠΡΟΙΣΤΑΜΕΝΟΣ ΕΥΔ </a:t>
            </a:r>
            <a:r>
              <a:rPr lang="el-GR" sz="5000" dirty="0" smtClean="0">
                <a:solidFill>
                  <a:schemeClr val="bg1"/>
                </a:solidFill>
              </a:rPr>
              <a:t>ΠΙΝ</a:t>
            </a:r>
            <a:endParaRPr lang="en-US" sz="5000" dirty="0"/>
          </a:p>
        </p:txBody>
      </p:sp>
    </p:spTree>
    <p:extLst>
      <p:ext uri="{BB962C8B-B14F-4D97-AF65-F5344CB8AC3E}">
        <p14:creationId xmlns:p14="http://schemas.microsoft.com/office/powerpoint/2010/main" val="252125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0752992" cy="606746"/>
          </a:xfrm>
        </p:spPr>
        <p:txBody>
          <a:bodyPr anchor="t">
            <a:normAutofit fontScale="90000"/>
          </a:bodyPr>
          <a:lstStyle/>
          <a:p>
            <a:pPr algn="ctr"/>
            <a:r>
              <a:rPr lang="el-GR" sz="4000" b="1" dirty="0" smtClean="0">
                <a:solidFill>
                  <a:schemeClr val="accent1"/>
                </a:solidFill>
              </a:rPr>
              <a:t>Έγκριση προγράμματος «Ιόνια Νησιά» 2021-2027</a:t>
            </a:r>
            <a:endParaRPr lang="el-GR" dirty="0">
              <a:solidFill>
                <a:schemeClr val="accent1"/>
              </a:solidFill>
            </a:endParaRPr>
          </a:p>
        </p:txBody>
      </p:sp>
      <p:sp>
        <p:nvSpPr>
          <p:cNvPr id="3" name="Θέση περιεχομένου 2"/>
          <p:cNvSpPr>
            <a:spLocks noGrp="1"/>
          </p:cNvSpPr>
          <p:nvPr>
            <p:ph idx="1"/>
          </p:nvPr>
        </p:nvSpPr>
        <p:spPr>
          <a:xfrm>
            <a:off x="219809" y="747423"/>
            <a:ext cx="11843237" cy="6005069"/>
          </a:xfrm>
        </p:spPr>
        <p:txBody>
          <a:bodyPr>
            <a:normAutofit fontScale="92500" lnSpcReduction="10000"/>
          </a:bodyPr>
          <a:lstStyle/>
          <a:p>
            <a:pPr marL="0" indent="0">
              <a:buNone/>
            </a:pPr>
            <a:r>
              <a:rPr lang="el-GR" b="1" dirty="0" smtClean="0"/>
              <a:t>Το </a:t>
            </a:r>
            <a:r>
              <a:rPr lang="el-GR" b="1" dirty="0" err="1" smtClean="0"/>
              <a:t>ΠεΠ</a:t>
            </a:r>
            <a:r>
              <a:rPr lang="el-GR" b="1" dirty="0" smtClean="0"/>
              <a:t> </a:t>
            </a:r>
            <a:r>
              <a:rPr lang="el-GR" b="1" dirty="0"/>
              <a:t>«Ιόνια Νησιά» 2021-2027 εγκρίθηκε στις 5/9/2022 </a:t>
            </a:r>
            <a:r>
              <a:rPr lang="el-GR" dirty="0"/>
              <a:t>με την </a:t>
            </a:r>
            <a:r>
              <a:rPr lang="el-GR" dirty="0" err="1"/>
              <a:t>αριθμ</a:t>
            </a:r>
            <a:r>
              <a:rPr lang="el-GR" dirty="0"/>
              <a:t>. </a:t>
            </a:r>
            <a:r>
              <a:rPr lang="el-GR" i="1" dirty="0"/>
              <a:t>C(2022) 6508 </a:t>
            </a:r>
            <a:r>
              <a:rPr lang="el-GR" i="1" dirty="0" err="1"/>
              <a:t>final</a:t>
            </a:r>
            <a:r>
              <a:rPr lang="el-GR" i="1" dirty="0"/>
              <a:t> απόφαση της Ε.Ε. </a:t>
            </a:r>
            <a:endParaRPr lang="el-GR" dirty="0"/>
          </a:p>
          <a:p>
            <a:r>
              <a:rPr lang="el-GR" dirty="0"/>
              <a:t> </a:t>
            </a:r>
            <a:r>
              <a:rPr lang="el-GR" b="1" dirty="0" smtClean="0"/>
              <a:t>Π.1</a:t>
            </a:r>
            <a:r>
              <a:rPr lang="el-GR" b="1" dirty="0"/>
              <a:t>: </a:t>
            </a:r>
            <a:r>
              <a:rPr lang="el-GR" dirty="0"/>
              <a:t>Ενίσχυση της περιφερειακής ανταγωνιστικότητας μέσω της προώθησης της επιχειρηματικότητας, της καινοτομίας &amp; του ψηφιακού μετασχηματισμού </a:t>
            </a:r>
            <a:r>
              <a:rPr lang="el-GR" b="1" dirty="0"/>
              <a:t>(31,50 εκατ.€) </a:t>
            </a:r>
            <a:endParaRPr lang="el-GR" dirty="0"/>
          </a:p>
          <a:p>
            <a:r>
              <a:rPr lang="el-GR" b="1" dirty="0" smtClean="0"/>
              <a:t>Π.2</a:t>
            </a:r>
            <a:r>
              <a:rPr lang="el-GR" b="1" dirty="0"/>
              <a:t>: </a:t>
            </a:r>
            <a:r>
              <a:rPr lang="el-GR" dirty="0"/>
              <a:t>Προστασία του Περιβάλλοντος, Αειφόρος Ανάπτυξη, Αντιμετώπιση της Κλιματικής Αλλαγής </a:t>
            </a:r>
            <a:r>
              <a:rPr lang="el-GR" b="1" dirty="0"/>
              <a:t>(54,06 εκατ.€) </a:t>
            </a:r>
            <a:endParaRPr lang="el-GR" dirty="0"/>
          </a:p>
          <a:p>
            <a:r>
              <a:rPr lang="el-GR" b="1" dirty="0" smtClean="0"/>
              <a:t>Π.2Α</a:t>
            </a:r>
            <a:r>
              <a:rPr lang="el-GR" b="1" dirty="0"/>
              <a:t>: </a:t>
            </a:r>
            <a:r>
              <a:rPr lang="el-GR" dirty="0"/>
              <a:t>Προώθηση της βιώσιμης αστικής κινητικότητας </a:t>
            </a:r>
            <a:r>
              <a:rPr lang="el-GR" b="1" dirty="0"/>
              <a:t>(4,00 εκατ.€) </a:t>
            </a:r>
            <a:endParaRPr lang="el-GR" dirty="0"/>
          </a:p>
          <a:p>
            <a:r>
              <a:rPr lang="el-GR" b="1" dirty="0" smtClean="0"/>
              <a:t>Π.3</a:t>
            </a:r>
            <a:r>
              <a:rPr lang="el-GR" b="1" dirty="0"/>
              <a:t>: </a:t>
            </a:r>
            <a:r>
              <a:rPr lang="el-GR" dirty="0"/>
              <a:t>Ενίσχυση υποδομών μεταφορών </a:t>
            </a:r>
            <a:r>
              <a:rPr lang="el-GR" b="1" dirty="0"/>
              <a:t>(26,07 εκατ.€) </a:t>
            </a:r>
            <a:endParaRPr lang="el-GR" dirty="0"/>
          </a:p>
          <a:p>
            <a:r>
              <a:rPr lang="el-GR" b="1" dirty="0" smtClean="0"/>
              <a:t>Π.4Α</a:t>
            </a:r>
            <a:r>
              <a:rPr lang="el-GR" b="1" dirty="0"/>
              <a:t>: </a:t>
            </a:r>
            <a:r>
              <a:rPr lang="el-GR" dirty="0"/>
              <a:t>Ενίσχυση της κοινωνικής συνοχής με τη βελτίωση υποδομών </a:t>
            </a:r>
            <a:r>
              <a:rPr lang="el-GR" b="1" dirty="0"/>
              <a:t>(42,14 εκατ.€) </a:t>
            </a:r>
            <a:endParaRPr lang="el-GR" dirty="0"/>
          </a:p>
          <a:p>
            <a:r>
              <a:rPr lang="el-GR" b="1" dirty="0" smtClean="0"/>
              <a:t>Π.4Β </a:t>
            </a:r>
            <a:r>
              <a:rPr lang="el-GR" b="1" dirty="0"/>
              <a:t>(ΕΚΤ+): </a:t>
            </a:r>
            <a:r>
              <a:rPr lang="el-GR" dirty="0"/>
              <a:t>Ενίσχυση της κοινωνικής συνοχής με τη στήριξη του ανθρώπινου δυναμικού </a:t>
            </a:r>
            <a:r>
              <a:rPr lang="el-GR" b="1" dirty="0"/>
              <a:t>(72,96 εκατ.€) </a:t>
            </a:r>
            <a:endParaRPr lang="el-GR" dirty="0"/>
          </a:p>
          <a:p>
            <a:r>
              <a:rPr lang="el-GR" b="1" dirty="0" smtClean="0"/>
              <a:t>Π.5</a:t>
            </a:r>
            <a:r>
              <a:rPr lang="el-GR" dirty="0"/>
              <a:t>: Προώθηση της βιώσιμης και ολοκληρωμένης χωρικής ανάπτυξης </a:t>
            </a:r>
            <a:r>
              <a:rPr lang="el-GR" b="1" dirty="0"/>
              <a:t>(51,50 εκατ.€) </a:t>
            </a:r>
            <a:endParaRPr lang="el-GR" dirty="0"/>
          </a:p>
          <a:p>
            <a:r>
              <a:rPr lang="el-GR" b="1" dirty="0" smtClean="0"/>
              <a:t>Π.6 </a:t>
            </a:r>
            <a:r>
              <a:rPr lang="el-GR" b="1" dirty="0"/>
              <a:t>: </a:t>
            </a:r>
            <a:r>
              <a:rPr lang="el-GR" dirty="0"/>
              <a:t>Τεχνική Βοήθεια ΕΚΤ+ </a:t>
            </a:r>
            <a:r>
              <a:rPr lang="el-GR" b="1" dirty="0"/>
              <a:t>(1,54 εκατ.€) </a:t>
            </a:r>
            <a:endParaRPr lang="el-GR" dirty="0"/>
          </a:p>
          <a:p>
            <a:r>
              <a:rPr lang="el-GR" b="1" dirty="0" smtClean="0"/>
              <a:t>Π.7</a:t>
            </a:r>
            <a:r>
              <a:rPr lang="el-GR" b="1" dirty="0"/>
              <a:t>: </a:t>
            </a:r>
            <a:r>
              <a:rPr lang="el-GR" dirty="0"/>
              <a:t>Τεχνική Βοήθεια ΕΤΠΑ </a:t>
            </a:r>
            <a:r>
              <a:rPr lang="el-GR" b="1" dirty="0"/>
              <a:t>(3,79 εκατ.€) </a:t>
            </a:r>
            <a:endParaRPr lang="el-GR" dirty="0" smtClean="0"/>
          </a:p>
        </p:txBody>
      </p:sp>
    </p:spTree>
    <p:extLst>
      <p:ext uri="{BB962C8B-B14F-4D97-AF65-F5344CB8AC3E}">
        <p14:creationId xmlns:p14="http://schemas.microsoft.com/office/powerpoint/2010/main" val="14209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fontScale="90000"/>
          </a:bodyPr>
          <a:lstStyle/>
          <a:p>
            <a:pPr algn="ctr"/>
            <a:r>
              <a:rPr lang="el-GR" sz="4000" b="1" dirty="0" smtClean="0">
                <a:solidFill>
                  <a:schemeClr val="accent1"/>
                </a:solidFill>
              </a:rPr>
              <a:t>Εξειδίκευση δράσεων</a:t>
            </a:r>
            <a:endParaRPr lang="el-GR" dirty="0">
              <a:solidFill>
                <a:schemeClr val="accent1"/>
              </a:solidFill>
            </a:endParaRPr>
          </a:p>
        </p:txBody>
      </p:sp>
      <p:pic>
        <p:nvPicPr>
          <p:cNvPr id="4" name="Θέση περιεχομένου 3"/>
          <p:cNvPicPr>
            <a:picLocks noGrp="1" noChangeAspect="1"/>
          </p:cNvPicPr>
          <p:nvPr>
            <p:ph idx="1"/>
          </p:nvPr>
        </p:nvPicPr>
        <p:blipFill>
          <a:blip r:embed="rId2"/>
          <a:stretch>
            <a:fillRect/>
          </a:stretch>
        </p:blipFill>
        <p:spPr>
          <a:xfrm>
            <a:off x="996013" y="775049"/>
            <a:ext cx="9360310" cy="2880852"/>
          </a:xfrm>
          <a:prstGeom prst="rect">
            <a:avLst/>
          </a:prstGeom>
        </p:spPr>
      </p:pic>
      <p:sp>
        <p:nvSpPr>
          <p:cNvPr id="5" name="Ορθογώνιο 4"/>
          <p:cNvSpPr/>
          <p:nvPr/>
        </p:nvSpPr>
        <p:spPr>
          <a:xfrm>
            <a:off x="930303" y="4079019"/>
            <a:ext cx="9426019" cy="1384995"/>
          </a:xfrm>
          <a:prstGeom prst="rect">
            <a:avLst/>
          </a:prstGeom>
        </p:spPr>
        <p:txBody>
          <a:bodyPr wrap="square">
            <a:spAutoFit/>
          </a:bodyPr>
          <a:lstStyle/>
          <a:p>
            <a:endParaRPr lang="el-GR" sz="2000" dirty="0">
              <a:solidFill>
                <a:srgbClr val="000000"/>
              </a:solidFill>
              <a:latin typeface="Calibri" panose="020F0502020204030204" pitchFamily="34" charset="0"/>
            </a:endParaRPr>
          </a:p>
          <a:p>
            <a:r>
              <a:rPr lang="el-GR" sz="2000" dirty="0">
                <a:solidFill>
                  <a:srgbClr val="000000"/>
                </a:solidFill>
                <a:latin typeface="Calibri" panose="020F0502020204030204" pitchFamily="34" charset="0"/>
              </a:rPr>
              <a:t> </a:t>
            </a:r>
            <a:r>
              <a:rPr lang="el-GR" sz="3200" b="1" dirty="0" smtClean="0">
                <a:solidFill>
                  <a:srgbClr val="000000"/>
                </a:solidFill>
                <a:latin typeface="Calibri" panose="020F0502020204030204" pitchFamily="34" charset="0"/>
              </a:rPr>
              <a:t>Το </a:t>
            </a:r>
            <a:r>
              <a:rPr lang="el-GR" sz="3200" b="1" dirty="0">
                <a:solidFill>
                  <a:srgbClr val="000000"/>
                </a:solidFill>
                <a:latin typeface="Calibri" panose="020F0502020204030204" pitchFamily="34" charset="0"/>
              </a:rPr>
              <a:t>85% των πόρων αποτελεί Κοινοτική Συνδρομή και το υπόλοιπο 15% την Εθνική Συμμετοχή</a:t>
            </a:r>
            <a:r>
              <a:rPr lang="el-GR" dirty="0">
                <a:solidFill>
                  <a:srgbClr val="000000"/>
                </a:solidFill>
                <a:latin typeface="Calibri" panose="020F0502020204030204" pitchFamily="34" charset="0"/>
              </a:rPr>
              <a:t>. </a:t>
            </a:r>
            <a:endParaRPr lang="el-GR" dirty="0"/>
          </a:p>
        </p:txBody>
      </p:sp>
    </p:spTree>
    <p:extLst>
      <p:ext uri="{BB962C8B-B14F-4D97-AF65-F5344CB8AC3E}">
        <p14:creationId xmlns:p14="http://schemas.microsoft.com/office/powerpoint/2010/main" val="446063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a:bodyPr>
          <a:lstStyle/>
          <a:p>
            <a:pPr algn="ctr"/>
            <a:r>
              <a:rPr lang="el-GR" sz="3200" b="1" dirty="0" smtClean="0">
                <a:solidFill>
                  <a:schemeClr val="accent1"/>
                </a:solidFill>
              </a:rPr>
              <a:t>Ενεργοποίηση Προγράμματος 2021-2027</a:t>
            </a:r>
            <a:endParaRPr lang="el-GR" sz="3200" b="1" dirty="0">
              <a:solidFill>
                <a:schemeClr val="accent1"/>
              </a:solidFill>
            </a:endParaRPr>
          </a:p>
        </p:txBody>
      </p:sp>
      <p:sp>
        <p:nvSpPr>
          <p:cNvPr id="3" name="Θέση περιεχομένου 2"/>
          <p:cNvSpPr>
            <a:spLocks noGrp="1"/>
          </p:cNvSpPr>
          <p:nvPr>
            <p:ph idx="1"/>
          </p:nvPr>
        </p:nvSpPr>
        <p:spPr>
          <a:xfrm>
            <a:off x="131885" y="685800"/>
            <a:ext cx="11931161" cy="6066692"/>
          </a:xfrm>
        </p:spPr>
        <p:txBody>
          <a:bodyPr>
            <a:normAutofit fontScale="92500" lnSpcReduction="20000"/>
          </a:bodyPr>
          <a:lstStyle/>
          <a:p>
            <a:pPr marL="0" indent="0" algn="just">
              <a:buNone/>
            </a:pPr>
            <a:r>
              <a:rPr lang="el-GR" dirty="0" smtClean="0"/>
              <a:t>Αναγκαία </a:t>
            </a:r>
            <a:r>
              <a:rPr lang="el-GR" dirty="0"/>
              <a:t>στάδια πριν την έκδοση Πρόσκλησης και Ένταξης πράξεων</a:t>
            </a:r>
            <a:r>
              <a:rPr lang="el-GR" dirty="0" smtClean="0"/>
              <a:t>.</a:t>
            </a:r>
          </a:p>
          <a:p>
            <a:pPr marL="0" indent="0" algn="just">
              <a:buNone/>
            </a:pPr>
            <a:r>
              <a:rPr lang="el-GR" dirty="0" smtClean="0"/>
              <a:t>-Ο </a:t>
            </a:r>
            <a:r>
              <a:rPr lang="el-GR" dirty="0" err="1"/>
              <a:t>χρονο</a:t>
            </a:r>
            <a:r>
              <a:rPr lang="el-GR" dirty="0"/>
              <a:t>-προγραμματισμός </a:t>
            </a:r>
            <a:r>
              <a:rPr lang="el-GR" dirty="0" smtClean="0"/>
              <a:t>Προσκλήσεων (έγκριση Περιφερειάρχη) </a:t>
            </a:r>
          </a:p>
          <a:p>
            <a:pPr marL="0" indent="0" algn="just">
              <a:buNone/>
            </a:pPr>
            <a:r>
              <a:rPr lang="el-GR" dirty="0"/>
              <a:t>-</a:t>
            </a:r>
            <a:r>
              <a:rPr lang="el-GR" dirty="0" smtClean="0"/>
              <a:t>εξειδίκευση </a:t>
            </a:r>
            <a:r>
              <a:rPr lang="el-GR" dirty="0"/>
              <a:t>Δράσεων </a:t>
            </a:r>
            <a:r>
              <a:rPr lang="el-GR" dirty="0"/>
              <a:t>(έγκριση Περιφερειάρχη)</a:t>
            </a:r>
            <a:r>
              <a:rPr lang="el-GR" dirty="0" smtClean="0"/>
              <a:t> </a:t>
            </a:r>
          </a:p>
          <a:p>
            <a:pPr marL="0" indent="0">
              <a:buNone/>
            </a:pPr>
            <a:r>
              <a:rPr lang="el-GR" dirty="0"/>
              <a:t>-</a:t>
            </a:r>
            <a:r>
              <a:rPr lang="el-GR" dirty="0" smtClean="0"/>
              <a:t>έγκριση </a:t>
            </a:r>
            <a:r>
              <a:rPr lang="el-GR" dirty="0"/>
              <a:t>μεθοδολογίας και κριτηρίων Αξιολόγησης </a:t>
            </a:r>
            <a:r>
              <a:rPr lang="el-GR" dirty="0" smtClean="0"/>
              <a:t>πράξεων (έγκριση </a:t>
            </a:r>
            <a:r>
              <a:rPr lang="el-GR" dirty="0" err="1" smtClean="0"/>
              <a:t>ΕπΠΑ</a:t>
            </a:r>
            <a:r>
              <a:rPr lang="el-GR" dirty="0" smtClean="0"/>
              <a:t>)</a:t>
            </a:r>
          </a:p>
          <a:p>
            <a:pPr marL="0" indent="0" algn="just">
              <a:buNone/>
            </a:pPr>
            <a:r>
              <a:rPr lang="el-GR" dirty="0" smtClean="0"/>
              <a:t>Με </a:t>
            </a:r>
            <a:r>
              <a:rPr lang="el-GR" dirty="0"/>
              <a:t>την απόφαση της 1ης Επιτροπής Παρακολούθησης του Προγράμματος (11/2022</a:t>
            </a:r>
            <a:r>
              <a:rPr lang="el-GR" dirty="0" smtClean="0"/>
              <a:t>) αποφασίστηκε για το 2023, </a:t>
            </a:r>
            <a:r>
              <a:rPr lang="el-GR" dirty="0"/>
              <a:t>η ΕΥΔ </a:t>
            </a:r>
            <a:r>
              <a:rPr lang="el-GR" dirty="0" smtClean="0"/>
              <a:t>να εστιάζει </a:t>
            </a:r>
            <a:r>
              <a:rPr lang="el-GR" dirty="0"/>
              <a:t>στην εξειδίκευση και ενεργοποίηση δράσεων που αφορούν κυρίως: </a:t>
            </a:r>
          </a:p>
          <a:p>
            <a:pPr algn="just"/>
            <a:r>
              <a:rPr lang="el-GR" i="1" dirty="0" smtClean="0"/>
              <a:t>σε </a:t>
            </a:r>
            <a:r>
              <a:rPr lang="el-GR" i="1" dirty="0"/>
              <a:t>δράσεις που συνδέονται με </a:t>
            </a:r>
            <a:r>
              <a:rPr lang="el-GR" b="1" i="1" dirty="0"/>
              <a:t>ορόσημα για το 2024 </a:t>
            </a:r>
            <a:endParaRPr lang="el-GR" dirty="0"/>
          </a:p>
          <a:p>
            <a:pPr algn="just"/>
            <a:r>
              <a:rPr lang="el-GR" i="1" dirty="0" smtClean="0"/>
              <a:t>σε </a:t>
            </a:r>
            <a:r>
              <a:rPr lang="el-GR" b="1" i="1" dirty="0" err="1"/>
              <a:t>τμηματοποιημένα</a:t>
            </a:r>
            <a:r>
              <a:rPr lang="el-GR" b="1" i="1" dirty="0"/>
              <a:t> έργα και σε έργα που έχουν ωριμάσει</a:t>
            </a:r>
            <a:r>
              <a:rPr lang="el-GR" i="1" dirty="0"/>
              <a:t>/ξεκινήσει κατά την Προγραμματική Περίοδο 2014-2020, </a:t>
            </a:r>
            <a:endParaRPr lang="el-GR" dirty="0"/>
          </a:p>
          <a:p>
            <a:pPr algn="just"/>
            <a:r>
              <a:rPr lang="el-GR" i="1" dirty="0" smtClean="0"/>
              <a:t>σε </a:t>
            </a:r>
            <a:r>
              <a:rPr lang="el-GR" b="1" i="1" dirty="0"/>
              <a:t>δράσεις κοινωνικών δομών η λειτουργία των οποίων ξεκίνησε </a:t>
            </a:r>
            <a:r>
              <a:rPr lang="el-GR" i="1" dirty="0"/>
              <a:t>κατά την Προγραμματική Περίοδο 2014-2020 και θα συνεχιστεί και σε αυτή την Προγραμματική Περίοδο </a:t>
            </a:r>
            <a:endParaRPr lang="el-GR" dirty="0"/>
          </a:p>
          <a:p>
            <a:pPr algn="just"/>
            <a:r>
              <a:rPr lang="el-GR" i="1" dirty="0" smtClean="0"/>
              <a:t>σε </a:t>
            </a:r>
            <a:r>
              <a:rPr lang="el-GR" i="1" dirty="0"/>
              <a:t>δράσεις που </a:t>
            </a:r>
            <a:r>
              <a:rPr lang="el-GR" b="1" i="1" dirty="0"/>
              <a:t>διαθέτουν ωριμότητα</a:t>
            </a:r>
            <a:r>
              <a:rPr lang="el-GR" i="1" dirty="0"/>
              <a:t>, δεν επηρεάζονται καθοριστικά από αναγκαίους όρους ή δεσμεύσεις και για τις οποίες διαθέτει την αναγκαία ανάλυση και επεξεργασία προκειμένου να προβεί σε έκδοση προσκλήσεων. </a:t>
            </a:r>
            <a:endParaRPr lang="el-GR" dirty="0"/>
          </a:p>
        </p:txBody>
      </p:sp>
    </p:spTree>
    <p:extLst>
      <p:ext uri="{BB962C8B-B14F-4D97-AF65-F5344CB8AC3E}">
        <p14:creationId xmlns:p14="http://schemas.microsoft.com/office/powerpoint/2010/main" val="350711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a:bodyPr>
          <a:lstStyle/>
          <a:p>
            <a:pPr algn="ctr"/>
            <a:r>
              <a:rPr lang="el-GR" sz="3200" b="1" dirty="0" smtClean="0">
                <a:solidFill>
                  <a:schemeClr val="accent1"/>
                </a:solidFill>
              </a:rPr>
              <a:t>Ενεργοποίηση Προγράμματος 2021-2027</a:t>
            </a:r>
            <a:endParaRPr lang="el-GR" sz="3200" b="1" dirty="0">
              <a:solidFill>
                <a:schemeClr val="accent1"/>
              </a:solidFill>
            </a:endParaRPr>
          </a:p>
        </p:txBody>
      </p:sp>
      <p:pic>
        <p:nvPicPr>
          <p:cNvPr id="4" name="Θέση περιεχομένου 3"/>
          <p:cNvPicPr>
            <a:picLocks noGrp="1" noChangeAspect="1"/>
          </p:cNvPicPr>
          <p:nvPr>
            <p:ph idx="1"/>
          </p:nvPr>
        </p:nvPicPr>
        <p:blipFill>
          <a:blip r:embed="rId2"/>
          <a:stretch>
            <a:fillRect/>
          </a:stretch>
        </p:blipFill>
        <p:spPr>
          <a:xfrm>
            <a:off x="219809" y="685800"/>
            <a:ext cx="11627634" cy="6067425"/>
          </a:xfrm>
          <a:prstGeom prst="rect">
            <a:avLst/>
          </a:prstGeom>
        </p:spPr>
      </p:pic>
    </p:spTree>
    <p:extLst>
      <p:ext uri="{BB962C8B-B14F-4D97-AF65-F5344CB8AC3E}">
        <p14:creationId xmlns:p14="http://schemas.microsoft.com/office/powerpoint/2010/main" val="142564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347411"/>
            <a:ext cx="11456376" cy="487476"/>
          </a:xfrm>
        </p:spPr>
        <p:txBody>
          <a:bodyPr anchor="t">
            <a:normAutofit fontScale="90000"/>
          </a:bodyPr>
          <a:lstStyle/>
          <a:p>
            <a:pPr algn="ctr"/>
            <a:r>
              <a:rPr lang="el-GR" sz="3200" b="1" dirty="0">
                <a:solidFill>
                  <a:schemeClr val="accent1"/>
                </a:solidFill>
              </a:rPr>
              <a:t>ΤΜΗΜΑΤΟΠΟΙΗΜΕΝΑ (</a:t>
            </a:r>
            <a:r>
              <a:rPr lang="en-US" sz="3200" b="1" dirty="0">
                <a:solidFill>
                  <a:schemeClr val="accent1"/>
                </a:solidFill>
              </a:rPr>
              <a:t>phasing) &amp; «</a:t>
            </a:r>
            <a:r>
              <a:rPr lang="el-GR" sz="3200" b="1" dirty="0">
                <a:solidFill>
                  <a:schemeClr val="accent1"/>
                </a:solidFill>
              </a:rPr>
              <a:t>μεταφερόμενα» </a:t>
            </a:r>
            <a:r>
              <a:rPr lang="el-GR" sz="3200" b="1" dirty="0" smtClean="0">
                <a:solidFill>
                  <a:schemeClr val="accent1"/>
                </a:solidFill>
              </a:rPr>
              <a:t>ΕΡΓΑ</a:t>
            </a:r>
            <a:endParaRPr lang="el-GR" sz="3200" b="1" dirty="0">
              <a:solidFill>
                <a:schemeClr val="accent1"/>
              </a:solidFill>
            </a:endParaRP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351" y="1986252"/>
            <a:ext cx="11357291" cy="3713259"/>
          </a:xfrm>
          <a:prstGeom prst="rect">
            <a:avLst/>
          </a:prstGeom>
          <a:noFill/>
          <a:ln>
            <a:noFill/>
          </a:ln>
        </p:spPr>
      </p:pic>
      <p:sp>
        <p:nvSpPr>
          <p:cNvPr id="5" name="Ορθογώνιο 4"/>
          <p:cNvSpPr/>
          <p:nvPr/>
        </p:nvSpPr>
        <p:spPr>
          <a:xfrm>
            <a:off x="219808" y="755374"/>
            <a:ext cx="11357291" cy="1758110"/>
          </a:xfrm>
          <a:prstGeom prst="rect">
            <a:avLst/>
          </a:prstGeom>
        </p:spPr>
        <p:txBody>
          <a:bodyPr wrap="square">
            <a:spAutoFit/>
          </a:bodyPr>
          <a:lstStyle/>
          <a:p>
            <a:pPr algn="just">
              <a:lnSpc>
                <a:spcPct val="107000"/>
              </a:lnSpc>
              <a:spcAft>
                <a:spcPts val="800"/>
              </a:spcAft>
            </a:pPr>
            <a:r>
              <a:rPr lang="el-GR" sz="2400" dirty="0">
                <a:latin typeface="Calibri" panose="020F0502020204030204" pitchFamily="34" charset="0"/>
                <a:ea typeface="Calibri" panose="020F0502020204030204" pitchFamily="34" charset="0"/>
                <a:cs typeface="Times New Roman" panose="02020603050405020304" pitchFamily="18" charset="0"/>
              </a:rPr>
              <a:t>Η κατηγορία των «</a:t>
            </a:r>
            <a:r>
              <a:rPr lang="en-GB" sz="2400" dirty="0">
                <a:latin typeface="Calibri" panose="020F0502020204030204" pitchFamily="34" charset="0"/>
                <a:ea typeface="Calibri" panose="020F0502020204030204" pitchFamily="34" charset="0"/>
                <a:cs typeface="Times New Roman" panose="02020603050405020304" pitchFamily="18" charset="0"/>
              </a:rPr>
              <a:t>phasing projects</a:t>
            </a:r>
            <a:r>
              <a:rPr lang="el-GR" sz="2400" dirty="0">
                <a:latin typeface="Calibri" panose="020F0502020204030204" pitchFamily="34" charset="0"/>
                <a:ea typeface="Calibri" panose="020F0502020204030204" pitchFamily="34" charset="0"/>
                <a:cs typeface="Times New Roman" panose="02020603050405020304" pitchFamily="18" charset="0"/>
              </a:rPr>
              <a:t>» και των πράξεων που ωρίμασαν κατά την </a:t>
            </a:r>
            <a:r>
              <a:rPr lang="el-GR" sz="2400" dirty="0" err="1">
                <a:latin typeface="Calibri" panose="020F0502020204030204" pitchFamily="34" charset="0"/>
                <a:ea typeface="Calibri" panose="020F0502020204030204" pitchFamily="34" charset="0"/>
                <a:cs typeface="Times New Roman" panose="02020603050405020304" pitchFamily="18" charset="0"/>
              </a:rPr>
              <a:t>π.π</a:t>
            </a:r>
            <a:r>
              <a:rPr lang="el-GR" sz="2400" dirty="0">
                <a:latin typeface="Calibri" panose="020F0502020204030204" pitchFamily="34" charset="0"/>
                <a:ea typeface="Calibri" panose="020F0502020204030204" pitchFamily="34" charset="0"/>
                <a:cs typeface="Times New Roman" panose="02020603050405020304" pitchFamily="18" charset="0"/>
              </a:rPr>
              <a:t>. 2014-2020 και πρόκειται να υλοποιηθούν στο πλαίσιο του </a:t>
            </a:r>
            <a:r>
              <a:rPr lang="el-GR" sz="2400" dirty="0" err="1">
                <a:latin typeface="Calibri" panose="020F0502020204030204" pitchFamily="34" charset="0"/>
                <a:ea typeface="Calibri" panose="020F0502020204030204" pitchFamily="34" charset="0"/>
                <a:cs typeface="Times New Roman" panose="02020603050405020304" pitchFamily="18" charset="0"/>
              </a:rPr>
              <a:t>ΠεΠ</a:t>
            </a:r>
            <a:r>
              <a:rPr lang="el-GR" sz="2400" dirty="0">
                <a:latin typeface="Calibri" panose="020F0502020204030204" pitchFamily="34" charset="0"/>
                <a:ea typeface="Calibri" panose="020F0502020204030204" pitchFamily="34" charset="0"/>
                <a:cs typeface="Times New Roman" panose="02020603050405020304" pitchFamily="18" charset="0"/>
              </a:rPr>
              <a:t> ΙΟΝΙΑ ΝΗΣΙΑ 2021-2027, είναι ιδιαίτερα </a:t>
            </a:r>
            <a:r>
              <a:rPr lang="el-GR" sz="2400" dirty="0" smtClean="0">
                <a:latin typeface="Calibri" panose="020F0502020204030204" pitchFamily="34" charset="0"/>
                <a:ea typeface="Calibri" panose="020F0502020204030204" pitchFamily="34" charset="0"/>
                <a:cs typeface="Times New Roman" panose="02020603050405020304" pitchFamily="18" charset="0"/>
              </a:rPr>
              <a:t>σημαντική και περιλαμβάνεται σε </a:t>
            </a:r>
            <a:r>
              <a:rPr lang="el-GR" sz="2400" dirty="0">
                <a:latin typeface="Calibri" panose="020F0502020204030204" pitchFamily="34" charset="0"/>
                <a:ea typeface="Calibri" panose="020F0502020204030204" pitchFamily="34" charset="0"/>
                <a:cs typeface="Times New Roman" panose="02020603050405020304" pitchFamily="18" charset="0"/>
              </a:rPr>
              <a:t>μεγάλο βαθμό και στα «Ορόσημα</a:t>
            </a:r>
            <a:r>
              <a:rPr lang="el-GR"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Ορθογώνιο 5"/>
          <p:cNvSpPr/>
          <p:nvPr/>
        </p:nvSpPr>
        <p:spPr>
          <a:xfrm>
            <a:off x="219809" y="5699511"/>
            <a:ext cx="11603780" cy="769441"/>
          </a:xfrm>
          <a:prstGeom prst="rect">
            <a:avLst/>
          </a:prstGeom>
        </p:spPr>
        <p:txBody>
          <a:bodyPr wrap="square">
            <a:spAutoFit/>
          </a:bodyPr>
          <a:lstStyle/>
          <a:p>
            <a:pPr algn="just">
              <a:spcAft>
                <a:spcPts val="0"/>
              </a:spcAft>
            </a:pPr>
            <a:r>
              <a:rPr lang="el-GR" sz="2200" dirty="0">
                <a:latin typeface="Calibri" panose="020F0502020204030204" pitchFamily="34" charset="0"/>
                <a:ea typeface="Calibri" panose="020F0502020204030204" pitchFamily="34" charset="0"/>
                <a:cs typeface="Times New Roman" panose="02020603050405020304" pitchFamily="18" charset="0"/>
              </a:rPr>
              <a:t>Με βάση το Σχέδιο Δράσης για το «κλείσιμο» του ΠΕΠ Ιονίων Νήσων 2014-2020 προβλέπεται «μετάπτωση» πράξεων συνολικής υπολογιζόμενης δημόσιας δαπάνης </a:t>
            </a:r>
            <a:r>
              <a:rPr lang="el-GR" sz="2200" b="1" dirty="0">
                <a:latin typeface="Calibri" panose="020F0502020204030204" pitchFamily="34" charset="0"/>
                <a:ea typeface="Calibri" panose="020F0502020204030204" pitchFamily="34" charset="0"/>
                <a:cs typeface="Times New Roman" panose="02020603050405020304" pitchFamily="18" charset="0"/>
              </a:rPr>
              <a:t>111,3 εκατ.</a:t>
            </a:r>
            <a:r>
              <a:rPr lang="el-GR" sz="22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45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a:bodyPr>
          <a:lstStyle/>
          <a:p>
            <a:pPr algn="ctr"/>
            <a:r>
              <a:rPr lang="el-GR" sz="3200" b="1" dirty="0" smtClean="0">
                <a:solidFill>
                  <a:schemeClr val="accent1"/>
                </a:solidFill>
              </a:rPr>
              <a:t>Προπαρασκευαστικές Ενέργειες</a:t>
            </a:r>
            <a:endParaRPr lang="el-GR" sz="3200" b="1" dirty="0">
              <a:solidFill>
                <a:schemeClr val="accent1"/>
              </a:solidFill>
            </a:endParaRPr>
          </a:p>
        </p:txBody>
      </p:sp>
      <p:sp>
        <p:nvSpPr>
          <p:cNvPr id="3" name="Θέση περιεχομένου 2"/>
          <p:cNvSpPr>
            <a:spLocks noGrp="1"/>
          </p:cNvSpPr>
          <p:nvPr>
            <p:ph idx="1"/>
          </p:nvPr>
        </p:nvSpPr>
        <p:spPr>
          <a:xfrm>
            <a:off x="131885" y="685800"/>
            <a:ext cx="11931161" cy="5534526"/>
          </a:xfrm>
        </p:spPr>
        <p:txBody>
          <a:bodyPr>
            <a:normAutofit fontScale="55000" lnSpcReduction="20000"/>
          </a:bodyPr>
          <a:lstStyle/>
          <a:p>
            <a:pPr marL="0" indent="0" algn="just">
              <a:lnSpc>
                <a:spcPct val="170000"/>
              </a:lnSpc>
              <a:buNone/>
            </a:pPr>
            <a:r>
              <a:rPr lang="el-GR" sz="3400" dirty="0" smtClean="0"/>
              <a:t>προ-απαιτούμενες ενέργειες για την ενεργοποίηση δράσεων </a:t>
            </a:r>
            <a:r>
              <a:rPr lang="el-GR" sz="3400" dirty="0"/>
              <a:t>του Προγράμματος και ιδιαίτερα για την επίτευξη των οροσήμων του 2024</a:t>
            </a:r>
            <a:r>
              <a:rPr lang="el-GR" sz="3400" dirty="0" smtClean="0"/>
              <a:t>. </a:t>
            </a:r>
            <a:endParaRPr lang="el-GR" sz="3400" dirty="0"/>
          </a:p>
          <a:p>
            <a:pPr algn="just"/>
            <a:r>
              <a:rPr lang="el-GR" sz="3400" b="1" u="sng" dirty="0"/>
              <a:t>(</a:t>
            </a:r>
            <a:r>
              <a:rPr lang="el-GR" sz="3400" b="1" u="sng" dirty="0" err="1"/>
              <a:t>επανα</a:t>
            </a:r>
            <a:r>
              <a:rPr lang="el-GR" sz="3400" b="1" u="sng" dirty="0"/>
              <a:t>) Συγκρότηση και λειτουργία ΠΣΕΚ: </a:t>
            </a:r>
            <a:r>
              <a:rPr lang="el-GR" sz="3400" dirty="0" smtClean="0"/>
              <a:t>συγκροτήθηκε </a:t>
            </a:r>
            <a:r>
              <a:rPr lang="el-GR" sz="3400" dirty="0"/>
              <a:t>εκ </a:t>
            </a:r>
            <a:r>
              <a:rPr lang="el-GR" sz="3400" dirty="0" smtClean="0"/>
              <a:t>νέου(Μάρτιος2023)</a:t>
            </a:r>
          </a:p>
          <a:p>
            <a:pPr algn="just">
              <a:lnSpc>
                <a:spcPct val="120000"/>
              </a:lnSpc>
            </a:pPr>
            <a:r>
              <a:rPr lang="el-GR" sz="3400" b="1" u="sng" dirty="0" err="1"/>
              <a:t>Επικαιροποίηση</a:t>
            </a:r>
            <a:r>
              <a:rPr lang="el-GR" sz="3400" b="1" u="sng" dirty="0"/>
              <a:t> περιφερειακής διάστασης RIS:</a:t>
            </a:r>
            <a:r>
              <a:rPr lang="el-GR" sz="3400" b="1" dirty="0" smtClean="0"/>
              <a:t> </a:t>
            </a:r>
            <a:r>
              <a:rPr lang="el-GR" sz="3400" dirty="0" smtClean="0"/>
              <a:t>(Οκτώβριος 2021) με </a:t>
            </a:r>
            <a:r>
              <a:rPr lang="el-GR" sz="3400" dirty="0"/>
              <a:t>τομείς </a:t>
            </a:r>
            <a:r>
              <a:rPr lang="el-GR" sz="3400" dirty="0" smtClean="0"/>
              <a:t>: </a:t>
            </a:r>
            <a:r>
              <a:rPr lang="el-GR" sz="3400" dirty="0"/>
              <a:t>“Γαλάζια οικονομία”, “Πολιτιστικό-Τουριστικό σύμπλεγμα” και “</a:t>
            </a:r>
            <a:r>
              <a:rPr lang="el-GR" sz="3400" dirty="0" err="1"/>
              <a:t>Αγροδιατροφικό</a:t>
            </a:r>
            <a:r>
              <a:rPr lang="el-GR" sz="3400" dirty="0"/>
              <a:t> σύμπλεγμα”, καθώς και οι «οριζόντιου χαρακτήρα” τομείς “Ανάπτυξη Ικανοτήτων στο Περιφερειακό σύστημα Καινοτομίας”,  “Ψηφιακός Μετασχηματισμός”, “</a:t>
            </a:r>
            <a:r>
              <a:rPr lang="el-GR" sz="3400" dirty="0" err="1"/>
              <a:t>Αειφορία</a:t>
            </a:r>
            <a:r>
              <a:rPr lang="el-GR" sz="3400" dirty="0"/>
              <a:t> και Κυκλική Οικονομία</a:t>
            </a:r>
            <a:r>
              <a:rPr lang="el-GR" sz="3400" dirty="0" smtClean="0"/>
              <a:t>”.</a:t>
            </a:r>
          </a:p>
          <a:p>
            <a:pPr algn="just"/>
            <a:r>
              <a:rPr lang="el-GR" sz="3400" b="1" u="sng" dirty="0"/>
              <a:t>1oς κύκλος «Επιχειρηματικής Ανακάλυψης</a:t>
            </a:r>
            <a:r>
              <a:rPr lang="el-GR" sz="3400" b="1" u="sng" dirty="0" smtClean="0"/>
              <a:t>»: </a:t>
            </a:r>
            <a:r>
              <a:rPr lang="el-GR" sz="3400" u="sng" dirty="0" smtClean="0"/>
              <a:t>(</a:t>
            </a:r>
            <a:r>
              <a:rPr lang="el-GR" sz="3400" dirty="0" smtClean="0"/>
              <a:t>Μάρτιος 2023)</a:t>
            </a:r>
            <a:r>
              <a:rPr lang="el-GR" sz="3400" dirty="0"/>
              <a:t> «Έρευνα και Καινοτομία στον Τουρισμό</a:t>
            </a:r>
            <a:r>
              <a:rPr lang="el-GR" sz="3400" dirty="0" smtClean="0"/>
              <a:t>»</a:t>
            </a:r>
          </a:p>
          <a:p>
            <a:pPr algn="just"/>
            <a:r>
              <a:rPr lang="el-GR" sz="3400" b="1" u="sng" dirty="0"/>
              <a:t>Δημιουργία Δομής Καινοτομίας:</a:t>
            </a:r>
            <a:r>
              <a:rPr lang="el-GR" sz="3400" b="1" dirty="0"/>
              <a:t> </a:t>
            </a:r>
            <a:r>
              <a:rPr lang="el-GR" sz="3400" dirty="0" smtClean="0"/>
              <a:t>(Πρόσκληση Μάρτιος 2023-πρόταση στο στάδιο αξιολόγησης)</a:t>
            </a:r>
          </a:p>
          <a:p>
            <a:pPr algn="just">
              <a:lnSpc>
                <a:spcPct val="120000"/>
              </a:lnSpc>
            </a:pPr>
            <a:r>
              <a:rPr lang="el-GR" sz="3400" b="1" u="sng" dirty="0"/>
              <a:t>Ολοκληρωμένη Χωρική </a:t>
            </a:r>
            <a:r>
              <a:rPr lang="el-GR" sz="3400" b="1" u="sng" dirty="0" smtClean="0"/>
              <a:t>Ανάπτυξη</a:t>
            </a:r>
            <a:r>
              <a:rPr lang="en-US" sz="3400" dirty="0" smtClean="0"/>
              <a:t>: </a:t>
            </a:r>
            <a:r>
              <a:rPr lang="el-GR" sz="3400" dirty="0"/>
              <a:t>Εκπόνηση Περιφερειακής Στρατηγικής Βιώσιμου </a:t>
            </a:r>
            <a:r>
              <a:rPr lang="el-GR" sz="3400" dirty="0" smtClean="0"/>
              <a:t>Τουρισμού</a:t>
            </a:r>
            <a:r>
              <a:rPr lang="en-US" sz="3400" dirty="0" smtClean="0"/>
              <a:t>, </a:t>
            </a:r>
            <a:r>
              <a:rPr lang="el-GR" sz="3400" dirty="0"/>
              <a:t>Εκπόνηση Οδηγού και έγκριση κριτηρίων αξιολόγησης Τοπικών Στρατηγικών ΟΧΕ &amp; ΒΑΑ Π.Ι.Ν</a:t>
            </a:r>
            <a:r>
              <a:rPr lang="el-GR" sz="3400" dirty="0" smtClean="0"/>
              <a:t>.</a:t>
            </a:r>
            <a:r>
              <a:rPr lang="en-US" sz="3400" dirty="0" smtClean="0"/>
              <a:t> (</a:t>
            </a:r>
            <a:r>
              <a:rPr lang="el-GR" sz="3400" dirty="0"/>
              <a:t>Δ</a:t>
            </a:r>
            <a:r>
              <a:rPr lang="el-GR" sz="3400" dirty="0" smtClean="0"/>
              <a:t>εκέμβριος</a:t>
            </a:r>
            <a:r>
              <a:rPr lang="en-US" sz="3400" dirty="0" smtClean="0"/>
              <a:t> 2022)</a:t>
            </a:r>
            <a:r>
              <a:rPr lang="el-GR" sz="3400" dirty="0" smtClean="0"/>
              <a:t>, </a:t>
            </a:r>
            <a:r>
              <a:rPr lang="el-GR" sz="3400" dirty="0"/>
              <a:t>Ομάδα Διακυβέρνησης Ολοκληρωμένης Χωρικής Ανάπτυξης σε περιφερειακό </a:t>
            </a:r>
            <a:r>
              <a:rPr lang="el-GR" sz="3400" dirty="0" smtClean="0"/>
              <a:t>επίπεδο (Μάρτιος 2023), </a:t>
            </a:r>
            <a:r>
              <a:rPr lang="el-GR" sz="3400" dirty="0" err="1"/>
              <a:t>Επικαιροποίηση</a:t>
            </a:r>
            <a:r>
              <a:rPr lang="el-GR" sz="3400" dirty="0"/>
              <a:t> Τοπικής Στρατηγικής Β.Α.Α. Δήμου Κ. Κέρκυρας &amp; Δ.Ν.</a:t>
            </a:r>
            <a:r>
              <a:rPr lang="el-GR" sz="3400" dirty="0" smtClean="0"/>
              <a:t>   </a:t>
            </a:r>
            <a:endParaRPr lang="el-GR" sz="3400" dirty="0"/>
          </a:p>
          <a:p>
            <a:endParaRPr lang="el-GR" sz="2400" dirty="0"/>
          </a:p>
          <a:p>
            <a:endParaRPr lang="el-GR" dirty="0"/>
          </a:p>
          <a:p>
            <a:pPr marL="0" indent="0" algn="just">
              <a:buNone/>
            </a:pPr>
            <a:r>
              <a:rPr lang="el-GR" i="1" dirty="0" smtClean="0"/>
              <a:t> </a:t>
            </a:r>
            <a:endParaRPr lang="el-GR" dirty="0"/>
          </a:p>
        </p:txBody>
      </p:sp>
    </p:spTree>
    <p:extLst>
      <p:ext uri="{BB962C8B-B14F-4D97-AF65-F5344CB8AC3E}">
        <p14:creationId xmlns:p14="http://schemas.microsoft.com/office/powerpoint/2010/main" val="1926577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a:bodyPr>
          <a:lstStyle/>
          <a:p>
            <a:pPr algn="ctr"/>
            <a:r>
              <a:rPr lang="el-GR" sz="3200" b="1" dirty="0">
                <a:solidFill>
                  <a:schemeClr val="accent1"/>
                </a:solidFill>
              </a:rPr>
              <a:t>ΣΤΟΙΧΕΙΑ ΕΝΕΡΓΟΠΟΙΗΣΗΣ </a:t>
            </a:r>
            <a:r>
              <a:rPr lang="el-GR" sz="3200" b="1" dirty="0" err="1">
                <a:solidFill>
                  <a:schemeClr val="accent1"/>
                </a:solidFill>
              </a:rPr>
              <a:t>ΠεΠ</a:t>
            </a:r>
            <a:r>
              <a:rPr lang="el-GR" sz="3200" b="1" dirty="0">
                <a:solidFill>
                  <a:schemeClr val="accent1"/>
                </a:solidFill>
              </a:rPr>
              <a:t> 2021-2027</a:t>
            </a:r>
            <a:endParaRPr lang="el-GR" sz="3200" b="1" dirty="0">
              <a:solidFill>
                <a:schemeClr val="accent1"/>
              </a:solidFill>
            </a:endParaRPr>
          </a:p>
        </p:txBody>
      </p:sp>
      <p:sp>
        <p:nvSpPr>
          <p:cNvPr id="3" name="Θέση περιεχομένου 2"/>
          <p:cNvSpPr>
            <a:spLocks noGrp="1"/>
          </p:cNvSpPr>
          <p:nvPr>
            <p:ph idx="1"/>
          </p:nvPr>
        </p:nvSpPr>
        <p:spPr>
          <a:xfrm>
            <a:off x="131885" y="685800"/>
            <a:ext cx="11931161" cy="6066692"/>
          </a:xfrm>
        </p:spPr>
        <p:txBody>
          <a:bodyPr>
            <a:normAutofit/>
          </a:bodyPr>
          <a:lstStyle/>
          <a:p>
            <a:pPr marL="0" indent="0" algn="just">
              <a:buNone/>
            </a:pPr>
            <a:r>
              <a:rPr lang="el-GR" i="1" dirty="0" smtClean="0"/>
              <a:t> </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988974434"/>
              </p:ext>
            </p:extLst>
          </p:nvPr>
        </p:nvGraphicFramePr>
        <p:xfrm>
          <a:off x="157917" y="847962"/>
          <a:ext cx="11575103" cy="227747"/>
        </p:xfrm>
        <a:graphic>
          <a:graphicData uri="http://schemas.openxmlformats.org/drawingml/2006/table">
            <a:tbl>
              <a:tblPr firstRow="1" firstCol="1" bandRow="1">
                <a:tableStyleId>{5C22544A-7EE6-4342-B048-85BDC9FD1C3A}</a:tableStyleId>
              </a:tblPr>
              <a:tblGrid>
                <a:gridCol w="11575103">
                  <a:extLst>
                    <a:ext uri="{9D8B030D-6E8A-4147-A177-3AD203B41FA5}">
                      <a16:colId xmlns:a16="http://schemas.microsoft.com/office/drawing/2014/main" val="1585520162"/>
                    </a:ext>
                  </a:extLst>
                </a:gridCol>
              </a:tblGrid>
              <a:tr h="227747">
                <a:tc>
                  <a:txBody>
                    <a:bodyPr/>
                    <a:lstStyle/>
                    <a:p>
                      <a:pPr algn="just">
                        <a:lnSpc>
                          <a:spcPct val="107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5939928"/>
                  </a:ext>
                </a:extLst>
              </a:tr>
            </a:tbl>
          </a:graphicData>
        </a:graphic>
      </p:graphicFrame>
      <p:pic>
        <p:nvPicPr>
          <p:cNvPr id="1025" name="Εικόνα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9" y="1155258"/>
            <a:ext cx="11456376" cy="415647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17280" y="5311736"/>
            <a:ext cx="11456376" cy="1477328"/>
          </a:xfrm>
          <a:prstGeom prst="rect">
            <a:avLst/>
          </a:prstGeom>
        </p:spPr>
        <p:txBody>
          <a:bodyPr wrap="square">
            <a:spAutoFit/>
          </a:bodyPr>
          <a:lstStyle/>
          <a:p>
            <a:r>
              <a:rPr lang="el-GR" b="1" dirty="0" smtClean="0">
                <a:latin typeface="Calibri" panose="020F0502020204030204" pitchFamily="34" charset="0"/>
                <a:ea typeface="Calibri" panose="020F0502020204030204" pitchFamily="34" charset="0"/>
                <a:cs typeface="Times New Roman" panose="02020603050405020304" pitchFamily="18" charset="0"/>
              </a:rPr>
              <a:t>Έχουν </a:t>
            </a:r>
            <a:r>
              <a:rPr lang="el-GR" b="1" dirty="0">
                <a:latin typeface="Calibri" panose="020F0502020204030204" pitchFamily="34" charset="0"/>
                <a:ea typeface="Calibri" panose="020F0502020204030204" pitchFamily="34" charset="0"/>
                <a:cs typeface="Times New Roman" panose="02020603050405020304" pitchFamily="18" charset="0"/>
              </a:rPr>
              <a:t>εξειδικευτεί συνολικά 23 Δράσεις, </a:t>
            </a:r>
            <a:r>
              <a:rPr lang="el-GR" b="1" dirty="0" smtClean="0">
                <a:latin typeface="Calibri" panose="020F0502020204030204" pitchFamily="34" charset="0"/>
                <a:ea typeface="Calibri" panose="020F0502020204030204" pitchFamily="34" charset="0"/>
                <a:cs typeface="Times New Roman" panose="02020603050405020304" pitchFamily="18" charset="0"/>
              </a:rPr>
              <a:t>Π/Υ </a:t>
            </a:r>
            <a:r>
              <a:rPr lang="el-GR" b="1" dirty="0">
                <a:latin typeface="Calibri" panose="020F0502020204030204" pitchFamily="34" charset="0"/>
                <a:ea typeface="Calibri" panose="020F0502020204030204" pitchFamily="34" charset="0"/>
                <a:cs typeface="Times New Roman" panose="02020603050405020304" pitchFamily="18" charset="0"/>
              </a:rPr>
              <a:t>δημόσιας δαπάνης 63,8 εκατ.€ που αντιστοιχούν στο 22,2% των πόρων του Προγράμματος</a:t>
            </a:r>
            <a:r>
              <a:rPr lang="el-GR" dirty="0" smtClean="0">
                <a:latin typeface="Calibri" panose="020F0502020204030204" pitchFamily="34" charset="0"/>
                <a:ea typeface="Calibri" panose="020F0502020204030204" pitchFamily="34" charset="0"/>
                <a:cs typeface="Times New Roman" panose="02020603050405020304" pitchFamily="18" charset="0"/>
              </a:rPr>
              <a:t>. (13,3% του Π/Υ του ΕΤΠΑ και το 47,6 του Π/Υ του ΕΚΤ). </a:t>
            </a:r>
          </a:p>
          <a:p>
            <a:r>
              <a:rPr lang="el-GR" b="1" dirty="0"/>
              <a:t>Από τις 23 Δράσεις που έχουν εξειδικευτεί οι 20 αποτελούν «ορόσημα» για το 2024</a:t>
            </a:r>
            <a:r>
              <a:rPr lang="el-GR" dirty="0"/>
              <a:t> </a:t>
            </a:r>
            <a:endParaRPr lang="el-GR" dirty="0" smtClean="0"/>
          </a:p>
          <a:p>
            <a:r>
              <a:rPr lang="el-GR" dirty="0"/>
              <a:t>Σε συνέχεια των εξειδικεύσεων, έχουν εκδοθεί συνολικά πέντε </a:t>
            </a:r>
            <a:r>
              <a:rPr lang="el-GR" b="1" dirty="0"/>
              <a:t>(5)</a:t>
            </a:r>
            <a:r>
              <a:rPr lang="el-GR" dirty="0"/>
              <a:t> Προσκλήσεις συνολικού Π/Υ </a:t>
            </a:r>
            <a:r>
              <a:rPr lang="el-GR" b="1" dirty="0"/>
              <a:t>15,1 εκατ.</a:t>
            </a:r>
            <a:r>
              <a:rPr lang="el-GR" b="1" dirty="0" smtClean="0"/>
              <a:t>€ </a:t>
            </a:r>
            <a:r>
              <a:rPr lang="el-GR" dirty="0" smtClean="0"/>
              <a:t>και έχουν ενταχθεί 2 πράξεις.</a:t>
            </a:r>
            <a:endParaRPr lang="el-GR" dirty="0"/>
          </a:p>
        </p:txBody>
      </p:sp>
    </p:spTree>
    <p:extLst>
      <p:ext uri="{BB962C8B-B14F-4D97-AF65-F5344CB8AC3E}">
        <p14:creationId xmlns:p14="http://schemas.microsoft.com/office/powerpoint/2010/main" val="164783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9809" y="140677"/>
            <a:ext cx="11456376" cy="545123"/>
          </a:xfrm>
        </p:spPr>
        <p:txBody>
          <a:bodyPr anchor="t">
            <a:normAutofit/>
          </a:bodyPr>
          <a:lstStyle/>
          <a:p>
            <a:pPr algn="ctr"/>
            <a:r>
              <a:rPr lang="el-GR" sz="3200" b="1" dirty="0">
                <a:solidFill>
                  <a:schemeClr val="accent1"/>
                </a:solidFill>
              </a:rPr>
              <a:t>ΣΤΟΙΧΕΙΑ ΕΝΕΡΓΟΠΟΙΗΣΗΣ </a:t>
            </a:r>
            <a:r>
              <a:rPr lang="el-GR" sz="3200" b="1" dirty="0" err="1">
                <a:solidFill>
                  <a:schemeClr val="accent1"/>
                </a:solidFill>
              </a:rPr>
              <a:t>ΠεΠ</a:t>
            </a:r>
            <a:r>
              <a:rPr lang="el-GR" sz="3200" b="1" dirty="0">
                <a:solidFill>
                  <a:schemeClr val="accent1"/>
                </a:solidFill>
              </a:rPr>
              <a:t> 2021-2027</a:t>
            </a:r>
            <a:endParaRPr lang="el-GR" sz="3200" b="1" dirty="0">
              <a:solidFill>
                <a:schemeClr val="accent1"/>
              </a:solidFill>
            </a:endParaRPr>
          </a:p>
        </p:txBody>
      </p:sp>
      <p:sp>
        <p:nvSpPr>
          <p:cNvPr id="3" name="Θέση περιεχομένου 2"/>
          <p:cNvSpPr>
            <a:spLocks noGrp="1"/>
          </p:cNvSpPr>
          <p:nvPr>
            <p:ph idx="1"/>
          </p:nvPr>
        </p:nvSpPr>
        <p:spPr>
          <a:xfrm>
            <a:off x="131885" y="685800"/>
            <a:ext cx="11931161" cy="6066692"/>
          </a:xfrm>
        </p:spPr>
        <p:txBody>
          <a:bodyPr>
            <a:noAutofit/>
          </a:bodyPr>
          <a:lstStyle/>
          <a:p>
            <a:pPr marL="0" indent="0">
              <a:buNone/>
            </a:pPr>
            <a:r>
              <a:rPr lang="el-GR" sz="2000" dirty="0" smtClean="0"/>
              <a:t>Ειδικότερα</a:t>
            </a:r>
            <a:r>
              <a:rPr lang="el-GR" sz="2000" dirty="0"/>
              <a:t>, πρόκειται για:</a:t>
            </a:r>
          </a:p>
          <a:p>
            <a:pPr marL="0" indent="0">
              <a:buNone/>
            </a:pPr>
            <a:r>
              <a:rPr lang="el-GR" sz="2000" dirty="0" smtClean="0"/>
              <a:t> </a:t>
            </a:r>
            <a:r>
              <a:rPr lang="el-GR" sz="2000" b="1" dirty="0" smtClean="0"/>
              <a:t>(4</a:t>
            </a:r>
            <a:r>
              <a:rPr lang="el-GR" sz="2000" b="1" dirty="0"/>
              <a:t>)</a:t>
            </a:r>
            <a:r>
              <a:rPr lang="el-GR" sz="2000" dirty="0"/>
              <a:t> Προσκλήσεις </a:t>
            </a:r>
            <a:r>
              <a:rPr lang="el-GR" sz="2000" dirty="0" smtClean="0"/>
              <a:t> ΕΤΠΑ </a:t>
            </a:r>
            <a:r>
              <a:rPr lang="el-GR" sz="2000" dirty="0"/>
              <a:t>Π/Υ </a:t>
            </a:r>
            <a:r>
              <a:rPr lang="el-GR" sz="2000" b="1" dirty="0"/>
              <a:t>10,4 εκατ.€</a:t>
            </a:r>
            <a:r>
              <a:rPr lang="el-GR" sz="2000" dirty="0"/>
              <a:t> και ειδικότερα:</a:t>
            </a:r>
          </a:p>
          <a:p>
            <a:r>
              <a:rPr lang="el-GR" sz="2000" dirty="0"/>
              <a:t>ΙΟΝ02- «Δημιουργία δομής για την υποστήριξη του περιφερειακού συστήματος έξυπνης εξειδίκευσης &amp; της καινοτομίας στην Π.Ι.Ν» με Π/Υ 1.000.000,0</a:t>
            </a:r>
            <a:r>
              <a:rPr lang="el-GR" sz="2000" dirty="0" smtClean="0"/>
              <a:t>€ (</a:t>
            </a:r>
            <a:r>
              <a:rPr lang="el-GR" sz="2000" b="1" dirty="0" smtClean="0"/>
              <a:t>υποβλήθηκε </a:t>
            </a:r>
            <a:r>
              <a:rPr lang="el-GR" sz="2000" b="1" dirty="0"/>
              <a:t>και αξιολογείται 1 πράξη</a:t>
            </a:r>
            <a:r>
              <a:rPr lang="el-GR" sz="2000" b="1" dirty="0" smtClean="0"/>
              <a:t>.)</a:t>
            </a:r>
            <a:endParaRPr lang="el-GR" sz="2000" dirty="0"/>
          </a:p>
          <a:p>
            <a:r>
              <a:rPr lang="el-GR" sz="2000" dirty="0"/>
              <a:t>ΙΟΝ03- «Δημιουργία Εκκολαπτηρίου καινοτόμων επιχειρήσεων στην Π.Ι.Ν.» με Π/Υ 1.000.000,0€</a:t>
            </a:r>
          </a:p>
          <a:p>
            <a:r>
              <a:rPr lang="el-GR" sz="2000" dirty="0"/>
              <a:t>ΙΟΝ04- «Ψηφιακή εφαρμογή για την υποστήριξη της Διαχείρισης της </a:t>
            </a:r>
            <a:r>
              <a:rPr lang="el-GR" sz="2000" dirty="0" err="1"/>
              <a:t>Επισκεψιμότητας</a:t>
            </a:r>
            <a:r>
              <a:rPr lang="el-GR" sz="2000" dirty="0"/>
              <a:t> στην Πόλη της Κέρκυρας» με Π/Υ 300.000,0€</a:t>
            </a:r>
            <a:r>
              <a:rPr lang="el-GR" sz="2000" dirty="0" smtClean="0"/>
              <a:t>. (</a:t>
            </a:r>
            <a:r>
              <a:rPr lang="el-GR" sz="2000" b="1" dirty="0" smtClean="0"/>
              <a:t>υποβλήθηκε </a:t>
            </a:r>
            <a:r>
              <a:rPr lang="el-GR" sz="2000" b="1" dirty="0"/>
              <a:t>και αξιολογείται 1 πράξη</a:t>
            </a:r>
            <a:r>
              <a:rPr lang="el-GR" sz="2000" b="1" dirty="0" smtClean="0"/>
              <a:t>.)</a:t>
            </a:r>
            <a:endParaRPr lang="el-GR" sz="2000" dirty="0"/>
          </a:p>
          <a:p>
            <a:r>
              <a:rPr lang="el-GR" sz="2000" dirty="0"/>
              <a:t>ΙΟΝ14- «Αξιοποίηση πολιτιστικών πόρων (υποδομές πολιτιστικής κληρονομιάς &amp; σύγχρονου πολιτισμού – πράξεις </a:t>
            </a:r>
            <a:r>
              <a:rPr lang="el-GR" sz="2000" dirty="0" err="1"/>
              <a:t>phasing</a:t>
            </a:r>
            <a:r>
              <a:rPr lang="el-GR" sz="2000" dirty="0"/>
              <a:t> ή που ωρίμασαν την ΠΠ 2014 -2020)» με Π/Υ 8.139.246,0€ </a:t>
            </a:r>
            <a:r>
              <a:rPr lang="el-GR" sz="2000" dirty="0" smtClean="0"/>
              <a:t> (</a:t>
            </a:r>
            <a:r>
              <a:rPr lang="el-GR" sz="2000" b="1" dirty="0" smtClean="0"/>
              <a:t>εντάχθηκε </a:t>
            </a:r>
            <a:r>
              <a:rPr lang="el-GR" sz="2000" b="1" dirty="0"/>
              <a:t>1 πράξη με Π/Υ 6.332.000,0€ (Θέατρο Λευκάδας</a:t>
            </a:r>
            <a:r>
              <a:rPr lang="el-GR" sz="2000" b="1" dirty="0" smtClean="0"/>
              <a:t>))</a:t>
            </a:r>
            <a:endParaRPr lang="el-GR" sz="2000" dirty="0"/>
          </a:p>
          <a:p>
            <a:pPr marL="0" indent="0">
              <a:buNone/>
            </a:pPr>
            <a:r>
              <a:rPr lang="el-GR" sz="2000" b="1" dirty="0" smtClean="0"/>
              <a:t>(1</a:t>
            </a:r>
            <a:r>
              <a:rPr lang="el-GR" sz="2000" b="1" dirty="0"/>
              <a:t>)</a:t>
            </a:r>
            <a:r>
              <a:rPr lang="el-GR" sz="2000" dirty="0"/>
              <a:t> Πρόσκληση </a:t>
            </a:r>
            <a:r>
              <a:rPr lang="el-GR" sz="2000" dirty="0" smtClean="0"/>
              <a:t> </a:t>
            </a:r>
            <a:r>
              <a:rPr lang="el-GR" sz="2000" dirty="0"/>
              <a:t>ΕΚΤ </a:t>
            </a:r>
            <a:r>
              <a:rPr lang="el-GR" sz="2000" dirty="0" smtClean="0"/>
              <a:t> </a:t>
            </a:r>
            <a:r>
              <a:rPr lang="el-GR" sz="2000" dirty="0"/>
              <a:t>Π/Υ </a:t>
            </a:r>
            <a:r>
              <a:rPr lang="el-GR" sz="2000" b="1" dirty="0"/>
              <a:t>4,7 εκατ.€</a:t>
            </a:r>
            <a:r>
              <a:rPr lang="el-GR" sz="2000" dirty="0"/>
              <a:t> και ειδικότερα:</a:t>
            </a:r>
          </a:p>
          <a:p>
            <a:r>
              <a:rPr lang="el-GR" sz="2000" dirty="0"/>
              <a:t>ΙΟΝ01- «Προώθηση και υποστήριξη παιδιών για την ένταξή τους στην προσχολική εκπαίδευση καθώς και για την πρόσβαση παιδιών σχολικής ηλικίας, εφήβων και ατόμων με αναπηρία, σε υπηρεσίες δημιουργικής απασχόλησης στην Π.Ι.Ν, κύκλος 2022-2023» με Π/Υ 4.733.334,0</a:t>
            </a:r>
            <a:r>
              <a:rPr lang="el-GR" sz="2000" dirty="0" smtClean="0"/>
              <a:t>€ (</a:t>
            </a:r>
            <a:r>
              <a:rPr lang="el-GR" sz="2000" b="1" dirty="0" smtClean="0"/>
              <a:t>εντάχθηκε </a:t>
            </a:r>
            <a:r>
              <a:rPr lang="el-GR" sz="2000" b="1" dirty="0"/>
              <a:t>1 πράξη με Π/Υ 7.664.046,84€ εκ των οποίων τα   4.654.387,31 € αφορούν στο </a:t>
            </a:r>
            <a:r>
              <a:rPr lang="el-GR" sz="2000" b="1" dirty="0" err="1"/>
              <a:t>ΠεΠ</a:t>
            </a:r>
            <a:r>
              <a:rPr lang="el-GR" sz="2000" b="1" dirty="0"/>
              <a:t> «ΙΟΝΙΑ ΝΗΣΙΑ</a:t>
            </a:r>
            <a:r>
              <a:rPr lang="el-GR" sz="2000" b="1" dirty="0" smtClean="0"/>
              <a:t>»)</a:t>
            </a:r>
            <a:endParaRPr lang="el-GR" sz="2000" dirty="0"/>
          </a:p>
          <a:p>
            <a:endParaRPr lang="el-GR" sz="2000" dirty="0"/>
          </a:p>
          <a:p>
            <a:endParaRPr lang="el-GR" sz="2000" dirty="0"/>
          </a:p>
          <a:p>
            <a:pPr marL="0" indent="0" algn="just">
              <a:buNone/>
            </a:pPr>
            <a:r>
              <a:rPr lang="el-GR" sz="2000" i="1" dirty="0" smtClean="0"/>
              <a:t> </a:t>
            </a:r>
            <a:endParaRPr lang="el-GR" sz="2000" dirty="0"/>
          </a:p>
        </p:txBody>
      </p:sp>
    </p:spTree>
    <p:extLst>
      <p:ext uri="{BB962C8B-B14F-4D97-AF65-F5344CB8AC3E}">
        <p14:creationId xmlns:p14="http://schemas.microsoft.com/office/powerpoint/2010/main" val="305038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945</Words>
  <Application>Microsoft Office PowerPoint</Application>
  <PresentationFormat>Ευρεία οθόνη</PresentationFormat>
  <Paragraphs>68</Paragraphs>
  <Slides>10</Slides>
  <Notes>0</Notes>
  <HiddenSlides>1</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Calibri</vt:lpstr>
      <vt:lpstr>Calibri Light</vt:lpstr>
      <vt:lpstr>Times New Roman</vt:lpstr>
      <vt:lpstr>Ubuntu Medium</vt:lpstr>
      <vt:lpstr>Office Theme</vt:lpstr>
      <vt:lpstr>Εισήγηση  ΘΕΜΑ 1ο:   Πορεία Υλοποίησης του Περιφερειακού Προγράμματος «ΙΟΝΙΑ ΝΗΣΙΑ» 2021-2027 (ΠεΠ) </vt:lpstr>
      <vt:lpstr>Έγκριση προγράμματος «Ιόνια Νησιά» 2021-2027</vt:lpstr>
      <vt:lpstr>Εξειδίκευση δράσεων</vt:lpstr>
      <vt:lpstr>Ενεργοποίηση Προγράμματος 2021-2027</vt:lpstr>
      <vt:lpstr>Ενεργοποίηση Προγράμματος 2021-2027</vt:lpstr>
      <vt:lpstr>ΤΜΗΜΑΤΟΠΟΙΗΜΕΝΑ (phasing) &amp; «μεταφερόμενα» ΕΡΓΑ</vt:lpstr>
      <vt:lpstr>Προπαρασκευαστικές Ενέργειες</vt:lpstr>
      <vt:lpstr>ΣΤΟΙΧΕΙΑ ΕΝΕΡΓΟΠΟΙΗΣΗΣ ΠεΠ 2021-2027</vt:lpstr>
      <vt:lpstr>ΣΤΟΙΧΕΙΑ ΕΝΕΡΓΟΠΟΙΗΣΗΣ ΠεΠ 2021-2027</vt:lpstr>
      <vt:lpstr>   Ευχαριστούμε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dc:title>
  <dc:creator>Microsoft Office User</dc:creator>
  <cp:lastModifiedBy>ΦΕΛΟΥΚΑΣ ΓΕΩΡΓΙΟΣ</cp:lastModifiedBy>
  <cp:revision>126</cp:revision>
  <dcterms:created xsi:type="dcterms:W3CDTF">2022-11-02T08:17:07Z</dcterms:created>
  <dcterms:modified xsi:type="dcterms:W3CDTF">2023-06-15T11:12:57Z</dcterms:modified>
</cp:coreProperties>
</file>