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5" r:id="rId3"/>
  </p:sldMasterIdLst>
  <p:notesMasterIdLst>
    <p:notesMasterId r:id="rId12"/>
  </p:notesMasterIdLst>
  <p:sldIdLst>
    <p:sldId id="256" r:id="rId4"/>
    <p:sldId id="267" r:id="rId5"/>
    <p:sldId id="270" r:id="rId6"/>
    <p:sldId id="272" r:id="rId7"/>
    <p:sldId id="265" r:id="rId8"/>
    <p:sldId id="269" r:id="rId9"/>
    <p:sldId id="261" r:id="rId10"/>
    <p:sldId id="259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BEDE"/>
    <a:srgbClr val="0D4F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1" d="100"/>
          <a:sy n="121" d="100"/>
        </p:scale>
        <p:origin x="-12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83C98-7F28-4B3C-9745-5DB01BDDB752}" type="datetimeFigureOut">
              <a:rPr lang="el-GR" smtClean="0"/>
              <a:t>9/6/2023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E79D6-D2DB-43A5-A1A3-BC837FCD51D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4086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latin typeface="Century Gothic" panose="020B0502020202020204" pitchFamily="34" charset="0"/>
              </a:rPr>
              <a:t>Εκδηλώσεις </a:t>
            </a:r>
            <a:endParaRPr lang="el-GR" dirty="0">
              <a:latin typeface="Century Gothic" panose="020B050202020202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4E3F6-F7B9-4309-9E1E-AC708CD74D54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155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="" xmlns:a16="http://schemas.microsoft.com/office/drawing/2014/main" id="{D0C6C0E5-DD5B-BA78-40FF-F7582005C7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" y="0"/>
            <a:ext cx="12189461" cy="685800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EF3DD6A-C41C-BF98-3C60-D704770421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320" y="1395008"/>
            <a:ext cx="9357360" cy="1463675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6E1F1562-A7AD-1FD8-C13E-7FFFD730A6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7320" y="3036773"/>
            <a:ext cx="6928658" cy="80370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19BEDE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dirty="0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EAEF9C73-72CF-FBDA-2FD3-B2372849E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9/6/2023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32887C82-0744-840D-E8FC-98DB4A29E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8BAB3BAB-2282-65B1-B77C-BBF5A897F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1024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0DDC8F0F-BA7E-7CB9-3A54-6BEA47971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="" xmlns:a16="http://schemas.microsoft.com/office/drawing/2014/main" id="{F0B75243-BBCD-43CE-822F-C6F6983528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DBB4CB97-2DE6-EC80-87E7-BD3E198C2D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="" xmlns:a16="http://schemas.microsoft.com/office/drawing/2014/main" id="{5733E93E-16E7-C099-DED5-97837B9E7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9/6/2023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="" xmlns:a16="http://schemas.microsoft.com/office/drawing/2014/main" id="{AF45B22E-AFD4-EB40-0F5A-7DDF75411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="" xmlns:a16="http://schemas.microsoft.com/office/drawing/2014/main" id="{2B6FC40F-9A36-69D8-5960-73B06ADCD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632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BF55BD0E-ACB0-F32F-2E40-61B53F91E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="" xmlns:a16="http://schemas.microsoft.com/office/drawing/2014/main" id="{59647C48-58F9-1D41-3599-64F8768DB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72EB6C4A-BE76-9C2C-CF1D-3B2134806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9/6/2023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4102D70D-9B4B-0C37-CBA9-2DE87802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2202EDDF-5764-A8EC-CADA-CCA704B90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6522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="" xmlns:a16="http://schemas.microsoft.com/office/drawing/2014/main" id="{B77DC1C3-C346-6B0A-080D-73E65C565F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="" xmlns:a16="http://schemas.microsoft.com/office/drawing/2014/main" id="{1DBF89DD-2E67-7AAC-5247-4A9E9D00A5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22C0E958-0C65-C4CA-3376-45E282750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9/6/2023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B64282EE-F41D-7F6B-2076-C658F59BD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B64A46E9-1CC2-A7D2-B18C-69D2B3FBE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9199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6752D1B5-BA53-6481-474E-2EE7A6D1F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8AEA9-71C6-468C-BEB2-7FB1CAECB70F}" type="datetimeFigureOut">
              <a:rPr lang="el-GR" smtClean="0"/>
              <a:t>9/6/2023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DB707AFC-FF13-3D18-A576-6BFF1AD4D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EBA11A37-CB44-6D2D-E490-97C6255F4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DC26-6129-45E6-B3DE-8F39747A7F71}" type="slidenum">
              <a:rPr lang="el-GR" smtClean="0"/>
              <a:t>‹#›</a:t>
            </a:fld>
            <a:endParaRPr lang="el-GR"/>
          </a:p>
        </p:txBody>
      </p:sp>
      <p:sp>
        <p:nvSpPr>
          <p:cNvPr id="7" name="Θέση τίτλου 1">
            <a:extLst>
              <a:ext uri="{FF2B5EF4-FFF2-40B4-BE49-F238E27FC236}">
                <a16:creationId xmlns="" xmlns:a16="http://schemas.microsoft.com/office/drawing/2014/main" id="{7E16175E-F3D0-4B46-2EE5-9C896A109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1" y="8876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135145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3746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65C51F3F-A005-3BA9-10E2-3A482100A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="" xmlns:a16="http://schemas.microsoft.com/office/drawing/2014/main" id="{DB6E654C-8964-0AF7-34FF-BD50C2CF2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9/6/2023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="" xmlns:a16="http://schemas.microsoft.com/office/drawing/2014/main" id="{2DA513F4-377C-8213-406E-E05FDA99F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E66D9FAF-D353-4D75-6242-880A95ACE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  <p:sp>
        <p:nvSpPr>
          <p:cNvPr id="6" name="Θέση περιεχομένου 2">
            <a:extLst>
              <a:ext uri="{FF2B5EF4-FFF2-40B4-BE49-F238E27FC236}">
                <a16:creationId xmlns="" xmlns:a16="http://schemas.microsoft.com/office/drawing/2014/main" id="{38F1B451-D1F7-FA4D-007E-083E8C9ED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1493840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A5E5B180-03A5-54B2-FF10-D88D62CB1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FD8BD2AB-2786-DEEA-66E7-D27B1A80A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FF7A3B8E-6754-BC80-511E-63AA56052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9/6/2023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BD22244D-72CD-2979-F484-801486450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97DE94E2-BE2B-0F7F-9628-25ECE7C8D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1818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6BC31601-5B7E-E389-2AE1-ABDA92D4B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C86131FF-6BD8-B2C6-28DD-930B5881A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4726B1E2-C7FB-27B2-717D-5D4208E3B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9/6/2023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2B663768-C5D9-E0C5-8700-0D441B623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1157E914-FAC1-1C33-3BE9-CA363AF22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083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E8ED5962-0662-A4B9-DA37-982F3BC19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42EBBE3A-CF74-1428-8034-9927074D22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26B8698B-2578-4AE5-A22A-F33DC80AA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="" xmlns:a16="http://schemas.microsoft.com/office/drawing/2014/main" id="{2C2523CD-C411-DF42-96BE-5013E8427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9/6/2023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="" xmlns:a16="http://schemas.microsoft.com/office/drawing/2014/main" id="{F00A34AE-467F-C56F-F5D0-88345088A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="" xmlns:a16="http://schemas.microsoft.com/office/drawing/2014/main" id="{8902BEBD-379D-CE1B-D170-5AB319AD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4960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8D81447-91D5-E3FA-4665-322C6E377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77BB54E7-9723-FC84-5E40-FD9C5B5EA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DFC01F0D-5FB6-E559-65AD-E935293C1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="" xmlns:a16="http://schemas.microsoft.com/office/drawing/2014/main" id="{7A9E3192-004C-C164-D50A-320CAC785B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="" xmlns:a16="http://schemas.microsoft.com/office/drawing/2014/main" id="{8B456367-AB5B-6B8B-AE42-39EAD7C3D1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="" xmlns:a16="http://schemas.microsoft.com/office/drawing/2014/main" id="{50E4C15F-4F64-8D60-AEC3-0EE18BA89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9/6/2023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="" xmlns:a16="http://schemas.microsoft.com/office/drawing/2014/main" id="{2BDE0303-FC11-56B8-3B92-8680921BF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="" xmlns:a16="http://schemas.microsoft.com/office/drawing/2014/main" id="{33985EC7-CF44-F42B-603E-2ED0A469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930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0712C978-79DA-B2DF-BA1E-F79B7076B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="" xmlns:a16="http://schemas.microsoft.com/office/drawing/2014/main" id="{FFC4F3B5-BCDD-E310-F14E-9B644255D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9/6/2023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="" xmlns:a16="http://schemas.microsoft.com/office/drawing/2014/main" id="{B0D03EE5-8F19-1B71-D626-2B7DE5A4C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3E86306C-C37E-5F48-0ECB-7BD8E9D24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202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="" xmlns:a16="http://schemas.microsoft.com/office/drawing/2014/main" id="{7323DC95-1F9B-1304-D7CB-2DFB69813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9/6/2023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="" xmlns:a16="http://schemas.microsoft.com/office/drawing/2014/main" id="{FFEEAAAA-C5B4-8079-5026-3F96E46F0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="" xmlns:a16="http://schemas.microsoft.com/office/drawing/2014/main" id="{9438664D-825B-70E2-B424-B0E483348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1542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662D9265-3AED-E571-B24E-474E4433C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D26D340B-9A85-D1A4-B2A3-B979FECF7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16F1AF9A-BCBF-4FEE-E23D-9E8716917A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="" xmlns:a16="http://schemas.microsoft.com/office/drawing/2014/main" id="{AE209292-DA13-E712-0F08-993783B9C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9/6/2023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="" xmlns:a16="http://schemas.microsoft.com/office/drawing/2014/main" id="{BCA5D16D-8992-6C3A-7D88-AB6205BCA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="" xmlns:a16="http://schemas.microsoft.com/office/drawing/2014/main" id="{7CFBF6E2-149E-8E53-CE23-E07A765AF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860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="" xmlns:a16="http://schemas.microsoft.com/office/drawing/2014/main" id="{2396CA78-E66D-AA14-B2F5-C8BA18BBFBF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  <p:sp>
        <p:nvSpPr>
          <p:cNvPr id="2" name="Θέση τίτλου 1">
            <a:extLst>
              <a:ext uri="{FF2B5EF4-FFF2-40B4-BE49-F238E27FC236}">
                <a16:creationId xmlns="" xmlns:a16="http://schemas.microsoft.com/office/drawing/2014/main" id="{751C3A3A-2600-909B-C7FA-BAFEDE7B2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E1C4AA6C-A549-9668-BC95-EFB991848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Στυλ κειμένου υποδείγματος</a:t>
            </a:r>
          </a:p>
          <a:p>
            <a:pPr lvl="1"/>
            <a:r>
              <a:rPr lang="el-GR" dirty="0"/>
              <a:t>Δεύτερο επίπεδο</a:t>
            </a:r>
          </a:p>
          <a:p>
            <a:pPr lvl="2"/>
            <a:r>
              <a:rPr lang="el-GR" dirty="0"/>
              <a:t>Τρίτο επίπεδο</a:t>
            </a:r>
          </a:p>
          <a:p>
            <a:pPr lvl="3"/>
            <a:r>
              <a:rPr lang="el-GR" dirty="0"/>
              <a:t>Τέταρτο επίπεδο</a:t>
            </a:r>
          </a:p>
          <a:p>
            <a:pPr lvl="4"/>
            <a:r>
              <a:rPr lang="el-GR" dirty="0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C052320E-A551-2E40-8D7A-9CCB3B42C8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12B16-8557-4743-8EE6-3DDFEC79069C}" type="datetimeFigureOut">
              <a:rPr lang="el-GR" smtClean="0"/>
              <a:t>9/6/2023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295BD96A-21E8-290D-D80B-E4C72C952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CA3E2E86-9DD1-AA85-BEF6-A05BBC05D6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70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9BEDE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D4F8C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D4F8C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D4F8C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D4F8C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D4F8C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="" xmlns:a16="http://schemas.microsoft.com/office/drawing/2014/main" id="{72EFEEE7-16A3-129E-A980-495951F3E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1" y="8876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6DB554EC-C5F1-0DD1-BF83-B5ECC01592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8AEA9-71C6-468C-BEB2-7FB1CAECB70F}" type="datetimeFigureOut">
              <a:rPr lang="el-GR" smtClean="0"/>
              <a:t>9/6/2023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40269398-EA6B-43F4-1772-65E972F5A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2CDBA4EF-1999-F613-70F6-2AD4EF7FF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1DC26-6129-45E6-B3DE-8F39747A7F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799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19BEDE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57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4EA2F15A-455E-E61D-541D-C3483ADD1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320" y="1770611"/>
            <a:ext cx="9357360" cy="9072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l-GR" sz="3200" b="1" dirty="0"/>
              <a:t>Ολοκληρωμένη Εδαφική και Βιώσιμη Αστική Ανάπτυξη ΠΠ 2021-2027</a:t>
            </a:r>
            <a:br>
              <a:rPr lang="el-GR" sz="3200" b="1" dirty="0"/>
            </a:br>
            <a:endParaRPr lang="el-GR" sz="3200" b="1" dirty="0"/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AF4C35F4-0304-55DE-B493-0D5FA8737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7007" y="2824843"/>
            <a:ext cx="11127922" cy="1614153"/>
          </a:xfrm>
        </p:spPr>
        <p:txBody>
          <a:bodyPr>
            <a:noAutofit/>
          </a:bodyPr>
          <a:lstStyle/>
          <a:p>
            <a:pPr algn="ctr"/>
            <a:r>
              <a:rPr lang="el-GR" sz="2800" b="1" dirty="0">
                <a:solidFill>
                  <a:schemeClr val="bg1"/>
                </a:solidFill>
              </a:rPr>
              <a:t>Χωρικά Εργαλεία </a:t>
            </a:r>
            <a:endParaRPr lang="el-GR" sz="2800" b="1" dirty="0" smtClean="0">
              <a:solidFill>
                <a:schemeClr val="bg1"/>
              </a:solidFill>
            </a:endParaRPr>
          </a:p>
          <a:p>
            <a:pPr algn="ctr"/>
            <a:r>
              <a:rPr lang="el-GR" sz="2800" b="1" dirty="0" smtClean="0">
                <a:solidFill>
                  <a:schemeClr val="bg1"/>
                </a:solidFill>
              </a:rPr>
              <a:t>ΟΧΕ</a:t>
            </a:r>
            <a:r>
              <a:rPr lang="el-GR" sz="2800" b="1" dirty="0">
                <a:solidFill>
                  <a:schemeClr val="bg1"/>
                </a:solidFill>
              </a:rPr>
              <a:t>, ΟΧΕ/ΒΑΑ, </a:t>
            </a:r>
            <a:r>
              <a:rPr lang="el-GR" sz="2800" b="1" dirty="0" smtClean="0">
                <a:solidFill>
                  <a:schemeClr val="bg1"/>
                </a:solidFill>
              </a:rPr>
              <a:t>ΤΑΠΤΟΚ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</a:p>
          <a:p>
            <a:endParaRPr lang="el-GR" b="1" i="1" dirty="0" smtClean="0">
              <a:solidFill>
                <a:schemeClr val="tx1"/>
              </a:solidFill>
            </a:endParaRPr>
          </a:p>
          <a:p>
            <a:endParaRPr lang="el-GR" b="1" i="1" dirty="0" smtClean="0">
              <a:solidFill>
                <a:schemeClr val="tx1"/>
              </a:solidFill>
            </a:endParaRPr>
          </a:p>
          <a:p>
            <a:r>
              <a:rPr lang="el-GR" b="1" i="1" dirty="0">
                <a:solidFill>
                  <a:schemeClr val="tx1"/>
                </a:solidFill>
              </a:rPr>
              <a:t/>
            </a:r>
            <a:br>
              <a:rPr lang="el-GR" b="1" i="1" dirty="0">
                <a:solidFill>
                  <a:schemeClr val="tx1"/>
                </a:solidFill>
              </a:rPr>
            </a:br>
            <a:endParaRPr lang="el-GR" b="1" i="1" dirty="0" smtClean="0">
              <a:solidFill>
                <a:schemeClr val="tx1"/>
              </a:solidFill>
            </a:endParaRPr>
          </a:p>
          <a:p>
            <a:endParaRPr lang="el-GR" b="1" i="1" dirty="0">
              <a:solidFill>
                <a:schemeClr val="tx1"/>
              </a:solidFill>
            </a:endParaRPr>
          </a:p>
          <a:p>
            <a:r>
              <a:rPr lang="el-GR" b="1" i="1" dirty="0" smtClean="0">
                <a:solidFill>
                  <a:schemeClr val="tx1"/>
                </a:solidFill>
              </a:rPr>
              <a:t>Ειδική Υπηρεσία Συντονισμού των </a:t>
            </a:r>
            <a:r>
              <a:rPr lang="el-GR" b="1" i="1" dirty="0">
                <a:solidFill>
                  <a:schemeClr val="tx1"/>
                </a:solidFill>
              </a:rPr>
              <a:t>Περιφερειακών Προγραμμάτων - ΕΥΣΠεΠ</a:t>
            </a:r>
            <a:endParaRPr lang="el-GR" dirty="0">
              <a:solidFill>
                <a:schemeClr val="bg1"/>
              </a:solidFill>
            </a:endParaRPr>
          </a:p>
          <a:p>
            <a:r>
              <a:rPr lang="el-GR" b="1" i="1" dirty="0">
                <a:solidFill>
                  <a:schemeClr val="tx1"/>
                </a:solidFill>
              </a:rPr>
              <a:t/>
            </a:r>
            <a:br>
              <a:rPr lang="el-GR" b="1" i="1" dirty="0">
                <a:solidFill>
                  <a:schemeClr val="tx1"/>
                </a:solidFill>
              </a:rPr>
            </a:b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00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0096"/>
          </a:xfrm>
        </p:spPr>
        <p:txBody>
          <a:bodyPr>
            <a:normAutofit/>
          </a:bodyPr>
          <a:lstStyle/>
          <a:p>
            <a:r>
              <a:rPr lang="el-GR" sz="2400" b="1" i="1" dirty="0" smtClean="0"/>
              <a:t>Μαθήματα από την εφαρμογή των Στρατηγικών κατά την ΠΠ 2014-2020</a:t>
            </a:r>
            <a:endParaRPr lang="el-GR" sz="2400" b="1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130531"/>
            <a:ext cx="10515600" cy="5046432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Ανάγκη για :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l-G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Ενεργό  και έγκαιρη συμμετοχή 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των τοπικών αρχών από το στάδιο του σχεδιασμού («ιδιοκτησία» σχεδίων)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l-G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Επιτάχυνση διαδικασιών 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έγκρισης και υλοποίησης των Στρατηγικών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l-G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Ανάληψη διακυβέρνησης 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από τους ίδιους τους ΟΤΑ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όπου εφικτό)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l-G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Ενίσχυση τοπικών δικαιούχων 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 έμψυχο δυναμικό και τεχνογνωσία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Διαμόρφωση </a:t>
            </a:r>
            <a:r>
              <a:rPr lang="el-G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ειδικής δομής 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για τη διακυβέρνηση των ΒΑΑ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l-G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ελτίωση του συντονισμού 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και διεύρυνση και αναβάθμιση του Εθνικού Δικτύου Ολοκληρωμένης Χωρικής Ανάπτυξης</a:t>
            </a:r>
            <a:endParaRPr lang="el-G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14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416379"/>
            <a:ext cx="10515600" cy="898071"/>
          </a:xfrm>
        </p:spPr>
        <p:txBody>
          <a:bodyPr>
            <a:normAutofit/>
          </a:bodyPr>
          <a:lstStyle/>
          <a:p>
            <a:pPr algn="ctr"/>
            <a:r>
              <a:rPr lang="el-GR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Βασικές προϋποθέσεις για τα χωρικά εργαλεία</a:t>
            </a:r>
            <a:endParaRPr lang="el-GR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412421"/>
            <a:ext cx="10515600" cy="4764542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Διαμόρφωση ολοκληρωμένης χωρικής στρατηγικής στο κατάλληλο </a:t>
            </a:r>
            <a:r>
              <a:rPr lang="el-GR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υπο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-περιφερειακό επίπεδο με ευθύνη των αρμόδιων χωρικών αρχών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Εταιρική σχέση </a:t>
            </a:r>
          </a:p>
          <a:p>
            <a:pPr marL="0" indent="0">
              <a:buNone/>
            </a:pPr>
            <a:endParaRPr lang="el-GR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Πολυεπίπεδη διακυβέρνηση – συνεργασία Περιφερειακών αρχών με φορείς της ΤΑ ά βαθμού</a:t>
            </a:r>
            <a:endParaRPr lang="el-G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07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714896"/>
            <a:ext cx="10515600" cy="54620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l-G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Δεν πληρούν τις κανονιστικές απαιτήσεις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για την ολοκληρωμένη χωρική ανάπτυξη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l-G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l-G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Μεμονωμένες Πράξεις ή κατάλογος πράξεων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τα οποία δεν αποτελούν τμήμα μιας 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ολοκληρωμένης στρατηγικής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Πράξεις οι οποίες δεν συμβάλλουν στην Ολοκληρωμένη χωρική στρατηγική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Πράξεις οι οποίες επελέγησαν χωρίς την κατάλληλη συμμετοχή των 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αρμόδιων τοπικών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φορέων/αρχών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Πράξεις οι οποίες επελέγησαν χωρίς να πληρούνται κριτήρια και προϋποθέσεις επιλογής των πράξεων</a:t>
            </a:r>
          </a:p>
        </p:txBody>
      </p:sp>
    </p:spTree>
    <p:extLst>
      <p:ext uri="{BB962C8B-B14F-4D97-AF65-F5344CB8AC3E}">
        <p14:creationId xmlns:p14="http://schemas.microsoft.com/office/powerpoint/2010/main" val="4200300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8503"/>
          </a:xfrm>
        </p:spPr>
        <p:txBody>
          <a:bodyPr>
            <a:normAutofit/>
          </a:bodyPr>
          <a:lstStyle/>
          <a:p>
            <a:pPr algn="ctr"/>
            <a:r>
              <a:rPr lang="el-G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Βασικές κατευθύνσεις για τον σχεδιασμό και έγκριση των Χωρικών Στρατηγικών </a:t>
            </a:r>
            <a:endParaRPr lang="el-GR" sz="2400" b="1" i="1" dirty="0">
              <a:solidFill>
                <a:srgbClr val="0D4F8C"/>
              </a:solidFill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838200" y="1288473"/>
            <a:ext cx="10515600" cy="5193969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Τουλάχιστον </a:t>
            </a:r>
            <a:r>
              <a:rPr lang="el-GR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l-GR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l-GR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πόρων των στρατηγικών για δράσεις </a:t>
            </a:r>
            <a:r>
              <a:rPr lang="el-GR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για το κλίμα</a:t>
            </a:r>
          </a:p>
          <a:p>
            <a:pPr>
              <a:spcAft>
                <a:spcPts val="1200"/>
              </a:spcAft>
            </a:pPr>
            <a:r>
              <a:rPr lang="el-G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Λογική Παρέμβασης </a:t>
            </a: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l-G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μετρήσιμα αποτελέσματα </a:t>
            </a: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 τη χρήση δεικτών</a:t>
            </a:r>
          </a:p>
          <a:p>
            <a:pPr>
              <a:spcAft>
                <a:spcPts val="1200"/>
              </a:spcAft>
            </a:pPr>
            <a:r>
              <a:rPr lang="el-GR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Υποχρεωτική </a:t>
            </a:r>
            <a:r>
              <a:rPr lang="el-GR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συμμετοχή </a:t>
            </a:r>
            <a:r>
              <a:rPr lang="el-GR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των εταίρων </a:t>
            </a: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στον σχεδιασμό και υλοποίηση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της </a:t>
            </a: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Στρατηγικής</a:t>
            </a:r>
          </a:p>
          <a:p>
            <a:pPr>
              <a:spcAft>
                <a:spcPts val="1200"/>
              </a:spcAft>
            </a:pP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Έγκριση </a:t>
            </a: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των κατάλληλα επικαιροποιημένων Στρατηγικών της ΠΠ 2014-2020 το αργότερο </a:t>
            </a:r>
            <a:r>
              <a:rPr lang="el-GR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μήνες μετά την έγκριση του Προγράμματος</a:t>
            </a:r>
            <a:r>
              <a:rPr lang="el-GR" sz="2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2021- 2027</a:t>
            </a:r>
          </a:p>
          <a:p>
            <a:pPr>
              <a:spcAft>
                <a:spcPts val="1200"/>
              </a:spcAft>
            </a:pPr>
            <a:r>
              <a:rPr lang="el-GR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Εστίαση των Στρατηγικών </a:t>
            </a:r>
            <a:r>
              <a:rPr lang="el-G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σε λιγότερες κατηγορίες παρέμβασης </a:t>
            </a: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ειδικότερα για τις ΟΧΕ-ΒΑΑ</a:t>
            </a:r>
          </a:p>
          <a:p>
            <a:pPr lvl="0">
              <a:spcAft>
                <a:spcPts val="1200"/>
              </a:spcAft>
            </a:pP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Συνέργεια με Χωροταξικό σχεδιασμό, πράσινη συμφωνία, Ευρωπαϊκό Πυλώνα Κοινωνικών Δικαιωμάτων, Πρωτοβουλία 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auhaus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το μακρόπνοο όραμα για την ύπαιθρο </a:t>
            </a:r>
          </a:p>
          <a:p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Τουλάχιστον</a:t>
            </a:r>
            <a:r>
              <a:rPr lang="el-G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l-GR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των πόρων του ΕΤΠΑ  για   Βιώσιμη Αστική Ανάπτυξη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(από 5%). Η δέσμευση παρακολουθείται και τηρείται καθ’ όλη τη διάρκεια της προγραμματικής περιόδου. </a:t>
            </a:r>
            <a:endParaRPr lang="el-GR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43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Σύστημα Διακυβέρνησης</a:t>
            </a:r>
            <a:endParaRPr lang="el-GR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Συνεκτική Ομάδα σε </a:t>
            </a:r>
            <a:r>
              <a:rPr lang="el-GR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Περιφερειακό Επίπεδο </a:t>
            </a:r>
            <a:r>
              <a:rPr lang="el-GR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(ευθύνη οικείας ΕΥΔ)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υποστήριξη σχεδιασμού και διαβούλευσης, παρακολούθηση και υποστήριξη υλοποίησης, υποστήριξη δικαιούχων, ενημέρωση ΕΥΔ και ΕΑΣ</a:t>
            </a:r>
          </a:p>
          <a:p>
            <a:pPr>
              <a:lnSpc>
                <a:spcPct val="150000"/>
              </a:lnSpc>
            </a:pPr>
            <a:endParaRPr lang="el-G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Συνεκτική Ομάδα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(Τοπική Ομάδα) 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σε </a:t>
            </a:r>
            <a:r>
              <a:rPr lang="el-GR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επίπεδο Στρατηγικής </a:t>
            </a:r>
            <a:r>
              <a:rPr lang="el-GR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(με ευθύνη του αρμόδιου χωρικού φορέα)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συντονισμός του σχεδιασμού της Στρατηγικής και της διαβούλευσης στο τοπικό επίπεδο, διαμόρφωση σχεδίου δράσης για την υλοποίηση, ωρίμανση έργων, επίλυση προβλημάτων </a:t>
            </a:r>
            <a:endParaRPr lang="el-G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8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563335"/>
            <a:ext cx="10515600" cy="653143"/>
          </a:xfrm>
        </p:spPr>
        <p:txBody>
          <a:bodyPr>
            <a:noAutofit/>
          </a:bodyPr>
          <a:lstStyle/>
          <a:p>
            <a:pPr algn="ctr"/>
            <a:r>
              <a:rPr lang="el-GR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Ενίσχυση του συντονισμού</a:t>
            </a:r>
            <a:endParaRPr lang="el-GR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347107"/>
            <a:ext cx="10515600" cy="48298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b="1" dirty="0" smtClean="0"/>
          </a:p>
          <a:p>
            <a:pPr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Δημιουργία Ειδικής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Μονάδας για το Συντονισμό και την Παρακολούθηση της Εφαρμογής των Στρατηγικών Εδαφικής Ανάπτυξης 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στην Ειδική Υπηρεσία Συντονισμού των ΠεΠ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της Εθνικής Αρχής 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Συντονισμού</a:t>
            </a:r>
            <a:endParaRPr lang="el-G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l-G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Αναβάθμιση και Διεύρυνση του Εθνικού Δικτύου για την Εδαφική Ανάπτυξη με τη συμμετοχή και των χωρικών φορέων </a:t>
            </a:r>
          </a:p>
          <a:p>
            <a:pPr marL="0" indent="0">
              <a:buNone/>
            </a:pP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6429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58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423</Words>
  <Application>Microsoft Office PowerPoint</Application>
  <PresentationFormat>Προσαρμογή</PresentationFormat>
  <Paragraphs>49</Paragraphs>
  <Slides>8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8</vt:i4>
      </vt:variant>
    </vt:vector>
  </HeadingPairs>
  <TitlesOfParts>
    <vt:vector size="11" baseType="lpstr">
      <vt:lpstr>Θέμα του Office</vt:lpstr>
      <vt:lpstr>Προσαρμοσμένη σχεδίαση</vt:lpstr>
      <vt:lpstr>1_Προσαρμοσμένη σχεδίαση</vt:lpstr>
      <vt:lpstr>  Ολοκληρωμένη Εδαφική και Βιώσιμη Αστική Ανάπτυξη ΠΠ 2021-2027 </vt:lpstr>
      <vt:lpstr>Μαθήματα από την εφαρμογή των Στρατηγικών κατά την ΠΠ 2014-2020</vt:lpstr>
      <vt:lpstr>Βασικές προϋποθέσεις για τα χωρικά εργαλεία</vt:lpstr>
      <vt:lpstr>Παρουσίαση του PowerPoint</vt:lpstr>
      <vt:lpstr>Βασικές κατευθύνσεις για τον σχεδιασμό και έγκριση των Χωρικών Στρατηγικών </vt:lpstr>
      <vt:lpstr>Σύστημα Διακυβέρνησης</vt:lpstr>
      <vt:lpstr>Ενίσχυση του συντονισμού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Vasilis Vasilopoulos</dc:creator>
  <cp:lastModifiedBy>Προβατά, Σταματία</cp:lastModifiedBy>
  <cp:revision>55</cp:revision>
  <dcterms:created xsi:type="dcterms:W3CDTF">2022-06-03T15:25:51Z</dcterms:created>
  <dcterms:modified xsi:type="dcterms:W3CDTF">2023-06-09T08:29:21Z</dcterms:modified>
</cp:coreProperties>
</file>