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90" r:id="rId3"/>
    <p:sldId id="291" r:id="rId4"/>
    <p:sldId id="292" r:id="rId5"/>
    <p:sldId id="282" r:id="rId6"/>
    <p:sldId id="293" r:id="rId7"/>
    <p:sldId id="295" r:id="rId8"/>
    <p:sldId id="289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04"/>
  </p:normalViewPr>
  <p:slideViewPr>
    <p:cSldViewPr snapToGrid="0" snapToObjects="1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0CF96-6B43-4937-BBC5-8207DDCB2431}" type="datetimeFigureOut">
              <a:rPr lang="el-GR" smtClean="0"/>
              <a:t>15/6/2023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52AC5-DE93-48B5-ACB3-B2D09298E89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6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7A678-CBAC-3248-BA15-4892D6684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E302A-1F01-6D4D-88E4-DC5CFAB5F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60E20-B598-F543-805D-F6E708AB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2047A-57E4-F34E-A412-851754E6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EC5BE-B2F7-214B-A0AA-50F917B6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3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D248-B240-C340-9D4D-090F25121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5003F-3B45-9B43-B0F6-8DC7869E8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3DBD3-DF97-5446-9D38-9BF71502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3FE63-43F1-894E-8468-0A65F74A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7009D-6A1E-994A-9EEC-7F20ED3E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2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5594AE-4C1F-9840-87D6-0B62EAA20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22466-645A-8641-AF10-F56941824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4AA9D-B65A-504D-A8E2-A7A810DEB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437E-93D4-2E40-94C1-0F9721E6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1F87C-F2FF-BB40-849C-390762B6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9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99FD9-6737-ED44-B0B9-2C4CD543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ABCD-E8A3-D845-B585-62C00323D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07CBA-AF69-8D4D-B9ED-BC6F8ABAB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EE887-5928-9649-9545-6A50192C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4B0C6-1B45-8449-907E-EB22C8898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2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CF3EA-4990-D747-8C92-7931874A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50E5B-520B-3A4A-8B12-CBCC851EE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6CC27-5586-A54C-A020-B00888747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9730E-B6E8-4B46-8479-7C3EB3DD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52552-C495-164A-A054-AA84D6D1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4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F1D8-697F-0848-938A-306091D6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49BD6-94D0-2C42-8EB7-D793C737D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F74B-7EC7-D349-BFD6-C35189BEC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3BD38-C78C-FC43-BFF7-65A38DE0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6C40E-7227-A343-9FF4-5360B561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61485-383B-8143-A408-CD1FA561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8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A0F1-F5E9-2E4D-9E74-2D075C54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7D447-F0E1-664F-91E7-76DFD3AEB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F82D9-DFE9-8740-A5BA-E3E9B7150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EDAEB-C99C-1549-8A2D-A599EB3BA4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C132D-0790-0149-B5DB-1E97DFAF8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36873E-0C8F-A04C-940F-A764CB15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01FBB-95BD-CE46-9DB3-CE16B056E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BABD1-0F83-EE44-B8E0-B43B5A76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8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EAC36-4990-5545-9A8E-BAE74844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82BD7-34B5-FC43-8412-A872C090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433EA-C66A-5A44-87D2-F936BC4D8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725D77-88F9-F041-A780-E3C0F815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8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55871-5E78-CF42-8E84-AA9189E5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32B97-6281-724D-95FF-02366541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08C21-22D4-C544-915E-269E1188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0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E8DAC-FA60-7C44-861D-69DE53A2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E1DE1-238B-C84F-A1E3-66AEC399F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582EC-9A14-054F-A510-737EBDA41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24CD8-07AD-C845-8C26-C54A5717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98087-27FC-1C48-809F-E2C5F94D5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7A65E-733A-3146-B46D-9FA7C051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2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EB561-ED9C-5B45-927A-BF84A7CC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64C09E-D6F6-E64E-A901-CFF02CEA5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38A3D-4656-A543-A50C-761C3BD0F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97A05-99ED-B448-AF3F-3A6F785E0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ADF07-8FCF-2548-9CB8-91B93C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9C7CB-EC50-0C4A-B267-B8F40C9EA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09B1C1-1EE0-EE42-A6B3-0F0986AD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8809E-C990-5446-9458-0278E5B4A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B1802-3AFA-A94F-AD57-B9A5F90E0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5665-7F53-1842-B843-8BB6470658B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8136-922E-7F42-9BA9-D18F0843F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6CF41-1C8F-AB4B-AC24-E1EC532D7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E0F0-05BB-324F-B121-C9545DB04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1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570992-21BF-3F45-8725-8AB753F36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0377"/>
            <a:ext cx="12192000" cy="86154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DBF0E5-5A7E-B644-8B93-BCCBEB43B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72" y="1630017"/>
            <a:ext cx="11195437" cy="3753016"/>
          </a:xfrm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chemeClr val="bg1"/>
                </a:solidFill>
              </a:rPr>
              <a:t>Εισήγηση</a:t>
            </a:r>
            <a:br>
              <a:rPr lang="el-GR" sz="3600" b="1" u="sng" dirty="0" smtClean="0">
                <a:solidFill>
                  <a:schemeClr val="bg1"/>
                </a:solidFill>
              </a:rPr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600" b="1" dirty="0" smtClean="0">
                <a:solidFill>
                  <a:schemeClr val="bg1"/>
                </a:solidFill>
              </a:rPr>
              <a:t>ΘΕΜΑ </a:t>
            </a:r>
            <a:r>
              <a:rPr lang="el-GR" sz="3600" b="1" dirty="0">
                <a:solidFill>
                  <a:schemeClr val="bg1"/>
                </a:solidFill>
              </a:rPr>
              <a:t>2ο</a:t>
            </a:r>
            <a:r>
              <a:rPr lang="en-US" sz="3600" b="1" dirty="0">
                <a:solidFill>
                  <a:schemeClr val="bg1"/>
                </a:solidFill>
              </a:rPr>
              <a:t>:</a:t>
            </a:r>
            <a:r>
              <a:rPr lang="el-GR" sz="3600" dirty="0"/>
              <a:t> </a:t>
            </a:r>
            <a:r>
              <a:rPr lang="el-GR" sz="3600" b="1" dirty="0" smtClean="0">
                <a:solidFill>
                  <a:schemeClr val="bg1"/>
                </a:solidFill>
              </a:rPr>
              <a:t>Ενημέρωση </a:t>
            </a:r>
            <a:r>
              <a:rPr lang="el-GR" sz="3600" b="1" dirty="0">
                <a:solidFill>
                  <a:schemeClr val="bg1"/>
                </a:solidFill>
              </a:rPr>
              <a:t>για την 4η φάση </a:t>
            </a:r>
            <a:r>
              <a:rPr lang="el-GR" sz="3600" b="1" dirty="0" smtClean="0">
                <a:solidFill>
                  <a:schemeClr val="bg1"/>
                </a:solidFill>
              </a:rPr>
              <a:t>εξειδίκευσης, τον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l-GR" sz="3600" b="1" dirty="0">
                <a:solidFill>
                  <a:schemeClr val="bg1"/>
                </a:solidFill>
              </a:rPr>
              <a:t>προγραμματισμό των προσκλήσεων καθώς και έγκριση της μεθοδολογίας αξιολόγησης και των κριτηρίων επιλογής πράξεων στο πλαίσιο του </a:t>
            </a:r>
            <a:r>
              <a:rPr lang="el-GR" sz="3600" b="1" dirty="0" err="1">
                <a:solidFill>
                  <a:schemeClr val="bg1"/>
                </a:solidFill>
              </a:rPr>
              <a:t>ΠεΠ</a:t>
            </a:r>
            <a:r>
              <a:rPr lang="el-GR" sz="3600" b="1" dirty="0">
                <a:solidFill>
                  <a:schemeClr val="bg1"/>
                </a:solidFill>
              </a:rPr>
              <a:t> Ι.Ν. 2021-2027 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483CD-BDB2-0347-9875-97F12A714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664" y="5465225"/>
            <a:ext cx="9144000" cy="450261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Ειδική Υπηρεσία Διαχείρισης Προγράμματος «Ιόνια Νησιά»</a:t>
            </a:r>
          </a:p>
          <a:p>
            <a:endParaRPr lang="el-GR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EDBF0E5-5A7E-B644-8B93-BCCBEB43B25A}"/>
              </a:ext>
            </a:extLst>
          </p:cNvPr>
          <p:cNvSpPr txBox="1">
            <a:spLocks/>
          </p:cNvSpPr>
          <p:nvPr/>
        </p:nvSpPr>
        <p:spPr>
          <a:xfrm>
            <a:off x="1221898" y="39756"/>
            <a:ext cx="10221590" cy="14700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rgbClr val="000080"/>
                </a:solidFill>
                <a:latin typeface="+mj-lt"/>
                <a:ea typeface="+mj-ea"/>
                <a:cs typeface="Ubuntu Medium"/>
              </a:defRPr>
            </a:lvl1pPr>
          </a:lstStyle>
          <a:p>
            <a:pPr algn="ctr"/>
            <a:r>
              <a:rPr lang="el-GR" b="1" dirty="0">
                <a:solidFill>
                  <a:schemeClr val="bg1"/>
                </a:solidFill>
              </a:rPr>
              <a:t>2</a:t>
            </a:r>
            <a:r>
              <a:rPr lang="el-GR" b="1" baseline="30000" dirty="0" smtClean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συνεδρίαση Επιτροπής Παρακολούθησης </a:t>
            </a:r>
          </a:p>
          <a:p>
            <a:pPr algn="ctr"/>
            <a:r>
              <a:rPr lang="el-GR" b="1" dirty="0" err="1" smtClean="0">
                <a:solidFill>
                  <a:schemeClr val="bg1"/>
                </a:solidFill>
              </a:rPr>
              <a:t>ΠεΠ</a:t>
            </a:r>
            <a:r>
              <a:rPr lang="el-GR" b="1" dirty="0" smtClean="0">
                <a:solidFill>
                  <a:schemeClr val="bg1"/>
                </a:solidFill>
              </a:rPr>
              <a:t> «ΙΟΝΙΑ ΝΗΣΙΑ» 2021-2027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2878" y="6522181"/>
            <a:ext cx="2144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ΙΟΥΝΙΟΣ 2023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20575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809" y="140677"/>
            <a:ext cx="11456376" cy="726015"/>
          </a:xfrm>
        </p:spPr>
        <p:txBody>
          <a:bodyPr anchor="t"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</a:rPr>
              <a:t>Εξειδίκευση δράσεων</a:t>
            </a:r>
            <a:endParaRPr lang="el-GR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885" y="685800"/>
            <a:ext cx="11931161" cy="6066692"/>
          </a:xfrm>
        </p:spPr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1η συνεδρίαση </a:t>
            </a:r>
            <a:r>
              <a:rPr lang="el-GR" dirty="0" err="1">
                <a:solidFill>
                  <a:srgbClr val="FF0000"/>
                </a:solidFill>
              </a:rPr>
              <a:t>ΕπΠα</a:t>
            </a:r>
            <a:r>
              <a:rPr lang="el-GR" dirty="0">
                <a:solidFill>
                  <a:srgbClr val="FF0000"/>
                </a:solidFill>
              </a:rPr>
              <a:t> (11ος 2022) </a:t>
            </a:r>
            <a:r>
              <a:rPr lang="el-GR" dirty="0" smtClean="0"/>
              <a:t>1η </a:t>
            </a:r>
            <a:r>
              <a:rPr lang="el-GR" dirty="0"/>
              <a:t>φάση εξειδίκευσης (</a:t>
            </a:r>
            <a:r>
              <a:rPr lang="el-GR" dirty="0" smtClean="0"/>
              <a:t>3 </a:t>
            </a:r>
            <a:r>
              <a:rPr lang="el-GR" dirty="0"/>
              <a:t>δράσεις ΕΤΠΑ </a:t>
            </a:r>
            <a:r>
              <a:rPr lang="el-GR" dirty="0" smtClean="0"/>
              <a:t>με </a:t>
            </a:r>
            <a:r>
              <a:rPr lang="el-GR" dirty="0"/>
              <a:t>ορόσημα για το </a:t>
            </a:r>
            <a:r>
              <a:rPr lang="el-GR" dirty="0" smtClean="0"/>
              <a:t>2024) </a:t>
            </a:r>
            <a:r>
              <a:rPr lang="el-GR" dirty="0"/>
              <a:t>και </a:t>
            </a:r>
            <a:r>
              <a:rPr lang="el-GR" dirty="0" smtClean="0"/>
              <a:t>(8 </a:t>
            </a:r>
            <a:r>
              <a:rPr lang="el-GR" dirty="0"/>
              <a:t>δράσεις ΕΚΤ </a:t>
            </a:r>
            <a:r>
              <a:rPr lang="el-GR" dirty="0" smtClean="0"/>
              <a:t>με </a:t>
            </a:r>
            <a:r>
              <a:rPr lang="el-GR" dirty="0"/>
              <a:t>συνέχιση της λειτουργίας </a:t>
            </a:r>
            <a:r>
              <a:rPr lang="el-GR" dirty="0" smtClean="0"/>
              <a:t>δομών). </a:t>
            </a:r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2η </a:t>
            </a:r>
            <a:r>
              <a:rPr lang="el-GR" dirty="0">
                <a:solidFill>
                  <a:srgbClr val="FF0000"/>
                </a:solidFill>
              </a:rPr>
              <a:t>συνεδρίαση </a:t>
            </a:r>
            <a:r>
              <a:rPr lang="el-GR" dirty="0" err="1" smtClean="0">
                <a:solidFill>
                  <a:srgbClr val="FF0000"/>
                </a:solidFill>
              </a:rPr>
              <a:t>ΕπΠα</a:t>
            </a:r>
            <a:r>
              <a:rPr lang="el-GR" dirty="0" smtClean="0">
                <a:solidFill>
                  <a:srgbClr val="FF0000"/>
                </a:solidFill>
              </a:rPr>
              <a:t> με Γ.Δ. (3ος </a:t>
            </a:r>
            <a:r>
              <a:rPr lang="el-GR" dirty="0">
                <a:solidFill>
                  <a:srgbClr val="FF0000"/>
                </a:solidFill>
              </a:rPr>
              <a:t>2023) </a:t>
            </a:r>
            <a:r>
              <a:rPr lang="el-GR" dirty="0" smtClean="0"/>
              <a:t>2η </a:t>
            </a:r>
            <a:r>
              <a:rPr lang="el-GR" dirty="0"/>
              <a:t>φάση εξειδίκευσης </a:t>
            </a:r>
            <a:r>
              <a:rPr lang="el-GR" dirty="0" smtClean="0"/>
              <a:t>(δράσεις </a:t>
            </a:r>
            <a:r>
              <a:rPr lang="el-GR" dirty="0"/>
              <a:t>ΕΤΠΑ </a:t>
            </a:r>
            <a:r>
              <a:rPr lang="el-GR" dirty="0" smtClean="0"/>
              <a:t>για </a:t>
            </a:r>
            <a:r>
              <a:rPr lang="el-GR" dirty="0"/>
              <a:t>Πολιτισμό </a:t>
            </a:r>
            <a:r>
              <a:rPr lang="el-GR" dirty="0" smtClean="0"/>
              <a:t>με </a:t>
            </a:r>
            <a:r>
              <a:rPr lang="el-GR" dirty="0" err="1" smtClean="0"/>
              <a:t>τμηματοποιημένα</a:t>
            </a:r>
            <a:r>
              <a:rPr lang="el-GR" dirty="0" smtClean="0"/>
              <a:t> </a:t>
            </a:r>
            <a:r>
              <a:rPr lang="el-GR" dirty="0"/>
              <a:t>και έργα </a:t>
            </a:r>
            <a:r>
              <a:rPr lang="el-GR" dirty="0" smtClean="0"/>
              <a:t>που </a:t>
            </a:r>
            <a:r>
              <a:rPr lang="el-GR" dirty="0"/>
              <a:t>ξεκίνησαν κατά την </a:t>
            </a:r>
            <a:r>
              <a:rPr lang="el-GR" dirty="0" smtClean="0"/>
              <a:t>Π.Π. 2014-2020) και (Τεχνική </a:t>
            </a:r>
            <a:r>
              <a:rPr lang="el-GR" dirty="0"/>
              <a:t>βοήθεια ΕΤΠΑ και </a:t>
            </a:r>
            <a:r>
              <a:rPr lang="el-GR" dirty="0" smtClean="0"/>
              <a:t>ΕΚΤ). </a:t>
            </a:r>
            <a:endParaRPr lang="el-GR" dirty="0"/>
          </a:p>
          <a:p>
            <a:r>
              <a:rPr lang="el-GR" dirty="0" smtClean="0">
                <a:solidFill>
                  <a:srgbClr val="FF0000"/>
                </a:solidFill>
              </a:rPr>
              <a:t>3η </a:t>
            </a:r>
            <a:r>
              <a:rPr lang="el-GR" dirty="0">
                <a:solidFill>
                  <a:srgbClr val="FF0000"/>
                </a:solidFill>
              </a:rPr>
              <a:t>συνεδρίαση </a:t>
            </a:r>
            <a:r>
              <a:rPr lang="el-GR" dirty="0" err="1" smtClean="0">
                <a:solidFill>
                  <a:srgbClr val="FF0000"/>
                </a:solidFill>
              </a:rPr>
              <a:t>ΕπΠα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με Γ.Δ. </a:t>
            </a: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l-GR" dirty="0">
                <a:solidFill>
                  <a:srgbClr val="FF0000"/>
                </a:solidFill>
              </a:rPr>
              <a:t>5ος 2023) </a:t>
            </a:r>
            <a:r>
              <a:rPr lang="el-GR" dirty="0" smtClean="0"/>
              <a:t>3η </a:t>
            </a:r>
            <a:r>
              <a:rPr lang="el-GR" dirty="0"/>
              <a:t>φάση εξειδίκευσης </a:t>
            </a:r>
            <a:r>
              <a:rPr lang="el-GR" dirty="0" smtClean="0"/>
              <a:t>(δράση </a:t>
            </a:r>
            <a:r>
              <a:rPr lang="el-GR" dirty="0"/>
              <a:t>ΕΤΠΑ </a:t>
            </a:r>
            <a:r>
              <a:rPr lang="el-GR" dirty="0" smtClean="0"/>
              <a:t>για </a:t>
            </a:r>
            <a:r>
              <a:rPr lang="el-GR" dirty="0"/>
              <a:t>ύδατα και </a:t>
            </a:r>
            <a:r>
              <a:rPr lang="el-GR" dirty="0" smtClean="0"/>
              <a:t>δράση </a:t>
            </a:r>
            <a:r>
              <a:rPr lang="el-GR" dirty="0"/>
              <a:t>ΕΚΤ για την εκπαιδευτική υποστήριξη μαθητών </a:t>
            </a:r>
            <a:r>
              <a:rPr lang="el-GR" dirty="0" err="1"/>
              <a:t>ΑμεΑ</a:t>
            </a:r>
            <a:r>
              <a:rPr lang="el-GR" dirty="0" smtClean="0"/>
              <a:t>.) </a:t>
            </a:r>
          </a:p>
          <a:p>
            <a:pPr marL="0" indent="0">
              <a:buNone/>
            </a:pPr>
            <a:endParaRPr lang="el-GR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Λαμβάνοντας υπόψη τα παραπάνω ενημερώνεται η </a:t>
            </a:r>
            <a:r>
              <a:rPr lang="el-GR" b="1" dirty="0" err="1">
                <a:solidFill>
                  <a:schemeClr val="accent2">
                    <a:lumMod val="75000"/>
                  </a:schemeClr>
                </a:solidFill>
              </a:rPr>
              <a:t>ΕπΠα</a:t>
            </a:r>
            <a:r>
              <a:rPr lang="el-GR" b="1" dirty="0">
                <a:solidFill>
                  <a:schemeClr val="accent2">
                    <a:lumMod val="75000"/>
                  </a:schemeClr>
                </a:solidFill>
              </a:rPr>
              <a:t> για την 4η φάση εξειδίκευσης του Προγράμματος «Ιόνια Νησιά» 2021-2027, στην οποία εξειδικεύτηκαν οι παρακάτω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</a:rPr>
              <a:t>δράσεις Π/Υ 15.639.581,4€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6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809" y="140677"/>
            <a:ext cx="11456376" cy="545123"/>
          </a:xfrm>
        </p:spPr>
        <p:txBody>
          <a:bodyPr anchor="t"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accent1"/>
                </a:solidFill>
              </a:rPr>
              <a:t>Μεθοδολογία αξιολόγησης εξειδικευμένων δράσεων (4 φάση) ΕΤΠΑ</a:t>
            </a:r>
            <a:endParaRPr lang="el-GR" sz="32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885" y="685800"/>
            <a:ext cx="11931161" cy="6066692"/>
          </a:xfrm>
        </p:spPr>
        <p:txBody>
          <a:bodyPr>
            <a:normAutofit/>
          </a:bodyPr>
          <a:lstStyle/>
          <a:p>
            <a:pPr algn="just"/>
            <a:endParaRPr lang="el-GR" sz="2400" b="1" i="1" dirty="0" smtClean="0">
              <a:solidFill>
                <a:srgbClr val="FF0000"/>
              </a:solidFill>
            </a:endParaRPr>
          </a:p>
          <a:p>
            <a:pPr algn="just"/>
            <a:r>
              <a:rPr lang="el-GR" sz="2400" b="1" i="1" dirty="0" smtClean="0">
                <a:solidFill>
                  <a:srgbClr val="FF0000"/>
                </a:solidFill>
              </a:rPr>
              <a:t>Συμπλήρωση </a:t>
            </a:r>
            <a:r>
              <a:rPr lang="el-GR" sz="2400" b="1" i="1" dirty="0">
                <a:solidFill>
                  <a:srgbClr val="FF0000"/>
                </a:solidFill>
              </a:rPr>
              <a:t>και βελτίωση υποδομών </a:t>
            </a:r>
            <a:r>
              <a:rPr lang="el-GR" sz="2400" b="1" i="1" dirty="0" err="1">
                <a:solidFill>
                  <a:srgbClr val="FF0000"/>
                </a:solidFill>
              </a:rPr>
              <a:t>α'θμιας</a:t>
            </a:r>
            <a:r>
              <a:rPr lang="el-GR" sz="2400" b="1" i="1" dirty="0">
                <a:solidFill>
                  <a:srgbClr val="FF0000"/>
                </a:solidFill>
              </a:rPr>
              <a:t> και </a:t>
            </a:r>
            <a:r>
              <a:rPr lang="el-GR" sz="2400" b="1" i="1" dirty="0" err="1">
                <a:solidFill>
                  <a:srgbClr val="FF0000"/>
                </a:solidFill>
              </a:rPr>
              <a:t>β'θμιας</a:t>
            </a:r>
            <a:r>
              <a:rPr lang="el-GR" sz="2400" b="1" i="1" dirty="0">
                <a:solidFill>
                  <a:srgbClr val="FF0000"/>
                </a:solidFill>
              </a:rPr>
              <a:t> εκπαίδευσης στην Π.Ι.Ν. </a:t>
            </a:r>
            <a:r>
              <a:rPr lang="el-GR" sz="2400" b="1" i="1" dirty="0"/>
              <a:t>– πράξεις </a:t>
            </a:r>
            <a:r>
              <a:rPr lang="el-GR" sz="2400" b="1" i="1" dirty="0" err="1"/>
              <a:t>phasing</a:t>
            </a:r>
            <a:r>
              <a:rPr lang="el-GR" sz="2400" b="1" i="1" dirty="0"/>
              <a:t> ή που ωρίμασαν την ΠΠ 2014 -2020 </a:t>
            </a:r>
            <a:r>
              <a:rPr lang="el-GR" sz="2400" b="1" i="1" dirty="0" smtClean="0">
                <a:solidFill>
                  <a:srgbClr val="FF0000"/>
                </a:solidFill>
              </a:rPr>
              <a:t>(επιλέξιμος </a:t>
            </a:r>
            <a:r>
              <a:rPr lang="el-GR" sz="2400" b="1" i="1" dirty="0">
                <a:solidFill>
                  <a:srgbClr val="FF0000"/>
                </a:solidFill>
              </a:rPr>
              <a:t>Π/Υ 4.565.000,0 €) </a:t>
            </a:r>
            <a:endParaRPr lang="el-GR" sz="2400" dirty="0">
              <a:solidFill>
                <a:srgbClr val="FF0000"/>
              </a:solidFill>
            </a:endParaRPr>
          </a:p>
          <a:p>
            <a:pPr algn="just"/>
            <a:r>
              <a:rPr lang="el-GR" sz="2400" b="1" i="1" dirty="0" smtClean="0">
                <a:solidFill>
                  <a:srgbClr val="FF0000"/>
                </a:solidFill>
              </a:rPr>
              <a:t>Αξιοποίηση </a:t>
            </a:r>
            <a:r>
              <a:rPr lang="el-GR" sz="2400" b="1" i="1" dirty="0">
                <a:solidFill>
                  <a:srgbClr val="FF0000"/>
                </a:solidFill>
              </a:rPr>
              <a:t>συστημάτων ΑΠΕ και εξοικονόμηση ενέργειας σε κτίρια δημόσιας χρήσης και γενικά δημόσιες υποδομές &amp; δίκτυα </a:t>
            </a:r>
            <a:r>
              <a:rPr lang="el-GR" sz="2400" b="1" i="1" dirty="0"/>
              <a:t>– πράξεις </a:t>
            </a:r>
            <a:r>
              <a:rPr lang="el-GR" sz="2400" b="1" i="1" dirty="0" err="1"/>
              <a:t>phasing</a:t>
            </a:r>
            <a:r>
              <a:rPr lang="el-GR" sz="2400" b="1" i="1" dirty="0"/>
              <a:t> ή που ωρίμασαν την ΠΠ 2014 -2020 </a:t>
            </a:r>
            <a:r>
              <a:rPr lang="el-GR" sz="2400" b="1" i="1" dirty="0">
                <a:solidFill>
                  <a:srgbClr val="FF0000"/>
                </a:solidFill>
              </a:rPr>
              <a:t>(επιλέξιμος Π/Υ 2.500.000,0 €) </a:t>
            </a:r>
            <a:endParaRPr lang="el-GR" sz="2400" dirty="0">
              <a:solidFill>
                <a:srgbClr val="FF0000"/>
              </a:solidFill>
            </a:endParaRPr>
          </a:p>
          <a:p>
            <a:pPr algn="just"/>
            <a:r>
              <a:rPr lang="el-GR" sz="2400" b="1" i="1" dirty="0" smtClean="0">
                <a:solidFill>
                  <a:srgbClr val="FF0000"/>
                </a:solidFill>
              </a:rPr>
              <a:t>Δράσεις </a:t>
            </a:r>
            <a:r>
              <a:rPr lang="el-GR" sz="2400" b="1" i="1" dirty="0">
                <a:solidFill>
                  <a:srgbClr val="FF0000"/>
                </a:solidFill>
              </a:rPr>
              <a:t>στον τομέα των Υδάτων &amp; του Πόσιμου νερού</a:t>
            </a:r>
            <a:r>
              <a:rPr lang="el-GR" sz="2400" b="1" i="1" dirty="0"/>
              <a:t> – πράξεις </a:t>
            </a:r>
            <a:r>
              <a:rPr lang="el-GR" sz="2400" b="1" i="1" dirty="0" err="1"/>
              <a:t>phasing</a:t>
            </a:r>
            <a:r>
              <a:rPr lang="el-GR" sz="2400" b="1" i="1" dirty="0"/>
              <a:t> ή που ωρίμασαν την ΠΠ 2014 -2020 </a:t>
            </a:r>
            <a:r>
              <a:rPr lang="el-GR" sz="2400" b="1" i="1" dirty="0">
                <a:solidFill>
                  <a:srgbClr val="FF0000"/>
                </a:solidFill>
              </a:rPr>
              <a:t>(επιλέξιμος Π/Υ 6.655.000,0 €)</a:t>
            </a:r>
            <a:r>
              <a:rPr lang="el-GR" sz="2400" b="1" i="1" dirty="0"/>
              <a:t> </a:t>
            </a:r>
            <a:endParaRPr lang="el-GR" sz="2400" b="1" i="1" dirty="0" smtClean="0"/>
          </a:p>
          <a:p>
            <a:pPr marL="0" indent="0" algn="just">
              <a:buNone/>
            </a:pPr>
            <a:r>
              <a:rPr lang="el-GR" sz="2400" b="1" i="1" dirty="0" smtClean="0"/>
              <a:t>Συνολικός Π/Υ 4</a:t>
            </a:r>
            <a:r>
              <a:rPr lang="el-GR" sz="2400" b="1" i="1" baseline="30000" dirty="0" smtClean="0"/>
              <a:t>ης</a:t>
            </a:r>
            <a:r>
              <a:rPr lang="el-GR" sz="2400" b="1" i="1" dirty="0" smtClean="0"/>
              <a:t> φάσης εξειδίκευσης δράσεων ΕΤΠΑ 13.720.000 €</a:t>
            </a:r>
            <a:endParaRPr lang="el-GR" sz="2400" b="1" i="1" dirty="0"/>
          </a:p>
          <a:p>
            <a:pPr marL="0" indent="0" algn="just">
              <a:buNone/>
            </a:pPr>
            <a:r>
              <a:rPr lang="el-GR" i="1" dirty="0">
                <a:solidFill>
                  <a:srgbClr val="7030A0"/>
                </a:solidFill>
              </a:rPr>
              <a:t>Με δεδομένο ότι πρόκειται για «</a:t>
            </a:r>
            <a:r>
              <a:rPr lang="el-GR" i="1" dirty="0" err="1">
                <a:solidFill>
                  <a:srgbClr val="7030A0"/>
                </a:solidFill>
              </a:rPr>
              <a:t>phasing-projects</a:t>
            </a:r>
            <a:r>
              <a:rPr lang="el-GR" i="1" dirty="0">
                <a:solidFill>
                  <a:srgbClr val="7030A0"/>
                </a:solidFill>
              </a:rPr>
              <a:t>», καθώς και </a:t>
            </a:r>
            <a:r>
              <a:rPr lang="el-GR" i="1" dirty="0" smtClean="0">
                <a:solidFill>
                  <a:srgbClr val="7030A0"/>
                </a:solidFill>
              </a:rPr>
              <a:t>πράξεις </a:t>
            </a:r>
            <a:r>
              <a:rPr lang="el-GR" i="1" dirty="0">
                <a:solidFill>
                  <a:srgbClr val="7030A0"/>
                </a:solidFill>
              </a:rPr>
              <a:t>που έχουν ωριμάσει κατά την π.π.2014-2020, σύμφωνα με το Σχέδιο Δράσης, προτείνεται η μεθοδολογία της </a:t>
            </a:r>
            <a:r>
              <a:rPr lang="el-GR" b="1" i="1" dirty="0">
                <a:solidFill>
                  <a:srgbClr val="7030A0"/>
                </a:solidFill>
              </a:rPr>
              <a:t>ΑΜΕΣΗΣ ΑΞΙΟΛΟΓΗΣΗΣ. </a:t>
            </a:r>
            <a:r>
              <a:rPr lang="el-GR" dirty="0"/>
              <a:t>	</a:t>
            </a:r>
          </a:p>
          <a:p>
            <a:pPr marL="0" indent="0" algn="just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071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809" y="140677"/>
            <a:ext cx="11456376" cy="545123"/>
          </a:xfrm>
        </p:spPr>
        <p:txBody>
          <a:bodyPr anchor="t"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accent1"/>
                </a:solidFill>
              </a:rPr>
              <a:t>Μεθοδολογία αξιολόγησης εξειδικευμένων δράσεων (4 φάση) ΕΚΤ+</a:t>
            </a:r>
            <a:endParaRPr lang="el-GR" sz="3200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885" y="685800"/>
            <a:ext cx="11931161" cy="6066692"/>
          </a:xfrm>
        </p:spPr>
        <p:txBody>
          <a:bodyPr>
            <a:normAutofit/>
          </a:bodyPr>
          <a:lstStyle/>
          <a:p>
            <a:endParaRPr lang="el-GR" b="1" i="1" dirty="0" smtClean="0"/>
          </a:p>
          <a:p>
            <a:r>
              <a:rPr lang="el-GR" sz="2400" b="1" i="1" dirty="0" smtClean="0">
                <a:solidFill>
                  <a:srgbClr val="FF0000"/>
                </a:solidFill>
              </a:rPr>
              <a:t>Περιφερειακό </a:t>
            </a:r>
            <a:r>
              <a:rPr lang="el-GR" sz="2400" b="1" i="1" dirty="0">
                <a:solidFill>
                  <a:srgbClr val="FF0000"/>
                </a:solidFill>
              </a:rPr>
              <a:t>Παρατηρητήριο Κοινωνικής Ένταξης Περιφέρειας Ιονίων Νήσων </a:t>
            </a:r>
            <a:r>
              <a:rPr lang="el-GR" sz="2400" b="1" i="1" dirty="0"/>
              <a:t>με συνέχιση της λειτουργίας του </a:t>
            </a:r>
            <a:r>
              <a:rPr lang="el-GR" sz="2400" b="1" i="1" dirty="0">
                <a:solidFill>
                  <a:srgbClr val="FF0000"/>
                </a:solidFill>
              </a:rPr>
              <a:t>(επιλέξιμος Π/Υ 1.200.000,0 €) 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b="1" i="1" dirty="0" smtClean="0">
                <a:solidFill>
                  <a:srgbClr val="FF0000"/>
                </a:solidFill>
              </a:rPr>
              <a:t>Υπηρεσίες </a:t>
            </a:r>
            <a:r>
              <a:rPr lang="el-GR" sz="2400" b="1" i="1" dirty="0">
                <a:solidFill>
                  <a:srgbClr val="FF0000"/>
                </a:solidFill>
              </a:rPr>
              <a:t>Τοπικών Ομάδων Υγείας (ΤΟΜΥ) </a:t>
            </a:r>
            <a:r>
              <a:rPr lang="el-GR" sz="2400" b="1" i="1" dirty="0"/>
              <a:t>με συνέχιση της λειτουργίας τους </a:t>
            </a:r>
            <a:r>
              <a:rPr lang="el-GR" sz="2400" b="1" i="1" dirty="0">
                <a:solidFill>
                  <a:srgbClr val="FF0000"/>
                </a:solidFill>
              </a:rPr>
              <a:t>(επιλέξιμος Π/Υ 339.581,40 €) </a:t>
            </a:r>
            <a:endParaRPr lang="el-GR" sz="2400" dirty="0">
              <a:solidFill>
                <a:srgbClr val="FF0000"/>
              </a:solidFill>
            </a:endParaRPr>
          </a:p>
          <a:p>
            <a:r>
              <a:rPr lang="el-GR" sz="2400" b="1" i="1" dirty="0" smtClean="0">
                <a:solidFill>
                  <a:srgbClr val="FF0000"/>
                </a:solidFill>
              </a:rPr>
              <a:t>Δομές </a:t>
            </a:r>
            <a:r>
              <a:rPr lang="el-GR" sz="2400" b="1" i="1" dirty="0">
                <a:solidFill>
                  <a:srgbClr val="FF0000"/>
                </a:solidFill>
              </a:rPr>
              <a:t>αντιμετώπισης εξαρτήσεων </a:t>
            </a:r>
            <a:r>
              <a:rPr lang="el-GR" sz="2400" b="1" i="1" dirty="0"/>
              <a:t>με συνέχιση της λειτουργίας τους </a:t>
            </a:r>
            <a:r>
              <a:rPr lang="el-GR" sz="2400" b="1" i="1" dirty="0">
                <a:solidFill>
                  <a:srgbClr val="FF0000"/>
                </a:solidFill>
              </a:rPr>
              <a:t>(επιλέξιμος Π/Υ 380.000,00 €) </a:t>
            </a:r>
            <a:endParaRPr lang="el-GR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l-GR" sz="2400" b="1" i="1" dirty="0"/>
              <a:t>Συνολικός Π/Υ 4</a:t>
            </a:r>
            <a:r>
              <a:rPr lang="el-GR" sz="2400" b="1" i="1" baseline="30000" dirty="0"/>
              <a:t>ης</a:t>
            </a:r>
            <a:r>
              <a:rPr lang="el-GR" sz="2400" b="1" i="1" dirty="0"/>
              <a:t> φάσης εξειδίκευσης δράσεων </a:t>
            </a:r>
            <a:r>
              <a:rPr lang="el-GR" sz="2400" b="1" i="1" dirty="0" smtClean="0"/>
              <a:t>ΕΚΤ</a:t>
            </a:r>
            <a:r>
              <a:rPr lang="el-GR" sz="2400" b="1" i="1" smtClean="0"/>
              <a:t>+ 1.919.581,4 </a:t>
            </a:r>
            <a:r>
              <a:rPr lang="el-GR" sz="2400" b="1" i="1" dirty="0" smtClean="0"/>
              <a:t>€</a:t>
            </a:r>
            <a:endParaRPr lang="el-GR" sz="2400" b="1" i="1" dirty="0"/>
          </a:p>
          <a:p>
            <a:pPr marL="0" indent="0" algn="just">
              <a:buNone/>
            </a:pPr>
            <a:r>
              <a:rPr lang="el-GR" i="1" dirty="0">
                <a:solidFill>
                  <a:srgbClr val="7030A0"/>
                </a:solidFill>
              </a:rPr>
              <a:t>Με δεδομένο ότι πρόκειται για </a:t>
            </a:r>
            <a:r>
              <a:rPr lang="el-GR" i="1" dirty="0" smtClean="0">
                <a:solidFill>
                  <a:srgbClr val="7030A0"/>
                </a:solidFill>
              </a:rPr>
              <a:t>δομές </a:t>
            </a:r>
            <a:r>
              <a:rPr lang="el-GR" i="1" dirty="0">
                <a:solidFill>
                  <a:srgbClr val="7030A0"/>
                </a:solidFill>
              </a:rPr>
              <a:t>με συνεχιζόμενη λειτουργία κατά την </a:t>
            </a:r>
            <a:r>
              <a:rPr lang="el-GR" i="1" dirty="0" err="1">
                <a:solidFill>
                  <a:srgbClr val="7030A0"/>
                </a:solidFill>
              </a:rPr>
              <a:t>π.π</a:t>
            </a:r>
            <a:r>
              <a:rPr lang="el-GR" i="1" dirty="0">
                <a:solidFill>
                  <a:srgbClr val="7030A0"/>
                </a:solidFill>
              </a:rPr>
              <a:t>. 2021-2027, και </a:t>
            </a:r>
            <a:r>
              <a:rPr lang="el-GR" i="1" dirty="0" smtClean="0">
                <a:solidFill>
                  <a:srgbClr val="7030A0"/>
                </a:solidFill>
              </a:rPr>
              <a:t>δυνητικοί δικαιούχοι παραμένουν οι ίδιοι , </a:t>
            </a:r>
            <a:r>
              <a:rPr lang="el-GR" i="1" dirty="0">
                <a:solidFill>
                  <a:srgbClr val="7030A0"/>
                </a:solidFill>
              </a:rPr>
              <a:t>προτείνεται η μεθοδολογία της </a:t>
            </a:r>
            <a:r>
              <a:rPr lang="el-GR" b="1" i="1" dirty="0">
                <a:solidFill>
                  <a:srgbClr val="7030A0"/>
                </a:solidFill>
              </a:rPr>
              <a:t>ΑΜΕΣΗΣ ΑΞΙΟΛΟΓΗΣΗΣ. </a:t>
            </a:r>
            <a:endParaRPr lang="el-G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1885" y="140677"/>
            <a:ext cx="11852030" cy="545123"/>
          </a:xfrm>
        </p:spPr>
        <p:txBody>
          <a:bodyPr anchor="t">
            <a:noAutofit/>
          </a:bodyPr>
          <a:lstStyle/>
          <a:p>
            <a:pPr algn="ctr"/>
            <a:r>
              <a:rPr lang="el-GR" sz="3600" b="1" dirty="0">
                <a:solidFill>
                  <a:schemeClr val="accent1"/>
                </a:solidFill>
              </a:rPr>
              <a:t>Κριτήρια Αξιολόγησης </a:t>
            </a:r>
            <a:r>
              <a:rPr lang="el-GR" sz="3600" b="1" dirty="0" smtClean="0">
                <a:solidFill>
                  <a:schemeClr val="accent1"/>
                </a:solidFill>
              </a:rPr>
              <a:t>Εξειδικευμένων Δράσεων</a:t>
            </a:r>
            <a:endParaRPr lang="el-GR" sz="3600" b="1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885" y="685799"/>
            <a:ext cx="11931161" cy="5937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/>
              <a:t>ΣΤΑΔΙΟ </a:t>
            </a:r>
            <a:r>
              <a:rPr lang="el-GR" sz="2400" b="1" dirty="0"/>
              <a:t>Α΄: Έλεγχος πληρότητας και </a:t>
            </a:r>
            <a:r>
              <a:rPr lang="el-GR" sz="2400" b="1" dirty="0" err="1"/>
              <a:t>επιλεξιμότητας</a:t>
            </a:r>
            <a:r>
              <a:rPr lang="el-GR" sz="2400" b="1" dirty="0"/>
              <a:t> πρότασης </a:t>
            </a: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Ελέγχονται οι ελάχιστες </a:t>
            </a:r>
            <a:r>
              <a:rPr lang="el-GR" sz="2400" dirty="0"/>
              <a:t>προϋποθέσεις που προβλέπονται στο κανονιστικό πλαίσιο και στην πρόσκληση, </a:t>
            </a:r>
            <a:r>
              <a:rPr lang="el-GR" sz="2400" dirty="0" smtClean="0"/>
              <a:t>ώστε η </a:t>
            </a:r>
            <a:r>
              <a:rPr lang="el-GR" sz="2400" dirty="0"/>
              <a:t>πρόταση να προχωρήσει στο Στάδιο Β΄ της αξιολόγησης. </a:t>
            </a: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ΣΤΑΔΙΟ </a:t>
            </a:r>
            <a:r>
              <a:rPr lang="el-GR" sz="2400" b="1" dirty="0"/>
              <a:t>Β΄: Αξιολόγηση των προτάσεων ανά ομάδα κριτηρίων </a:t>
            </a: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1η </a:t>
            </a:r>
            <a:r>
              <a:rPr lang="el-GR" sz="2400" dirty="0"/>
              <a:t>Ομάδα Κριτηρίων: </a:t>
            </a:r>
            <a:r>
              <a:rPr lang="el-GR" sz="2400" dirty="0">
                <a:solidFill>
                  <a:srgbClr val="FF0000"/>
                </a:solidFill>
              </a:rPr>
              <a:t>Εμπλεκόμενοι φορείς και πληρότητα περιεχομένου της πρότασης </a:t>
            </a:r>
            <a:r>
              <a:rPr lang="en-US" sz="2400" dirty="0" smtClean="0"/>
              <a:t>(</a:t>
            </a:r>
            <a:r>
              <a:rPr lang="el-GR" sz="2400" dirty="0" smtClean="0"/>
              <a:t>δυαδικό ΝΑΙ/ΟΧΙ</a:t>
            </a:r>
            <a:r>
              <a:rPr lang="en-US" sz="2400" dirty="0" smtClean="0"/>
              <a:t>)</a:t>
            </a:r>
            <a:r>
              <a:rPr lang="el-GR" sz="2400" dirty="0" smtClean="0"/>
              <a:t> </a:t>
            </a: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2η </a:t>
            </a:r>
            <a:r>
              <a:rPr lang="el-GR" sz="2400" dirty="0"/>
              <a:t>Ομάδα Κριτηρίων: </a:t>
            </a:r>
            <a:r>
              <a:rPr lang="el-GR" sz="2400" dirty="0">
                <a:solidFill>
                  <a:srgbClr val="FF0000"/>
                </a:solidFill>
              </a:rPr>
              <a:t>Ενσωμάτωση οριζόντιων πολιτικών και τήρηση θεσμικού πλαισίου </a:t>
            </a:r>
            <a:r>
              <a:rPr lang="en-US" sz="2400" dirty="0" smtClean="0"/>
              <a:t>(</a:t>
            </a:r>
            <a:r>
              <a:rPr lang="el-GR" sz="2400" dirty="0" smtClean="0"/>
              <a:t>δυαδικό ΝΑΙ/ΟΧΙ</a:t>
            </a:r>
            <a:r>
              <a:rPr lang="en-US" sz="2400" dirty="0" smtClean="0"/>
              <a:t>)</a:t>
            </a: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3η </a:t>
            </a:r>
            <a:r>
              <a:rPr lang="el-GR" sz="2400" dirty="0"/>
              <a:t>Ομάδα Κριτηρίων: </a:t>
            </a:r>
            <a:r>
              <a:rPr lang="el-GR" sz="2400" dirty="0">
                <a:solidFill>
                  <a:srgbClr val="FF0000"/>
                </a:solidFill>
              </a:rPr>
              <a:t>Σκοπιμότητα πράξης</a:t>
            </a:r>
            <a:r>
              <a:rPr lang="el-GR" sz="2400" dirty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Με </a:t>
            </a:r>
            <a:r>
              <a:rPr lang="el-GR" sz="2400" dirty="0"/>
              <a:t>δυαδική βαθμολόγηση και αντιστοίχιση των τιμών ΝΑΙ/ΟΧΙ σε ποσοτικές </a:t>
            </a:r>
            <a:r>
              <a:rPr lang="el-GR" sz="2400" dirty="0" smtClean="0"/>
              <a:t>τιμές</a:t>
            </a:r>
            <a:r>
              <a:rPr lang="en-US" sz="2400" dirty="0" smtClean="0"/>
              <a:t>)</a:t>
            </a: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4η </a:t>
            </a:r>
            <a:r>
              <a:rPr lang="el-GR" sz="2400" dirty="0"/>
              <a:t>Ομάδα Κριτηρίων: </a:t>
            </a:r>
            <a:r>
              <a:rPr lang="el-GR" sz="2400" dirty="0">
                <a:solidFill>
                  <a:srgbClr val="FF0000"/>
                </a:solidFill>
              </a:rPr>
              <a:t>Ωριμότητα</a:t>
            </a:r>
            <a:r>
              <a:rPr lang="el-GR" sz="2400" dirty="0"/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Με </a:t>
            </a:r>
            <a:r>
              <a:rPr lang="el-GR" sz="2400" dirty="0"/>
              <a:t>δυαδική βαθμολόγηση και αντιστοίχιση των τιμών ΝΑΙ/ΟΧΙ σε ποσοτικές </a:t>
            </a:r>
            <a:r>
              <a:rPr lang="el-GR" sz="2400" dirty="0" smtClean="0"/>
              <a:t>τιμές</a:t>
            </a:r>
            <a:r>
              <a:rPr lang="en-US" sz="2400" dirty="0" smtClean="0"/>
              <a:t>)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l-GR" sz="2400" dirty="0" smtClean="0">
                <a:solidFill>
                  <a:srgbClr val="FF0000"/>
                </a:solidFill>
              </a:rPr>
              <a:t>Τα </a:t>
            </a:r>
            <a:r>
              <a:rPr lang="el-GR" sz="2400" dirty="0">
                <a:solidFill>
                  <a:srgbClr val="FF0000"/>
                </a:solidFill>
              </a:rPr>
              <a:t>κριτήρια που αφορούν στις </a:t>
            </a:r>
            <a:r>
              <a:rPr lang="el-GR" sz="2400" dirty="0" err="1">
                <a:solidFill>
                  <a:srgbClr val="FF0000"/>
                </a:solidFill>
              </a:rPr>
              <a:t>τμηματοποιημένες</a:t>
            </a:r>
            <a:r>
              <a:rPr lang="el-GR" sz="2400" dirty="0">
                <a:solidFill>
                  <a:srgbClr val="FF0000"/>
                </a:solidFill>
              </a:rPr>
              <a:t> πράξεις είναι </a:t>
            </a:r>
            <a:r>
              <a:rPr lang="el-GR" sz="2400" dirty="0" smtClean="0">
                <a:solidFill>
                  <a:srgbClr val="FF0000"/>
                </a:solidFill>
              </a:rPr>
              <a:t>σύμφωνα </a:t>
            </a:r>
            <a:r>
              <a:rPr lang="el-GR" sz="2400" dirty="0">
                <a:solidFill>
                  <a:srgbClr val="FF0000"/>
                </a:solidFill>
              </a:rPr>
              <a:t>με τις οδηγίες αξιολόγησης του Συστήματος Διαχείρισης και </a:t>
            </a:r>
            <a:r>
              <a:rPr lang="el-GR" sz="2400" dirty="0" smtClean="0">
                <a:solidFill>
                  <a:srgbClr val="FF0000"/>
                </a:solidFill>
              </a:rPr>
              <a:t>Ελέγχου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και είναι διαφορετικά από αυτά για τις μεταφερόμενες πράξεις .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14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1885" y="140677"/>
            <a:ext cx="11852030" cy="545123"/>
          </a:xfrm>
        </p:spPr>
        <p:txBody>
          <a:bodyPr anchor="t">
            <a:noAutofit/>
          </a:bodyPr>
          <a:lstStyle/>
          <a:p>
            <a:pPr algn="ctr"/>
            <a:r>
              <a:rPr lang="el-GR" sz="3600" b="1" dirty="0">
                <a:solidFill>
                  <a:schemeClr val="accent1"/>
                </a:solidFill>
              </a:rPr>
              <a:t>Κριτήρια Αξιολόγησης </a:t>
            </a:r>
            <a:r>
              <a:rPr lang="el-GR" sz="3600" b="1" dirty="0" smtClean="0">
                <a:solidFill>
                  <a:schemeClr val="accent1"/>
                </a:solidFill>
              </a:rPr>
              <a:t>Εξειδικευμένων Δράσεων</a:t>
            </a:r>
            <a:endParaRPr lang="el-GR" sz="3600" b="1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1885" y="685800"/>
            <a:ext cx="11931161" cy="576775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/>
              <a:t>Τ</a:t>
            </a:r>
            <a:r>
              <a:rPr lang="el-GR" sz="2400" b="1" dirty="0" smtClean="0"/>
              <a:t>ο </a:t>
            </a:r>
            <a:r>
              <a:rPr lang="el-GR" sz="2400" b="1" dirty="0" err="1" smtClean="0"/>
              <a:t>α.π.</a:t>
            </a:r>
            <a:r>
              <a:rPr lang="el-GR" sz="2400" b="1" dirty="0" smtClean="0"/>
              <a:t> </a:t>
            </a:r>
            <a:r>
              <a:rPr lang="el-GR" sz="2400" b="1" dirty="0"/>
              <a:t>15481/17-02-2023 έγγραφο της </a:t>
            </a:r>
            <a:r>
              <a:rPr lang="el-GR" sz="2400" b="1" dirty="0" smtClean="0"/>
              <a:t>ΕΥΘΥΠΣ «Οδηγίες </a:t>
            </a:r>
            <a:r>
              <a:rPr lang="el-GR" sz="2400" b="1" dirty="0"/>
              <a:t>για τη μεταφορά πράξεων από Επιχειρησιακά Προγράμματα του ΕΣΠΑ 2014-2020 σε Προγράμματα του ΕΣΠΑ 2021-2027» </a:t>
            </a:r>
            <a:r>
              <a:rPr lang="el-GR" sz="2400" b="1" dirty="0" smtClean="0"/>
              <a:t> </a:t>
            </a:r>
            <a:endParaRPr lang="el-GR" sz="2400" b="1" dirty="0"/>
          </a:p>
          <a:p>
            <a:pPr marL="0" indent="0" algn="just">
              <a:buNone/>
            </a:pPr>
            <a:r>
              <a:rPr lang="el-GR" sz="2400" dirty="0"/>
              <a:t>Α</a:t>
            </a:r>
            <a:r>
              <a:rPr lang="el-GR" sz="2400" dirty="0" smtClean="0"/>
              <a:t>ξιολόγηση </a:t>
            </a:r>
            <a:r>
              <a:rPr lang="el-GR" sz="2400" dirty="0"/>
              <a:t>πράξεων, </a:t>
            </a:r>
            <a:r>
              <a:rPr lang="el-GR" sz="2400" dirty="0" smtClean="0"/>
              <a:t>με βάση τα </a:t>
            </a:r>
            <a:r>
              <a:rPr lang="el-GR" sz="2400" b="1" dirty="0" smtClean="0">
                <a:solidFill>
                  <a:srgbClr val="FF0000"/>
                </a:solidFill>
              </a:rPr>
              <a:t>εγκεκριμένα </a:t>
            </a:r>
            <a:r>
              <a:rPr lang="el-GR" sz="2400" b="1" dirty="0">
                <a:solidFill>
                  <a:srgbClr val="FF0000"/>
                </a:solidFill>
              </a:rPr>
              <a:t>από </a:t>
            </a:r>
            <a:r>
              <a:rPr lang="el-GR" sz="2400" b="1" dirty="0" err="1" smtClean="0">
                <a:solidFill>
                  <a:srgbClr val="FF0000"/>
                </a:solidFill>
              </a:rPr>
              <a:t>Επ</a:t>
            </a:r>
            <a:r>
              <a:rPr lang="el-GR" sz="2400" b="1" dirty="0" smtClean="0">
                <a:solidFill>
                  <a:srgbClr val="FF0000"/>
                </a:solidFill>
              </a:rPr>
              <a:t>. </a:t>
            </a:r>
            <a:r>
              <a:rPr lang="el-GR" sz="2400" b="1" dirty="0" err="1" smtClean="0">
                <a:solidFill>
                  <a:srgbClr val="FF0000"/>
                </a:solidFill>
              </a:rPr>
              <a:t>Πα</a:t>
            </a:r>
            <a:r>
              <a:rPr lang="el-GR" sz="2400" b="1" dirty="0" smtClean="0">
                <a:solidFill>
                  <a:srgbClr val="FF0000"/>
                </a:solidFill>
              </a:rPr>
              <a:t>. κριτήρια</a:t>
            </a:r>
            <a:r>
              <a:rPr lang="el-GR" sz="2400" dirty="0" smtClean="0"/>
              <a:t>, με βάση </a:t>
            </a:r>
            <a:r>
              <a:rPr lang="el-GR" sz="2400" dirty="0"/>
              <a:t>την εξής προσέγγιση: </a:t>
            </a:r>
          </a:p>
          <a:p>
            <a:pPr algn="just"/>
            <a:r>
              <a:rPr lang="el-GR" sz="2400" dirty="0"/>
              <a:t>Όσα κριτήρια επιλογής πράξεων παραμένουν ίδια με την </a:t>
            </a:r>
            <a:r>
              <a:rPr lang="el-GR" sz="2400" dirty="0" err="1" smtClean="0"/>
              <a:t>π.π</a:t>
            </a:r>
            <a:r>
              <a:rPr lang="el-GR" sz="2400" dirty="0" smtClean="0"/>
              <a:t> </a:t>
            </a:r>
            <a:r>
              <a:rPr lang="el-GR" sz="2400" dirty="0"/>
              <a:t>2014-2020 </a:t>
            </a:r>
            <a:r>
              <a:rPr lang="el-GR" sz="2400" dirty="0" smtClean="0"/>
              <a:t>δεν επαναξιολογούνται «κριτήριο </a:t>
            </a:r>
            <a:r>
              <a:rPr lang="el-GR" sz="2400" dirty="0"/>
              <a:t>ταυτόσημο με την </a:t>
            </a:r>
            <a:r>
              <a:rPr lang="el-GR" sz="2400" dirty="0" err="1" smtClean="0"/>
              <a:t>π.π</a:t>
            </a:r>
            <a:r>
              <a:rPr lang="el-GR" sz="2400" dirty="0" smtClean="0"/>
              <a:t> 2014-2020</a:t>
            </a:r>
            <a:r>
              <a:rPr lang="el-GR" sz="2400" dirty="0"/>
              <a:t>» και </a:t>
            </a:r>
            <a:r>
              <a:rPr lang="el-GR" sz="2400" dirty="0" smtClean="0"/>
              <a:t>παρατίθεται </a:t>
            </a:r>
            <a:r>
              <a:rPr lang="el-GR" sz="2400" dirty="0"/>
              <a:t>η αξιολόγηση της </a:t>
            </a:r>
            <a:r>
              <a:rPr lang="el-GR" sz="2400" dirty="0" err="1" smtClean="0"/>
              <a:t>π.π</a:t>
            </a:r>
            <a:r>
              <a:rPr lang="el-GR" sz="2400" dirty="0" smtClean="0"/>
              <a:t> </a:t>
            </a:r>
            <a:r>
              <a:rPr lang="el-GR" sz="2400" dirty="0"/>
              <a:t>2014-2020. </a:t>
            </a:r>
            <a:endParaRPr lang="el-GR" sz="2400" dirty="0" smtClean="0"/>
          </a:p>
          <a:p>
            <a:pPr algn="just"/>
            <a:r>
              <a:rPr lang="el-GR" sz="2400" dirty="0"/>
              <a:t>Κατά την αξιολόγηση </a:t>
            </a:r>
            <a:r>
              <a:rPr lang="el-GR" sz="2400" dirty="0" smtClean="0"/>
              <a:t>δεν </a:t>
            </a:r>
            <a:r>
              <a:rPr lang="el-GR" sz="2400" dirty="0"/>
              <a:t>απαιτείται η </a:t>
            </a:r>
            <a:r>
              <a:rPr lang="el-GR" sz="2400" dirty="0" smtClean="0"/>
              <a:t>επανάληψη ελέγχων </a:t>
            </a:r>
            <a:r>
              <a:rPr lang="el-GR" sz="2400" dirty="0"/>
              <a:t>νομιμότητας των τευχών δημοπράτησης, της </a:t>
            </a:r>
            <a:r>
              <a:rPr lang="el-GR" sz="2400" dirty="0" smtClean="0"/>
              <a:t>σύμβασης, </a:t>
            </a:r>
            <a:r>
              <a:rPr lang="el-GR" sz="2400" dirty="0"/>
              <a:t>που έχουν διενεργηθεί από τη </a:t>
            </a:r>
            <a:r>
              <a:rPr lang="el-GR" sz="2400" dirty="0" smtClean="0"/>
              <a:t>ΔΑ </a:t>
            </a:r>
            <a:r>
              <a:rPr lang="el-GR" sz="2400" dirty="0"/>
              <a:t>την </a:t>
            </a:r>
            <a:r>
              <a:rPr lang="el-GR" sz="2400" dirty="0" err="1" smtClean="0"/>
              <a:t>π.π</a:t>
            </a:r>
            <a:r>
              <a:rPr lang="el-GR" sz="2400" dirty="0" smtClean="0"/>
              <a:t> </a:t>
            </a:r>
            <a:r>
              <a:rPr lang="el-GR" sz="2400" dirty="0"/>
              <a:t>2014-2020</a:t>
            </a:r>
            <a:r>
              <a:rPr lang="el-GR" sz="2400" dirty="0" smtClean="0"/>
              <a:t>.</a:t>
            </a:r>
          </a:p>
          <a:p>
            <a:pPr marL="0" indent="0">
              <a:buNone/>
            </a:pPr>
            <a:r>
              <a:rPr lang="el-GR" sz="2400" dirty="0"/>
              <a:t>Επαναξιολογούνται μόνο τα επιπλέον </a:t>
            </a:r>
            <a:r>
              <a:rPr lang="el-GR" sz="2400" dirty="0" smtClean="0"/>
              <a:t>κριτήρια </a:t>
            </a:r>
            <a:r>
              <a:rPr lang="el-GR" sz="2400" dirty="0"/>
              <a:t>όπως: </a:t>
            </a:r>
          </a:p>
          <a:p>
            <a:pPr marL="0" indent="0">
              <a:buNone/>
            </a:pPr>
            <a:r>
              <a:rPr lang="el-GR" sz="2400" dirty="0"/>
              <a:t>- Τήρηση θεσμικού πλαισίου πλην δημοσίων συμβάσεων, λαμβάνοντας υπόψη </a:t>
            </a:r>
            <a:r>
              <a:rPr lang="el-GR" sz="2400" dirty="0" smtClean="0"/>
              <a:t>τον </a:t>
            </a:r>
            <a:r>
              <a:rPr lang="el-GR" sz="2400" dirty="0"/>
              <a:t>Χάρτη Θεμελιωδών Δικαιωμάτων της Ευρωπαϊκής Ένωσης </a:t>
            </a:r>
          </a:p>
          <a:p>
            <a:pPr marL="0" indent="0">
              <a:buNone/>
            </a:pPr>
            <a:r>
              <a:rPr lang="el-GR" sz="2400" dirty="0"/>
              <a:t>- Ενίσχυση της κλιματικής ανθεκτικότητας </a:t>
            </a:r>
          </a:p>
          <a:p>
            <a:pPr>
              <a:buFontTx/>
              <a:buChar char="-"/>
            </a:pPr>
            <a:r>
              <a:rPr lang="el-GR" sz="2400" dirty="0" smtClean="0"/>
              <a:t>Βιωσιμότητα</a:t>
            </a:r>
            <a:r>
              <a:rPr lang="el-GR" sz="2400" dirty="0"/>
              <a:t>, λειτουργικότητα, </a:t>
            </a:r>
            <a:r>
              <a:rPr lang="el-GR" sz="2400" dirty="0" smtClean="0"/>
              <a:t>αξιοποίηση της πράξης</a:t>
            </a:r>
          </a:p>
        </p:txBody>
      </p:sp>
    </p:spTree>
    <p:extLst>
      <p:ext uri="{BB962C8B-B14F-4D97-AF65-F5344CB8AC3E}">
        <p14:creationId xmlns:p14="http://schemas.microsoft.com/office/powerpoint/2010/main" val="33414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-194168"/>
            <a:ext cx="10515600" cy="1325563"/>
          </a:xfrm>
        </p:spPr>
        <p:txBody>
          <a:bodyPr>
            <a:normAutofit/>
          </a:bodyPr>
          <a:lstStyle/>
          <a:p>
            <a:r>
              <a:rPr lang="el-GR" sz="2400" b="1" dirty="0" smtClean="0"/>
              <a:t>                                      </a:t>
            </a:r>
            <a:r>
              <a:rPr lang="el-GR" sz="3600" b="1" dirty="0" smtClean="0">
                <a:solidFill>
                  <a:schemeClr val="accent1"/>
                </a:solidFill>
              </a:rPr>
              <a:t>Προγραμματισμός </a:t>
            </a:r>
            <a:r>
              <a:rPr lang="el-GR" sz="3600" b="1" dirty="0">
                <a:solidFill>
                  <a:schemeClr val="accent1"/>
                </a:solidFill>
              </a:rPr>
              <a:t>Προσκλήσεων 2023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761999" y="906449"/>
            <a:ext cx="1519561" cy="55710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Ημερομηνία Έναρξης </a:t>
            </a:r>
          </a:p>
          <a:p>
            <a:pPr marL="0" indent="0" algn="ctr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/23     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Προσκλήσεις</a:t>
            </a:r>
            <a:endParaRPr lang="el-G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/23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5 Προσκλήσεις</a:t>
            </a:r>
            <a:endParaRPr lang="el-G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9/23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</a:rPr>
              <a:t>Προσκλήσεις</a:t>
            </a:r>
          </a:p>
          <a:p>
            <a:pPr marL="0" indent="0" algn="ctr">
              <a:buNone/>
            </a:pPr>
            <a:endParaRPr lang="el-G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9-10/23   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l-GR" sz="1800" dirty="0" smtClean="0">
                <a:solidFill>
                  <a:schemeClr val="accent1">
                    <a:lumMod val="75000"/>
                  </a:schemeClr>
                </a:solidFill>
              </a:rPr>
              <a:t> Προσκλήσεις</a:t>
            </a:r>
            <a:endParaRPr lang="el-G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l-GR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2580442" y="906449"/>
            <a:ext cx="9368901" cy="55742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Κατηγορίες Προσκλήσεων</a:t>
            </a:r>
          </a:p>
          <a:p>
            <a:r>
              <a:rPr lang="el-GR" sz="1800" i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 ΕΤΠΑ (Τεχνική Βοήθεια) με 3,7 εκ.€, και 5 ΕΚΤ+ (Παρατηρητήριο, ΤΟΜΥ, Συνεκπαίδευση μαθητών με </a:t>
            </a:r>
            <a:r>
              <a:rPr lang="el-GR" sz="1800" i="1" dirty="0" err="1" smtClean="0">
                <a:solidFill>
                  <a:schemeClr val="accent1">
                    <a:lumMod val="75000"/>
                  </a:schemeClr>
                </a:solidFill>
              </a:rPr>
              <a:t>ΑμεΑ</a:t>
            </a: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, Εξαρτήσεις ΤΒ ΕΚΤ+) με 14,7 εκ.€</a:t>
            </a:r>
          </a:p>
          <a:p>
            <a:pPr marL="0" indent="0">
              <a:buNone/>
            </a:pPr>
            <a:endParaRPr lang="el-GR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5 ΕΤΠΑ (Έρευνα στο πλαίσιο της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RIS,</a:t>
            </a: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 ενέργεια, πόσιμο νερό, ύδατα, εκπαίδευση) με 15,3 εκ €</a:t>
            </a:r>
          </a:p>
          <a:p>
            <a:pPr marL="0" indent="0">
              <a:buNone/>
            </a:pPr>
            <a:endParaRPr lang="el-GR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7 ΕΤΠΑ (στερεά απόβλητα, διαχείριση κινδύνων , οδικά, ασφάλεια χερσαίων μεταφορών, υποδομές </a:t>
            </a:r>
            <a:r>
              <a:rPr lang="el-GR" sz="1800" i="1" dirty="0" err="1" smtClean="0">
                <a:solidFill>
                  <a:schemeClr val="accent1">
                    <a:lumMod val="75000"/>
                  </a:schemeClr>
                </a:solidFill>
              </a:rPr>
              <a:t>γ΄θμιας</a:t>
            </a: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 εκπαίδευσης, εξοπλισμός υγείας) με  41,5 εκ €, 1 ΕΚΤ+ (</a:t>
            </a:r>
            <a:r>
              <a:rPr lang="el-GR" sz="1800" i="1" dirty="0">
                <a:solidFill>
                  <a:schemeClr val="accent1">
                    <a:lumMod val="75000"/>
                  </a:schemeClr>
                </a:solidFill>
              </a:rPr>
              <a:t>Κ</a:t>
            </a: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έντρα Κοινότητας νέα) 2 εκ €</a:t>
            </a:r>
            <a:endParaRPr lang="el-GR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el-GR" sz="1800" i="1" dirty="0" smtClean="0">
                <a:solidFill>
                  <a:schemeClr val="accent1">
                    <a:lumMod val="75000"/>
                  </a:schemeClr>
                </a:solidFill>
              </a:rPr>
              <a:t>2 ΕΤΠΑ (Πολιτιστική κληρονομιά σε ΟΧΕ-ΒΑΑ) με 16, 8 εκ € και 2 ΕΚΤ+ (ΚΗΦΗ, ΣΥΔ) 2,3 εκ €</a:t>
            </a:r>
          </a:p>
          <a:p>
            <a:pPr marL="0" indent="0">
              <a:lnSpc>
                <a:spcPct val="100000"/>
              </a:lnSpc>
              <a:buNone/>
            </a:pPr>
            <a:endParaRPr lang="el-GR" sz="1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93432"/>
            <a:ext cx="10515600" cy="5802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l-GR" b="1" dirty="0" smtClean="0">
                <a:solidFill>
                  <a:schemeClr val="accent1"/>
                </a:solidFill>
              </a:rPr>
              <a:t>ΕΙΣΗΓΟΥΜΑΣΤΕ </a:t>
            </a:r>
            <a:r>
              <a:rPr lang="el-GR" b="1" dirty="0">
                <a:solidFill>
                  <a:schemeClr val="accent1"/>
                </a:solidFill>
              </a:rPr>
              <a:t/>
            </a:r>
            <a:br>
              <a:rPr lang="el-GR" b="1" dirty="0">
                <a:solidFill>
                  <a:schemeClr val="accent1"/>
                </a:solidFill>
              </a:rPr>
            </a:br>
            <a:endParaRPr lang="el-GR" b="1" dirty="0">
              <a:solidFill>
                <a:schemeClr val="accent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199" y="879231"/>
            <a:ext cx="11236569" cy="57237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 smtClean="0"/>
              <a:t>1.Την </a:t>
            </a:r>
            <a:r>
              <a:rPr lang="el-GR" sz="2400" dirty="0"/>
              <a:t>έγκριση της </a:t>
            </a:r>
            <a:r>
              <a:rPr lang="el-GR" sz="2400" b="1" dirty="0" smtClean="0"/>
              <a:t>μεθοδολογίας </a:t>
            </a:r>
            <a:r>
              <a:rPr lang="el-GR" sz="2400" dirty="0" smtClean="0"/>
              <a:t>σύμφωνα με το σημείο 4, </a:t>
            </a:r>
            <a:r>
              <a:rPr lang="el-GR" sz="2400" dirty="0"/>
              <a:t>καθώς και των </a:t>
            </a:r>
            <a:r>
              <a:rPr lang="el-GR" sz="2400" b="1" dirty="0"/>
              <a:t>κριτηρίων αξιολόγησης </a:t>
            </a:r>
            <a:r>
              <a:rPr lang="el-GR" sz="2400" dirty="0"/>
              <a:t>πράξεων σύμφωνα με τα -9- επισυναπτόμενα αρχεία στο σημείο 5 της </a:t>
            </a:r>
            <a:r>
              <a:rPr lang="el-GR" sz="2400" dirty="0" smtClean="0"/>
              <a:t>αναρτημένης στο Δίαυλο </a:t>
            </a:r>
            <a:r>
              <a:rPr lang="el-GR" sz="2400" dirty="0"/>
              <a:t>εισήγησης </a:t>
            </a:r>
            <a:r>
              <a:rPr lang="el-GR" sz="2400" dirty="0" smtClean="0"/>
              <a:t>(Θέμα 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endParaRPr lang="el-GR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570992-21BF-3F45-8725-8AB753F36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30377"/>
            <a:ext cx="12192000" cy="86154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DBF0E5-5A7E-B644-8B93-BCCBEB43B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4726"/>
            <a:ext cx="9144000" cy="2584473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l-GR" dirty="0" smtClean="0">
                <a:solidFill>
                  <a:schemeClr val="bg1"/>
                </a:solidFill>
                <a:latin typeface="+mn-lt"/>
              </a:rPr>
            </a:br>
            <a:r>
              <a:rPr lang="el-GR" dirty="0">
                <a:solidFill>
                  <a:schemeClr val="bg1"/>
                </a:solidFill>
                <a:latin typeface="+mn-lt"/>
              </a:rPr>
              <a:t/>
            </a:r>
            <a:br>
              <a:rPr lang="el-GR" dirty="0">
                <a:solidFill>
                  <a:schemeClr val="bg1"/>
                </a:solidFill>
                <a:latin typeface="+mn-lt"/>
              </a:rPr>
            </a:br>
            <a:r>
              <a:rPr lang="el-GR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l-GR" dirty="0" smtClean="0">
                <a:solidFill>
                  <a:schemeClr val="bg1"/>
                </a:solidFill>
                <a:latin typeface="+mn-lt"/>
              </a:rPr>
            </a:br>
            <a:r>
              <a:rPr lang="el-GR" dirty="0" smtClean="0">
                <a:solidFill>
                  <a:schemeClr val="bg1"/>
                </a:solidFill>
                <a:latin typeface="+mn-lt"/>
              </a:rPr>
              <a:t>Ευχαριστούμε για </a:t>
            </a:r>
            <a:br>
              <a:rPr lang="el-GR" dirty="0" smtClean="0">
                <a:solidFill>
                  <a:schemeClr val="bg1"/>
                </a:solidFill>
                <a:latin typeface="+mn-lt"/>
              </a:rPr>
            </a:br>
            <a:r>
              <a:rPr lang="el-GR" dirty="0" smtClean="0">
                <a:solidFill>
                  <a:schemeClr val="bg1"/>
                </a:solidFill>
                <a:latin typeface="+mn-lt"/>
              </a:rPr>
              <a:t>την προσοχή σας!</a:t>
            </a:r>
            <a:br>
              <a:rPr lang="el-GR" dirty="0" smtClean="0">
                <a:solidFill>
                  <a:schemeClr val="bg1"/>
                </a:solidFill>
                <a:latin typeface="+mn-lt"/>
              </a:rPr>
            </a:b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483CD-BDB2-0347-9875-97F12A714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62264"/>
          </a:xfrm>
        </p:spPr>
        <p:txBody>
          <a:bodyPr>
            <a:normAutofit fontScale="47500" lnSpcReduction="20000"/>
          </a:bodyPr>
          <a:lstStyle/>
          <a:p>
            <a:endParaRPr lang="el-GR" dirty="0" smtClean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sz="5000" dirty="0" smtClean="0">
                <a:solidFill>
                  <a:schemeClr val="bg1"/>
                </a:solidFill>
              </a:rPr>
              <a:t>Ειδική Υπηρεσία Διαχείρισης Προγράμματος «Ιόνια Νησιά»</a:t>
            </a:r>
          </a:p>
          <a:p>
            <a:endParaRPr lang="el-GR" sz="5000" dirty="0">
              <a:solidFill>
                <a:schemeClr val="bg1"/>
              </a:solidFill>
            </a:endParaRPr>
          </a:p>
          <a:p>
            <a:r>
              <a:rPr lang="el-GR" sz="5000" dirty="0" smtClean="0">
                <a:solidFill>
                  <a:schemeClr val="bg1"/>
                </a:solidFill>
              </a:rPr>
              <a:t>ΓΙΩΡΓΟΣ ΦΕΛΟΥΚΑΣ </a:t>
            </a:r>
          </a:p>
          <a:p>
            <a:r>
              <a:rPr lang="el-GR" sz="5000" dirty="0" smtClean="0">
                <a:solidFill>
                  <a:schemeClr val="bg1"/>
                </a:solidFill>
              </a:rPr>
              <a:t>ΣΤΕΛΕΧΟΣ ΜΟΝΑΔΑΣ Α’ ΕΥΔ ΠΙΝ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52125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911</Words>
  <Application>Microsoft Office PowerPoint</Application>
  <PresentationFormat>Ευρεία οθόνη</PresentationFormat>
  <Paragraphs>80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Ubuntu Medium</vt:lpstr>
      <vt:lpstr>Office Theme</vt:lpstr>
      <vt:lpstr>Εισήγηση  ΘΕΜΑ 2ο: Ενημέρωση για την 4η φάση εξειδίκευσης, τον προγραμματισμό των προσκλήσεων καθώς και έγκριση της μεθοδολογίας αξιολόγησης και των κριτηρίων επιλογής πράξεων στο πλαίσιο του ΠεΠ Ι.Ν. 2021-2027 </vt:lpstr>
      <vt:lpstr>Εξειδίκευση δράσεων</vt:lpstr>
      <vt:lpstr>Μεθοδολογία αξιολόγησης εξειδικευμένων δράσεων (4 φάση) ΕΤΠΑ</vt:lpstr>
      <vt:lpstr>Μεθοδολογία αξιολόγησης εξειδικευμένων δράσεων (4 φάση) ΕΚΤ+</vt:lpstr>
      <vt:lpstr>Κριτήρια Αξιολόγησης Εξειδικευμένων Δράσεων</vt:lpstr>
      <vt:lpstr>Κριτήρια Αξιολόγησης Εξειδικευμένων Δράσεων</vt:lpstr>
      <vt:lpstr>                                      Προγραμματισμός Προσκλήσεων 2023</vt:lpstr>
      <vt:lpstr> ΕΙΣΗΓΟΥΜΑΣΤΕ  </vt:lpstr>
      <vt:lpstr>   Ευχαριστούμε για  την προσοχή σας!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Microsoft Office User</dc:creator>
  <cp:lastModifiedBy>ΦΕΛΟΥΚΑΣ ΓΕΩΡΓΙΟΣ</cp:lastModifiedBy>
  <cp:revision>109</cp:revision>
  <dcterms:created xsi:type="dcterms:W3CDTF">2022-11-02T08:17:07Z</dcterms:created>
  <dcterms:modified xsi:type="dcterms:W3CDTF">2023-06-15T14:25:45Z</dcterms:modified>
</cp:coreProperties>
</file>