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</p:sldMasterIdLst>
  <p:notesMasterIdLst>
    <p:notesMasterId r:id="rId10"/>
  </p:notesMasterIdLst>
  <p:sldIdLst>
    <p:sldId id="256" r:id="rId4"/>
    <p:sldId id="257" r:id="rId5"/>
    <p:sldId id="260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E1F117"/>
    <a:srgbClr val="15E34B"/>
    <a:srgbClr val="19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89542" autoAdjust="0"/>
  </p:normalViewPr>
  <p:slideViewPr>
    <p:cSldViewPr snapToGrid="0">
      <p:cViewPr varScale="1">
        <p:scale>
          <a:sx n="77" d="100"/>
          <a:sy n="77" d="100"/>
        </p:scale>
        <p:origin x="8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48D2C-8956-42C1-A948-2A7D31B1847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30DCCF9-D6CE-4A9F-8B0D-B91404A1DDC8}">
      <dgm:prSet phldrT="[Κείμενο]" custT="1"/>
      <dgm:spPr>
        <a:solidFill>
          <a:srgbClr val="19BEDE"/>
        </a:solidFill>
      </dgm:spPr>
      <dgm:t>
        <a:bodyPr/>
        <a:lstStyle/>
        <a:p>
          <a:r>
            <a:rPr lang="el-GR" sz="1800" b="1" dirty="0">
              <a:latin typeface="Cambria" panose="02040503050406030204" pitchFamily="18" charset="0"/>
            </a:rPr>
            <a:t>Υποχρεωτικές αξιολογήσεις</a:t>
          </a:r>
        </a:p>
      </dgm:t>
    </dgm:pt>
    <dgm:pt modelId="{EA3E4AFF-1E78-4837-AF2B-99EB8DF87ABD}" type="parTrans" cxnId="{EA2AA115-DFA7-4E75-ABEC-7F1000830F35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AA0E7A04-0174-4473-8AA0-65BA2ED3A325}" type="sibTrans" cxnId="{EA2AA115-DFA7-4E75-ABEC-7F1000830F35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8235DCFF-7A3E-4883-B3E5-57ADFE77AA83}">
      <dgm:prSet phldrT="[Κείμενο]" custT="1"/>
      <dgm:spPr>
        <a:solidFill>
          <a:srgbClr val="15E34B"/>
        </a:solidFill>
      </dgm:spPr>
      <dgm:t>
        <a:bodyPr/>
        <a:lstStyle/>
        <a:p>
          <a:r>
            <a:rPr lang="el-GR" sz="1800" b="1" dirty="0">
              <a:latin typeface="Cambria" panose="02040503050406030204" pitchFamily="18" charset="0"/>
            </a:rPr>
            <a:t>Διαβούλευση / Συμμετοχή διαφόρων ενδιαφερόμενων μερών  &gt; Υπεύθυνοι χάραξης πολιτικής </a:t>
          </a:r>
        </a:p>
      </dgm:t>
    </dgm:pt>
    <dgm:pt modelId="{7364449C-E016-47F3-98C7-BD800D156699}" type="parTrans" cxnId="{D628D65C-8995-47EE-93E0-12D2211988EE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42DD6974-FDAE-475F-992D-09AA27E7F0F3}" type="sibTrans" cxnId="{D628D65C-8995-47EE-93E0-12D2211988EE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746B4312-7792-4747-8F34-26880F70883E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800" b="1" dirty="0">
              <a:latin typeface="Cambria" panose="02040503050406030204" pitchFamily="18" charset="0"/>
            </a:rPr>
            <a:t>Εξασφάλιση ποιότητας  / επαρκή δεδομένα  (ΔΕΙΚΤΕΣ)</a:t>
          </a:r>
        </a:p>
      </dgm:t>
    </dgm:pt>
    <dgm:pt modelId="{F2BA2E5A-ADD1-4C0C-8CE1-DDB1F148F518}" type="parTrans" cxnId="{81A4322E-58A7-457E-93FE-0ED975EDDA11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749C2140-5568-4811-925C-A9854CB355F2}" type="sibTrans" cxnId="{81A4322E-58A7-457E-93FE-0ED975EDDA11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1BCFC022-286C-414B-9AEB-218DDB31E7BF}">
      <dgm:prSet phldrT="[Κείμενο]" custT="1"/>
      <dgm:spPr>
        <a:solidFill>
          <a:srgbClr val="7030A0"/>
        </a:solidFill>
      </dgm:spPr>
      <dgm:t>
        <a:bodyPr/>
        <a:lstStyle/>
        <a:p>
          <a:r>
            <a:rPr lang="el-GR" sz="1800" b="1" dirty="0">
              <a:latin typeface="Cambria" panose="02040503050406030204" pitchFamily="18" charset="0"/>
            </a:rPr>
            <a:t>Χρονοδιάγραμμα &amp; Προϋπολογισμός </a:t>
          </a:r>
        </a:p>
      </dgm:t>
    </dgm:pt>
    <dgm:pt modelId="{12395F3A-037C-4ED7-A056-51C17F7684B1}" type="parTrans" cxnId="{FB3D8253-01DC-49A3-BCC4-FA2A49E84BDC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598C47D2-04A3-4CA9-848B-BE5E27EE6811}" type="sibTrans" cxnId="{FB3D8253-01DC-49A3-BCC4-FA2A49E84BDC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A08C2E5E-9AC9-4AFE-818A-FACEBDA961AE}">
      <dgm:prSet phldrT="[Κείμενο]" custT="1"/>
      <dgm:spPr>
        <a:solidFill>
          <a:srgbClr val="E1F117"/>
        </a:solidFill>
      </dgm:spPr>
      <dgm:t>
        <a:bodyPr/>
        <a:lstStyle/>
        <a:p>
          <a:r>
            <a:rPr lang="el-GR" sz="1800" b="1" dirty="0">
              <a:solidFill>
                <a:srgbClr val="0D4F8C"/>
              </a:solidFill>
              <a:latin typeface="Cambria" panose="02040503050406030204" pitchFamily="18" charset="0"/>
            </a:rPr>
            <a:t>Δημόσιες Συμβάσεις</a:t>
          </a:r>
        </a:p>
      </dgm:t>
    </dgm:pt>
    <dgm:pt modelId="{087C2C33-71FE-48AA-B6C2-3AF0F159897A}" type="parTrans" cxnId="{3D0B65E9-146A-47FB-AC3D-962498440689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654D0B85-CF8C-4D02-B868-3980F002743F}" type="sibTrans" cxnId="{3D0B65E9-146A-47FB-AC3D-962498440689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189D4C78-5F62-4033-BA32-C31C5D56E5E6}">
      <dgm:prSet custT="1"/>
      <dgm:spPr/>
      <dgm:t>
        <a:bodyPr/>
        <a:lstStyle/>
        <a:p>
          <a:r>
            <a:rPr lang="el-GR" sz="1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rPr>
            <a:t>Διάδοση αποτελεσμάτων</a:t>
          </a:r>
          <a:endParaRPr lang="el-GR" sz="18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51A37BD-6B0E-4E97-9316-8E4C524EB912}" type="parTrans" cxnId="{89310EDD-C9A6-4BE4-86F7-0CC4DE7285E2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6C657A46-896A-48F3-9401-DFF6876C1477}" type="sibTrans" cxnId="{89310EDD-C9A6-4BE4-86F7-0CC4DE7285E2}">
      <dgm:prSet/>
      <dgm:spPr/>
      <dgm:t>
        <a:bodyPr/>
        <a:lstStyle/>
        <a:p>
          <a:endParaRPr lang="el-GR" sz="1800" b="1">
            <a:latin typeface="Cambria" panose="02040503050406030204" pitchFamily="18" charset="0"/>
          </a:endParaRPr>
        </a:p>
      </dgm:t>
    </dgm:pt>
    <dgm:pt modelId="{36179FDF-E62A-4B5F-87CC-E7A2BD0FD5CA}" type="pres">
      <dgm:prSet presAssocID="{68348D2C-8956-42C1-A948-2A7D31B184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08CEA1-5238-41E8-B08D-382757B15CC1}" type="pres">
      <dgm:prSet presAssocID="{68348D2C-8956-42C1-A948-2A7D31B1847F}" presName="cycle" presStyleCnt="0"/>
      <dgm:spPr/>
    </dgm:pt>
    <dgm:pt modelId="{EF95748E-6679-464F-A826-2EEDBA059906}" type="pres">
      <dgm:prSet presAssocID="{830DCCF9-D6CE-4A9F-8B0D-B91404A1DDC8}" presName="nodeFirstNode" presStyleLbl="node1" presStyleIdx="0" presStyleCnt="6" custScaleX="1169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A5E4B7-5BAA-43B5-B53F-04EF8463B8A1}" type="pres">
      <dgm:prSet presAssocID="{AA0E7A04-0174-4473-8AA0-65BA2ED3A325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259A2DBC-E15F-4A49-8703-E32E5CCB2466}" type="pres">
      <dgm:prSet presAssocID="{8235DCFF-7A3E-4883-B3E5-57ADFE77AA83}" presName="nodeFollowingNodes" presStyleLbl="node1" presStyleIdx="1" presStyleCnt="6" custScaleX="158389" custScaleY="168050" custRadScaleRad="134124" custRadScaleInc="239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73736F-02A4-4F5B-B4EB-E68EB9521C48}" type="pres">
      <dgm:prSet presAssocID="{746B4312-7792-4747-8F34-26880F70883E}" presName="nodeFollowingNodes" presStyleLbl="node1" presStyleIdx="2" presStyleCnt="6" custScaleX="140035" custScaleY="115935" custRadScaleRad="120733" custRadScaleInc="-170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D8F9E6-792A-4CC8-9BA0-22B3AC60E4E6}" type="pres">
      <dgm:prSet presAssocID="{1BCFC022-286C-414B-9AEB-218DDB31E7BF}" presName="nodeFollowingNodes" presStyleLbl="node1" presStyleIdx="3" presStyleCnt="6" custScaleX="1392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ED36BD-1A89-4857-82EF-A5C9E188C6E5}" type="pres">
      <dgm:prSet presAssocID="{A08C2E5E-9AC9-4AFE-818A-FACEBDA961AE}" presName="nodeFollowingNodes" presStyleLbl="node1" presStyleIdx="4" presStyleCnt="6" custRadScaleRad="107781" custRadScaleInc="137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BD1931-2483-474F-AA0B-6AD85D277F37}" type="pres">
      <dgm:prSet presAssocID="{189D4C78-5F62-4033-BA32-C31C5D56E5E6}" presName="nodeFollowingNodes" presStyleLbl="node1" presStyleIdx="5" presStyleCnt="6" custScaleX="129969" custScaleY="106322" custRadScaleRad="112668" custRadScaleInc="-204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A4322E-58A7-457E-93FE-0ED975EDDA11}" srcId="{68348D2C-8956-42C1-A948-2A7D31B1847F}" destId="{746B4312-7792-4747-8F34-26880F70883E}" srcOrd="2" destOrd="0" parTransId="{F2BA2E5A-ADD1-4C0C-8CE1-DDB1F148F518}" sibTransId="{749C2140-5568-4811-925C-A9854CB355F2}"/>
    <dgm:cxn modelId="{D628D65C-8995-47EE-93E0-12D2211988EE}" srcId="{68348D2C-8956-42C1-A948-2A7D31B1847F}" destId="{8235DCFF-7A3E-4883-B3E5-57ADFE77AA83}" srcOrd="1" destOrd="0" parTransId="{7364449C-E016-47F3-98C7-BD800D156699}" sibTransId="{42DD6974-FDAE-475F-992D-09AA27E7F0F3}"/>
    <dgm:cxn modelId="{CF7CEC2E-9347-43BA-92D8-B92BBB83E207}" type="presOf" srcId="{830DCCF9-D6CE-4A9F-8B0D-B91404A1DDC8}" destId="{EF95748E-6679-464F-A826-2EEDBA059906}" srcOrd="0" destOrd="0" presId="urn:microsoft.com/office/officeart/2005/8/layout/cycle3"/>
    <dgm:cxn modelId="{5CE35F43-6055-4C28-BC25-67B8919ED84A}" type="presOf" srcId="{1BCFC022-286C-414B-9AEB-218DDB31E7BF}" destId="{2ED8F9E6-792A-4CC8-9BA0-22B3AC60E4E6}" srcOrd="0" destOrd="0" presId="urn:microsoft.com/office/officeart/2005/8/layout/cycle3"/>
    <dgm:cxn modelId="{E26F46B1-BF91-45D4-B597-DD640D9E5F26}" type="presOf" srcId="{189D4C78-5F62-4033-BA32-C31C5D56E5E6}" destId="{08BD1931-2483-474F-AA0B-6AD85D277F37}" srcOrd="0" destOrd="0" presId="urn:microsoft.com/office/officeart/2005/8/layout/cycle3"/>
    <dgm:cxn modelId="{EA2AA115-DFA7-4E75-ABEC-7F1000830F35}" srcId="{68348D2C-8956-42C1-A948-2A7D31B1847F}" destId="{830DCCF9-D6CE-4A9F-8B0D-B91404A1DDC8}" srcOrd="0" destOrd="0" parTransId="{EA3E4AFF-1E78-4837-AF2B-99EB8DF87ABD}" sibTransId="{AA0E7A04-0174-4473-8AA0-65BA2ED3A325}"/>
    <dgm:cxn modelId="{3D0B65E9-146A-47FB-AC3D-962498440689}" srcId="{68348D2C-8956-42C1-A948-2A7D31B1847F}" destId="{A08C2E5E-9AC9-4AFE-818A-FACEBDA961AE}" srcOrd="4" destOrd="0" parTransId="{087C2C33-71FE-48AA-B6C2-3AF0F159897A}" sibTransId="{654D0B85-CF8C-4D02-B868-3980F002743F}"/>
    <dgm:cxn modelId="{89310EDD-C9A6-4BE4-86F7-0CC4DE7285E2}" srcId="{68348D2C-8956-42C1-A948-2A7D31B1847F}" destId="{189D4C78-5F62-4033-BA32-C31C5D56E5E6}" srcOrd="5" destOrd="0" parTransId="{D51A37BD-6B0E-4E97-9316-8E4C524EB912}" sibTransId="{6C657A46-896A-48F3-9401-DFF6876C1477}"/>
    <dgm:cxn modelId="{F5863E44-07E2-40E6-A63C-8E34E0320E3B}" type="presOf" srcId="{A08C2E5E-9AC9-4AFE-818A-FACEBDA961AE}" destId="{48ED36BD-1A89-4857-82EF-A5C9E188C6E5}" srcOrd="0" destOrd="0" presId="urn:microsoft.com/office/officeart/2005/8/layout/cycle3"/>
    <dgm:cxn modelId="{9B1160B9-F1EC-4DA9-AE98-E7649FE864EB}" type="presOf" srcId="{AA0E7A04-0174-4473-8AA0-65BA2ED3A325}" destId="{C5A5E4B7-5BAA-43B5-B53F-04EF8463B8A1}" srcOrd="0" destOrd="0" presId="urn:microsoft.com/office/officeart/2005/8/layout/cycle3"/>
    <dgm:cxn modelId="{77866E68-4E87-4F6F-86CC-77357239DE7F}" type="presOf" srcId="{68348D2C-8956-42C1-A948-2A7D31B1847F}" destId="{36179FDF-E62A-4B5F-87CC-E7A2BD0FD5CA}" srcOrd="0" destOrd="0" presId="urn:microsoft.com/office/officeart/2005/8/layout/cycle3"/>
    <dgm:cxn modelId="{257889F8-EBD9-4728-A569-5D98AE2E1536}" type="presOf" srcId="{746B4312-7792-4747-8F34-26880F70883E}" destId="{9773736F-02A4-4F5B-B4EB-E68EB9521C48}" srcOrd="0" destOrd="0" presId="urn:microsoft.com/office/officeart/2005/8/layout/cycle3"/>
    <dgm:cxn modelId="{3AB064F8-0BE9-4F5A-B615-170AA4AF1B93}" type="presOf" srcId="{8235DCFF-7A3E-4883-B3E5-57ADFE77AA83}" destId="{259A2DBC-E15F-4A49-8703-E32E5CCB2466}" srcOrd="0" destOrd="0" presId="urn:microsoft.com/office/officeart/2005/8/layout/cycle3"/>
    <dgm:cxn modelId="{FB3D8253-01DC-49A3-BCC4-FA2A49E84BDC}" srcId="{68348D2C-8956-42C1-A948-2A7D31B1847F}" destId="{1BCFC022-286C-414B-9AEB-218DDB31E7BF}" srcOrd="3" destOrd="0" parTransId="{12395F3A-037C-4ED7-A056-51C17F7684B1}" sibTransId="{598C47D2-04A3-4CA9-848B-BE5E27EE6811}"/>
    <dgm:cxn modelId="{9795E0B3-CA3E-4018-B44E-321A82994FAA}" type="presParOf" srcId="{36179FDF-E62A-4B5F-87CC-E7A2BD0FD5CA}" destId="{4608CEA1-5238-41E8-B08D-382757B15CC1}" srcOrd="0" destOrd="0" presId="urn:microsoft.com/office/officeart/2005/8/layout/cycle3"/>
    <dgm:cxn modelId="{E70A42D5-9C7D-42B5-B9D4-AC024775EB16}" type="presParOf" srcId="{4608CEA1-5238-41E8-B08D-382757B15CC1}" destId="{EF95748E-6679-464F-A826-2EEDBA059906}" srcOrd="0" destOrd="0" presId="urn:microsoft.com/office/officeart/2005/8/layout/cycle3"/>
    <dgm:cxn modelId="{EECA0CB3-C0AA-4F4D-8F3F-30D4BDFB97AA}" type="presParOf" srcId="{4608CEA1-5238-41E8-B08D-382757B15CC1}" destId="{C5A5E4B7-5BAA-43B5-B53F-04EF8463B8A1}" srcOrd="1" destOrd="0" presId="urn:microsoft.com/office/officeart/2005/8/layout/cycle3"/>
    <dgm:cxn modelId="{F218195C-E437-40AC-B549-EB15F214CB5C}" type="presParOf" srcId="{4608CEA1-5238-41E8-B08D-382757B15CC1}" destId="{259A2DBC-E15F-4A49-8703-E32E5CCB2466}" srcOrd="2" destOrd="0" presId="urn:microsoft.com/office/officeart/2005/8/layout/cycle3"/>
    <dgm:cxn modelId="{802DB76D-CA75-40C9-8917-B0A07F62C6D0}" type="presParOf" srcId="{4608CEA1-5238-41E8-B08D-382757B15CC1}" destId="{9773736F-02A4-4F5B-B4EB-E68EB9521C48}" srcOrd="3" destOrd="0" presId="urn:microsoft.com/office/officeart/2005/8/layout/cycle3"/>
    <dgm:cxn modelId="{933F87B2-3C8A-44DE-BBCB-02934AAB4015}" type="presParOf" srcId="{4608CEA1-5238-41E8-B08D-382757B15CC1}" destId="{2ED8F9E6-792A-4CC8-9BA0-22B3AC60E4E6}" srcOrd="4" destOrd="0" presId="urn:microsoft.com/office/officeart/2005/8/layout/cycle3"/>
    <dgm:cxn modelId="{0E2B66D2-109C-49CA-A37B-3A551D8A02BA}" type="presParOf" srcId="{4608CEA1-5238-41E8-B08D-382757B15CC1}" destId="{48ED36BD-1A89-4857-82EF-A5C9E188C6E5}" srcOrd="5" destOrd="0" presId="urn:microsoft.com/office/officeart/2005/8/layout/cycle3"/>
    <dgm:cxn modelId="{C73D58B5-EF79-4709-810D-B441B67EAEF3}" type="presParOf" srcId="{4608CEA1-5238-41E8-B08D-382757B15CC1}" destId="{08BD1931-2483-474F-AA0B-6AD85D277F37}" srcOrd="6" destOrd="0" presId="urn:microsoft.com/office/officeart/2005/8/layout/cycle3"/>
  </dgm:cxnLst>
  <dgm:bg>
    <a:gradFill flip="none" rotWithShape="1">
      <a:gsLst>
        <a:gs pos="0">
          <a:schemeClr val="accent2">
            <a:lumMod val="5000"/>
            <a:lumOff val="95000"/>
          </a:schemeClr>
        </a:gs>
        <a:gs pos="74000">
          <a:schemeClr val="accent2">
            <a:lumMod val="45000"/>
            <a:lumOff val="55000"/>
          </a:schemeClr>
        </a:gs>
        <a:gs pos="83000">
          <a:schemeClr val="accent2">
            <a:lumMod val="45000"/>
            <a:lumOff val="55000"/>
          </a:schemeClr>
        </a:gs>
        <a:gs pos="100000">
          <a:schemeClr val="accent2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5E4B7-5BAA-43B5-B53F-04EF8463B8A1}">
      <dsp:nvSpPr>
        <dsp:cNvPr id="0" name=""/>
        <dsp:cNvSpPr/>
      </dsp:nvSpPr>
      <dsp:spPr>
        <a:xfrm>
          <a:off x="1493131" y="-80499"/>
          <a:ext cx="4517775" cy="4517775"/>
        </a:xfrm>
        <a:prstGeom prst="circularArrow">
          <a:avLst>
            <a:gd name="adj1" fmla="val 5274"/>
            <a:gd name="adj2" fmla="val 312630"/>
            <a:gd name="adj3" fmla="val 13932638"/>
            <a:gd name="adj4" fmla="val 1730214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5748E-6679-464F-A826-2EEDBA059906}">
      <dsp:nvSpPr>
        <dsp:cNvPr id="0" name=""/>
        <dsp:cNvSpPr/>
      </dsp:nvSpPr>
      <dsp:spPr>
        <a:xfrm>
          <a:off x="2752024" y="384"/>
          <a:ext cx="1999989" cy="854893"/>
        </a:xfrm>
        <a:prstGeom prst="roundRect">
          <a:avLst/>
        </a:prstGeom>
        <a:solidFill>
          <a:srgbClr val="19BE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Cambria" panose="02040503050406030204" pitchFamily="18" charset="0"/>
            </a:rPr>
            <a:t>Υποχρεωτικές αξιολογήσεις</a:t>
          </a:r>
        </a:p>
      </dsp:txBody>
      <dsp:txXfrm>
        <a:off x="2793756" y="42116"/>
        <a:ext cx="1916525" cy="771429"/>
      </dsp:txXfrm>
    </dsp:sp>
    <dsp:sp modelId="{259A2DBC-E15F-4A49-8703-E32E5CCB2466}">
      <dsp:nvSpPr>
        <dsp:cNvPr id="0" name=""/>
        <dsp:cNvSpPr/>
      </dsp:nvSpPr>
      <dsp:spPr>
        <a:xfrm>
          <a:off x="4739948" y="795439"/>
          <a:ext cx="2708114" cy="1436648"/>
        </a:xfrm>
        <a:prstGeom prst="roundRect">
          <a:avLst/>
        </a:prstGeom>
        <a:solidFill>
          <a:srgbClr val="15E3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Cambria" panose="02040503050406030204" pitchFamily="18" charset="0"/>
            </a:rPr>
            <a:t>Διαβούλευση / Συμμετοχή διαφόρων ενδιαφερόμενων μερών  &gt; Υπεύθυνοι χάραξης πολιτικής </a:t>
          </a:r>
        </a:p>
      </dsp:txBody>
      <dsp:txXfrm>
        <a:off x="4810079" y="865570"/>
        <a:ext cx="2567852" cy="1296386"/>
      </dsp:txXfrm>
    </dsp:sp>
    <dsp:sp modelId="{9773736F-02A4-4F5B-B4EB-E68EB9521C48}">
      <dsp:nvSpPr>
        <dsp:cNvPr id="0" name=""/>
        <dsp:cNvSpPr/>
      </dsp:nvSpPr>
      <dsp:spPr>
        <a:xfrm>
          <a:off x="4617673" y="2565747"/>
          <a:ext cx="2394300" cy="9911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Cambria" panose="02040503050406030204" pitchFamily="18" charset="0"/>
            </a:rPr>
            <a:t>Εξασφάλιση ποιότητας  / επαρκή δεδομένα  (ΔΕΙΚΤΕΣ)</a:t>
          </a:r>
        </a:p>
      </dsp:txBody>
      <dsp:txXfrm>
        <a:off x="4666055" y="2614129"/>
        <a:ext cx="2297536" cy="894356"/>
      </dsp:txXfrm>
    </dsp:sp>
    <dsp:sp modelId="{2ED8F9E6-792A-4CC8-9BA0-22B3AC60E4E6}">
      <dsp:nvSpPr>
        <dsp:cNvPr id="0" name=""/>
        <dsp:cNvSpPr/>
      </dsp:nvSpPr>
      <dsp:spPr>
        <a:xfrm>
          <a:off x="2561452" y="3665922"/>
          <a:ext cx="2381135" cy="85489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Cambria" panose="02040503050406030204" pitchFamily="18" charset="0"/>
            </a:rPr>
            <a:t>Χρονοδιάγραμμα &amp; Προϋπολογισμός </a:t>
          </a:r>
        </a:p>
      </dsp:txBody>
      <dsp:txXfrm>
        <a:off x="2603184" y="3707654"/>
        <a:ext cx="2297671" cy="771429"/>
      </dsp:txXfrm>
    </dsp:sp>
    <dsp:sp modelId="{48ED36BD-1A89-4857-82EF-A5C9E188C6E5}">
      <dsp:nvSpPr>
        <dsp:cNvPr id="0" name=""/>
        <dsp:cNvSpPr/>
      </dsp:nvSpPr>
      <dsp:spPr>
        <a:xfrm>
          <a:off x="1078153" y="2603510"/>
          <a:ext cx="1709787" cy="854893"/>
        </a:xfrm>
        <a:prstGeom prst="roundRect">
          <a:avLst/>
        </a:prstGeom>
        <a:solidFill>
          <a:srgbClr val="E1F1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rgbClr val="0D4F8C"/>
              </a:solidFill>
              <a:latin typeface="Cambria" panose="02040503050406030204" pitchFamily="18" charset="0"/>
            </a:rPr>
            <a:t>Δημόσιες Συμβάσεις</a:t>
          </a:r>
        </a:p>
      </dsp:txBody>
      <dsp:txXfrm>
        <a:off x="1119885" y="2645242"/>
        <a:ext cx="1626323" cy="771429"/>
      </dsp:txXfrm>
    </dsp:sp>
    <dsp:sp modelId="{08BD1931-2483-474F-AA0B-6AD85D277F37}">
      <dsp:nvSpPr>
        <dsp:cNvPr id="0" name=""/>
        <dsp:cNvSpPr/>
      </dsp:nvSpPr>
      <dsp:spPr>
        <a:xfrm>
          <a:off x="694480" y="1116668"/>
          <a:ext cx="2222193" cy="908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bg1"/>
              </a:solidFill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rPr>
            <a:t>Διάδοση αποτελεσμάτων</a:t>
          </a:r>
          <a:endParaRPr lang="el-GR" sz="18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738851" y="1161039"/>
        <a:ext cx="2133451" cy="82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2633-B118-4806-9C03-FC64F00DE6F1}" type="datetimeFigureOut">
              <a:rPr lang="el-GR" smtClean="0"/>
              <a:t>7/6/2023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D73A0-708E-4328-A1D2-3EC2771555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73A0-708E-4328-A1D2-3EC2771555B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8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73A0-708E-4328-A1D2-3EC2771555B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35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73A0-708E-4328-A1D2-3EC2771555B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71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l-GR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100" dirty="0">
              <a:latin typeface="Cambria" panose="020405030504060302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73A0-708E-4328-A1D2-3EC2771555B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20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5180-DA8E-4697-83CD-8ED7F5A91A12}" type="datetime1">
              <a:rPr lang="el-GR" smtClean="0"/>
              <a:t>7/6/2023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7A4F-59D5-4CCC-B69A-AD69D615E9FA}" type="datetime1">
              <a:rPr lang="el-GR" smtClean="0"/>
              <a:t>7/6/2023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83BF-E2DC-4FD8-8007-B8199B112972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368E-9499-4B16-83C0-91FA9951BF4B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A377-EEBB-408C-9611-9D50112568C0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E96A-C11D-4689-9D1D-429B63402584}" type="datetime1">
              <a:rPr lang="el-GR" smtClean="0"/>
              <a:t>7/6/2023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9B08-9880-4AA0-9C5E-8C7F8906DD49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23D-8039-4E90-9E96-F0F34FA42616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713F-098A-458B-B1F3-EFCB20F141A4}" type="datetime1">
              <a:rPr lang="el-GR" smtClean="0"/>
              <a:t>7/6/2023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63CC-D7C8-4998-81C9-CD10ED0C932B}" type="datetime1">
              <a:rPr lang="el-GR" smtClean="0"/>
              <a:t>7/6/2023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138D-B29B-4039-96F0-7F928D33CC4C}" type="datetime1">
              <a:rPr lang="el-GR" smtClean="0"/>
              <a:t>7/6/2023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03F3-EDB6-4B0C-A691-6146AD987263}" type="datetime1">
              <a:rPr lang="el-GR" smtClean="0"/>
              <a:t>7/6/2023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BCDE-4DD8-4906-9064-A3E83A0F1C23}" type="datetime1">
              <a:rPr lang="el-GR" smtClean="0"/>
              <a:t>7/6/2023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6CB1-9C4B-4AC5-BA21-533C01C10CD6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E42F6D-7844-7901-57CB-F4DBF8157B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969A-EF8B-4E2A-AB13-73FC9627114C}" type="datetime1">
              <a:rPr lang="el-GR" smtClean="0"/>
              <a:t>7/6/2023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12C8551-E8FB-E016-1D25-DEF4029D5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813267"/>
            <a:ext cx="134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imitrelos@mnec.gr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6" y="1081504"/>
            <a:ext cx="11225349" cy="1463675"/>
          </a:xfrm>
        </p:spPr>
        <p:txBody>
          <a:bodyPr>
            <a:normAutofit/>
          </a:bodyPr>
          <a:lstStyle/>
          <a:p>
            <a:r>
              <a:rPr lang="el-GR" dirty="0"/>
              <a:t>Η Αξιολόγηση των Προγραμμάτων 2021-2027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6" y="2870200"/>
            <a:ext cx="8835934" cy="1206500"/>
          </a:xfrm>
        </p:spPr>
        <p:txBody>
          <a:bodyPr>
            <a:normAutofit fontScale="55000" lnSpcReduction="20000"/>
          </a:bodyPr>
          <a:lstStyle/>
          <a:p>
            <a:r>
              <a:rPr lang="el-GR" sz="4800" dirty="0"/>
              <a:t>2</a:t>
            </a:r>
            <a:r>
              <a:rPr lang="el-GR" sz="4800" baseline="30000" dirty="0"/>
              <a:t>η</a:t>
            </a:r>
            <a:r>
              <a:rPr lang="el-GR" sz="4800" dirty="0"/>
              <a:t> Επιτροπή Παρακολούθησης 2021-2027</a:t>
            </a:r>
            <a:endParaRPr lang="en-US" sz="4800" dirty="0"/>
          </a:p>
          <a:p>
            <a:endParaRPr lang="en-US" sz="1800" dirty="0">
              <a:highlight>
                <a:srgbClr val="FFFF00"/>
              </a:highlight>
            </a:endParaRPr>
          </a:p>
          <a:p>
            <a:r>
              <a:rPr lang="el-GR" sz="25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Ειδική Υπηρεσία Συντονισμού του Σχεδιασμού της Αξιολόγησης και της Εφαρμογής (ΕΥΣΣΑΕ)</a:t>
            </a:r>
            <a:endParaRPr lang="en-US" sz="25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l-GR" sz="25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Μονάδα Γ – Αξιολόγηση, Αναγκαίοι Όροι και Δείκτες</a:t>
            </a:r>
            <a:endParaRPr lang="el-GR" sz="2500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40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763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Αξιολόγηση στην Προγραμματική Περίοδο 2021-2027 / </a:t>
            </a:r>
            <a:r>
              <a:rPr lang="el-GR" sz="3600" i="1" dirty="0">
                <a:solidFill>
                  <a:srgbClr val="C00000"/>
                </a:solidFill>
                <a:latin typeface="Cambria" panose="02040503050406030204" pitchFamily="18" charset="0"/>
              </a:rPr>
              <a:t>υπενθύμιση 1</a:t>
            </a:r>
            <a:r>
              <a:rPr lang="el-GR" sz="3600" i="1" baseline="30000" dirty="0">
                <a:solidFill>
                  <a:srgbClr val="C00000"/>
                </a:solidFill>
                <a:latin typeface="Cambria" panose="02040503050406030204" pitchFamily="18" charset="0"/>
              </a:rPr>
              <a:t>η</a:t>
            </a:r>
            <a:r>
              <a:rPr lang="el-GR" sz="3600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l-GR" sz="3600" i="1" dirty="0" err="1">
                <a:solidFill>
                  <a:srgbClr val="C00000"/>
                </a:solidFill>
                <a:latin typeface="Cambria" panose="02040503050406030204" pitchFamily="18" charset="0"/>
              </a:rPr>
              <a:t>ΕπΠα</a:t>
            </a:r>
            <a:endParaRPr lang="el-GR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C22FF-5509-17A2-B10B-EF8597A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883900" cy="4806950"/>
          </a:xfrm>
        </p:spPr>
        <p:txBody>
          <a:bodyPr>
            <a:noAutofit/>
          </a:bodyPr>
          <a:lstStyle/>
          <a:p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Κανονισμός Κοινών Διατάξεων (ΚΚΔ) 2021/1060/24.06.2021 : </a:t>
            </a:r>
            <a:r>
              <a:rPr lang="el-GR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άρθρο 44 </a:t>
            </a:r>
            <a:r>
              <a:rPr lang="en-US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/>
            </a:r>
            <a:br>
              <a:rPr lang="en-US" sz="1800" b="1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</a:br>
            <a:r>
              <a:rPr lang="el-GR" sz="1800" dirty="0">
                <a:latin typeface="Cambria" panose="02040503050406030204" pitchFamily="18" charset="0"/>
                <a:ea typeface="Candara" panose="020E0502030303020204" pitchFamily="34" charset="0"/>
                <a:cs typeface="Candara" panose="020E0502030303020204" pitchFamily="34" charset="0"/>
              </a:rPr>
              <a:t>/άλλα σ</a:t>
            </a:r>
            <a:r>
              <a:rPr lang="el-GR" sz="1800" dirty="0">
                <a:latin typeface="Cambria" panose="02040503050406030204" pitchFamily="18" charset="0"/>
              </a:rPr>
              <a:t>χετικά άρθρα 18, 40, 45</a:t>
            </a:r>
          </a:p>
          <a:p>
            <a:endParaRPr lang="el-GR" sz="1800" dirty="0">
              <a:latin typeface="Cambria" panose="02040503050406030204" pitchFamily="18" charset="0"/>
            </a:endParaRPr>
          </a:p>
          <a:p>
            <a:endParaRPr lang="el-GR" sz="1800" dirty="0">
              <a:latin typeface="Cambria" panose="02040503050406030204" pitchFamily="18" charset="0"/>
            </a:endParaRPr>
          </a:p>
          <a:p>
            <a:endParaRPr lang="el-GR" sz="1800" dirty="0">
              <a:latin typeface="Cambria" panose="02040503050406030204" pitchFamily="18" charset="0"/>
            </a:endParaRPr>
          </a:p>
          <a:p>
            <a:endParaRPr lang="el-GR" sz="1800" dirty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l-GR" sz="1800" dirty="0">
                <a:latin typeface="Cambria" panose="02040503050406030204" pitchFamily="18" charset="0"/>
              </a:rPr>
              <a:t>Η Διαχειριστική αρχή </a:t>
            </a:r>
            <a:r>
              <a:rPr lang="el-G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διενεργεί αξιολογήσεις με στόχο τη βελτίωση της ποιότητας του σχεδιασμού και της υλοποίησης του Προγράμματος σε σχέση με ένα ή περισσότερα από τα ακόλουθα κριτήρια: </a:t>
            </a:r>
            <a:r>
              <a:rPr lang="el-GR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αποτελεσματικότητα, αποδοτικότητα, συνάφεια, συνοχή και </a:t>
            </a:r>
            <a:r>
              <a:rPr lang="el-GR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ενωσιακή</a:t>
            </a:r>
            <a:r>
              <a:rPr lang="el-GR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προστιθέμενη αξία</a:t>
            </a:r>
            <a:r>
              <a:rPr lang="el-GR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 </a:t>
            </a:r>
            <a:endParaRPr lang="en-US" sz="1800" dirty="0">
              <a:latin typeface="Cambria" panose="02040503050406030204" pitchFamily="18" charset="0"/>
            </a:endParaRPr>
          </a:p>
          <a:p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κράτος μέλος οφείλει να διασφαλίζει ότι υπάρχουν οι αναγκαίες διαδικασίες για την παραγωγή και συλλογή των δεδομένων που είναι απαραίτητα για τις αξιολογήσεις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ΔΕΙΚΤΕΣ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ambria" panose="02040503050406030204" pitchFamily="18" charset="0"/>
            </a:endParaRPr>
          </a:p>
          <a:p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FDE0F9D-E82F-A63C-05AE-3134DA05069B}"/>
              </a:ext>
            </a:extLst>
          </p:cNvPr>
          <p:cNvSpPr/>
          <p:nvPr/>
        </p:nvSpPr>
        <p:spPr>
          <a:xfrm>
            <a:off x="981892" y="2293076"/>
            <a:ext cx="10515600" cy="145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Βασικό σημείο που διαφοροποιεί στο ΕΤΠΑ/ΤΣ την νέα ΠΠ 2021-2027 από την ΠΠ 2014-2020 αποτελεί η αποσύνδεση των αποτελεσμάτων της παρέμβασης από τη συμβολή άλλων παραγόντων για να γίνει απολύτως κατανοητός ο τρόπος λειτουργίας του προγράμματος. </a:t>
            </a:r>
            <a:b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Ιδίως η αξιολόγηση των επιπτώσεων και των αποτελεσμάτων λαμβάνει χώρα με τρόπο που η </a:t>
            </a:r>
            <a:r>
              <a:rPr lang="el-GR" sz="18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επίπτωση </a:t>
            </a: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ή το </a:t>
            </a:r>
            <a:r>
              <a:rPr lang="el-GR" sz="1800" b="1" u="sng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αποτέλεσμα συνδέονται άμεσα με τη δράση που τα προκάλεσε.  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E0BD15-113C-A80D-3872-7307330E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590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0979DE2-C23A-4B3B-8284-3D0B0771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501740">
            <a:off x="6208770" y="3236143"/>
            <a:ext cx="6348181" cy="3174091"/>
          </a:xfrm>
          <a:prstGeom prst="rect">
            <a:avLst/>
          </a:prstGeom>
          <a:effectLst>
            <a:softEdge rad="254000"/>
          </a:effectLst>
          <a:scene3d>
            <a:camera prst="orthographicFront">
              <a:rot lat="300000" lon="0" rev="21299999"/>
            </a:camera>
            <a:lightRig rig="threePt" dir="t"/>
          </a:scene3d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732155"/>
          </a:xfrm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Καθοδήγηση / ενημέρωση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593E95B-FC95-0A67-FE80-2B13CE74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39" y="1135380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l-GR" sz="20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Έγγραφο Εργασίας 4 </a:t>
            </a: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«Οδηγίες εκπόνησης Σχεδίων Αξιολόγησης Προγραμμάτων </a:t>
            </a:r>
            <a:b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της Προγραμματικής Περιόδου 2021-2027», </a:t>
            </a:r>
            <a:r>
              <a:rPr lang="el-GR" sz="20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kern="1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.π.</a:t>
            </a: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41662/05.05.2023 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l-GR" sz="20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Απόφαση συγκρότησης για το </a:t>
            </a:r>
            <a:r>
              <a:rPr lang="el-GR" sz="20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Δίκτυο Αξιολόγησης </a:t>
            </a: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προγραμματική περίοδο 2021-2027, </a:t>
            </a:r>
            <a:r>
              <a:rPr lang="el-GR" sz="20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kern="1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.π.</a:t>
            </a: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45489/16.05.2023 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l-GR" sz="20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Helpdesk </a:t>
            </a:r>
            <a:r>
              <a:rPr lang="el-GR" sz="2000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ΟΠΣ ΕΣΠΑ </a:t>
            </a: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έγκριση πρόσθετων δεικτών</a:t>
            </a:r>
          </a:p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Διαχείριση δεικ</a:t>
            </a: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τών κατά τη </a:t>
            </a:r>
            <a:r>
              <a:rPr lang="el-GR" sz="2000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μεταφορά πράξεων </a:t>
            </a:r>
            <a:br>
              <a:rPr lang="el-GR" sz="2000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τα ΕΠ 2014-2020 στα Προγράμματα 2021-2027, </a:t>
            </a:r>
            <a:b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kern="1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.π.</a:t>
            </a:r>
            <a:r>
              <a:rPr lang="el-GR" sz="20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21417/07.03.2023 </a:t>
            </a:r>
          </a:p>
          <a:p>
            <a:pPr>
              <a:lnSpc>
                <a:spcPct val="100000"/>
              </a:lnSpc>
            </a:pPr>
            <a:endParaRPr lang="el-GR" sz="2000" dirty="0">
              <a:latin typeface="Cambria" panose="02040503050406030204" pitchFamily="18" charset="0"/>
            </a:endParaRP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A7781726-422B-59A9-73C8-4C0C1195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6DD6E9A-F6BC-4101-9D32-73E53CB7934B}" type="slidenum">
              <a:rPr lang="el-GR"/>
              <a:pPr/>
              <a:t>3</a:t>
            </a:fld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0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BB82643-CE34-096B-EFDA-0818027A3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862560"/>
              </p:ext>
            </p:extLst>
          </p:nvPr>
        </p:nvGraphicFramePr>
        <p:xfrm>
          <a:off x="4318000" y="1701800"/>
          <a:ext cx="77470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693C-6C53-E8AC-C393-39B6CC6D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Έγγραφο Εργασίας 4 «Οδηγίες εκπόνησης Σχεδίων Αξιολόγησης Προγραμμάτων»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593E95B-FC95-0A67-FE80-2B13CE74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331"/>
            <a:ext cx="11264900" cy="523954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l-GR" sz="1800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Σχέδιο αξιολόγησης : 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π</a:t>
            </a:r>
            <a:r>
              <a:rPr lang="en-US" sz="1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ρέ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πει να υποβληθεί </a:t>
            </a:r>
            <a:r>
              <a:rPr lang="el-GR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για έγκριση </a:t>
            </a:r>
            <a:r>
              <a:rPr lang="en-US" sz="1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στην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ΕπΠα το αργότερο </a:t>
            </a:r>
            <a:r>
              <a:rPr lang="en-US" sz="1800" b="1" dirty="0">
                <a:latin typeface="Cambria" panose="02040503050406030204" pitchFamily="18" charset="0"/>
                <a:ea typeface="Times New Roman" panose="02020603050405020304" pitchFamily="18" charset="0"/>
              </a:rPr>
              <a:t>ένα έτος μετά την έγκριση του Προγράμματος</a:t>
            </a:r>
            <a:endParaRPr lang="el-GR" sz="1800" b="1" kern="1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Ανάρτηση 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SFC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l-GR" sz="18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Δυναμικό Εργαλείο σε όλη την ΠΠ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latin typeface="Cambria" panose="02040503050406030204" pitchFamily="18" charset="0"/>
              </a:rPr>
              <a:t>ΕΥΣΣΑΕ / ΕΥΣΕΚΤ &gt; </a:t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οριζόντιες αξιολογήσεις τομέων</a:t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/ κατηγοριών δράσεων, </a:t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συνέργειες Ταμείων </a:t>
            </a:r>
          </a:p>
          <a:p>
            <a:pPr marL="266700" indent="88900">
              <a:lnSpc>
                <a:spcPct val="100000"/>
              </a:lnSpc>
              <a:buNone/>
            </a:pPr>
            <a:r>
              <a:rPr lang="el-GR" sz="1800" dirty="0">
                <a:latin typeface="Cambria" panose="02040503050406030204" pitchFamily="18" charset="0"/>
              </a:rPr>
              <a:t/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/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προσθήκη στα Σχέδια Αξιολόγησης </a:t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των Προγραμμάτων κατά </a:t>
            </a:r>
            <a:br>
              <a:rPr lang="el-GR" sz="1800" dirty="0">
                <a:latin typeface="Cambria" panose="02040503050406030204" pitchFamily="18" charset="0"/>
              </a:rPr>
            </a:br>
            <a:r>
              <a:rPr lang="el-GR" sz="1800" dirty="0">
                <a:latin typeface="Cambria" panose="02040503050406030204" pitchFamily="18" charset="0"/>
              </a:rPr>
              <a:t>τις αναθεωρήσεις τους </a:t>
            </a:r>
            <a:endParaRPr lang="en-US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l-GR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A7781726-422B-59A9-73C8-4C0C1195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C6DD6E9A-F6BC-4101-9D32-73E53CB7934B}" type="slidenum">
              <a:rPr lang="el-GR"/>
              <a:pPr algn="r"/>
              <a:t>4</a:t>
            </a:fld>
            <a:endParaRPr lang="el-GR" dirty="0"/>
          </a:p>
          <a:p>
            <a:pPr algn="r"/>
            <a:endParaRPr lang="el-GR" dirty="0"/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28D5D4AE-0430-1C0F-F975-C43D2AF58E13}"/>
              </a:ext>
            </a:extLst>
          </p:cNvPr>
          <p:cNvSpPr/>
          <p:nvPr/>
        </p:nvSpPr>
        <p:spPr>
          <a:xfrm>
            <a:off x="2184400" y="3962400"/>
            <a:ext cx="304800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8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72AC42-BB38-D90C-4C85-54BDC863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1558834"/>
            <a:ext cx="10552611" cy="654368"/>
          </a:xfrm>
        </p:spPr>
        <p:txBody>
          <a:bodyPr>
            <a:normAutofit fontScale="90000"/>
          </a:bodyPr>
          <a:lstStyle/>
          <a:p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Μονάδα Γ – Αξιολόγηση, Αναγκαίοι Όροι και Δείκτες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Ειδική Υπηρεσία Συντονισμού του Σχεδιασμού της Αξιολόγησης και της Εφαρμογής (ΕΥΣΣΑΕ)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Γενική Διεύθυνση Στρατηγικής, Σχεδιασμού και Εφαρμογής ΕΣΠΑ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Γενική Γραμματεία Δημοσίων Επενδύσεων και ΕΣΠΑ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Υπουργείο Ανάπτυξης &amp; Επενδύσεων</a:t>
            </a:r>
            <a:b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l-GR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u="sng" dirty="0" smtClean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dimitrelos@mnec.gr</a:t>
            </a:r>
            <a:r>
              <a:rPr lang="en-US" sz="1800" u="sng" dirty="0" smtClean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77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809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417</Words>
  <Application>Microsoft Office PowerPoint</Application>
  <PresentationFormat>Ευρεία οθόνη</PresentationFormat>
  <Paragraphs>53</Paragraphs>
  <Slides>6</Slides>
  <Notes>4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Candara</vt:lpstr>
      <vt:lpstr>Symbol</vt:lpstr>
      <vt:lpstr>Times New Roman</vt:lpstr>
      <vt:lpstr>Trebuchet MS</vt:lpstr>
      <vt:lpstr>Θέμα του Office</vt:lpstr>
      <vt:lpstr>Προσαρμοσμένη σχεδίαση</vt:lpstr>
      <vt:lpstr>1_Προσαρμοσμένη σχεδίαση</vt:lpstr>
      <vt:lpstr>Η Αξιολόγηση των Προγραμμάτων 2021-2027</vt:lpstr>
      <vt:lpstr>H Αξιολόγηση στην Προγραμματική Περίοδο 2021-2027 / υπενθύμιση 1η ΕπΠα</vt:lpstr>
      <vt:lpstr>Καθοδήγηση / ενημέρωση</vt:lpstr>
      <vt:lpstr>Έγγραφο Εργασίας 4 «Οδηγίες εκπόνησης Σχεδίων Αξιολόγησης Προγραμμάτων»</vt:lpstr>
      <vt:lpstr>  Μονάδα Γ – Αξιολόγηση, Αναγκαίοι Όροι και Δείκτες    Ειδική Υπηρεσία Συντονισμού του Σχεδιασμού της Αξιολόγησης και της Εφαρμογής (ΕΥΣΣΑΕ)  Γενική Διεύθυνση Στρατηγικής, Σχεδιασμού και Εφαρμογής ΕΣΠΑ   Γενική Γραμματεία Δημοσίων Επενδύσεων και ΕΣΠΑ Υπουργείο Ανάπτυξης &amp; Επενδύσεων  dimitrelos@mnec.gr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Δημητρέλος , Ιωαννης</cp:lastModifiedBy>
  <cp:revision>34</cp:revision>
  <dcterms:created xsi:type="dcterms:W3CDTF">2022-06-03T15:25:51Z</dcterms:created>
  <dcterms:modified xsi:type="dcterms:W3CDTF">2023-06-07T07:32:28Z</dcterms:modified>
</cp:coreProperties>
</file>