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39"/>
  </p:notesMasterIdLst>
  <p:handoutMasterIdLst>
    <p:handoutMasterId r:id="rId40"/>
  </p:handoutMasterIdLst>
  <p:sldIdLst>
    <p:sldId id="386" r:id="rId2"/>
    <p:sldId id="280" r:id="rId3"/>
    <p:sldId id="407" r:id="rId4"/>
    <p:sldId id="408" r:id="rId5"/>
    <p:sldId id="394" r:id="rId6"/>
    <p:sldId id="355" r:id="rId7"/>
    <p:sldId id="356" r:id="rId8"/>
    <p:sldId id="358" r:id="rId9"/>
    <p:sldId id="371" r:id="rId10"/>
    <p:sldId id="389" r:id="rId11"/>
    <p:sldId id="388" r:id="rId12"/>
    <p:sldId id="374" r:id="rId13"/>
    <p:sldId id="391" r:id="rId14"/>
    <p:sldId id="375" r:id="rId15"/>
    <p:sldId id="370" r:id="rId16"/>
    <p:sldId id="360" r:id="rId17"/>
    <p:sldId id="359" r:id="rId18"/>
    <p:sldId id="363" r:id="rId19"/>
    <p:sldId id="365" r:id="rId20"/>
    <p:sldId id="366" r:id="rId21"/>
    <p:sldId id="367" r:id="rId22"/>
    <p:sldId id="369" r:id="rId23"/>
    <p:sldId id="377" r:id="rId24"/>
    <p:sldId id="378" r:id="rId25"/>
    <p:sldId id="393" r:id="rId26"/>
    <p:sldId id="406" r:id="rId27"/>
    <p:sldId id="409" r:id="rId28"/>
    <p:sldId id="395" r:id="rId29"/>
    <p:sldId id="396" r:id="rId30"/>
    <p:sldId id="398" r:id="rId31"/>
    <p:sldId id="399" r:id="rId32"/>
    <p:sldId id="400" r:id="rId33"/>
    <p:sldId id="402" r:id="rId34"/>
    <p:sldId id="403" r:id="rId35"/>
    <p:sldId id="405" r:id="rId36"/>
    <p:sldId id="383" r:id="rId37"/>
    <p:sldId id="387" r:id="rId38"/>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25A9B"/>
    <a:srgbClr val="F7E1A0"/>
    <a:srgbClr val="3283FE"/>
    <a:srgbClr val="FA0087"/>
    <a:srgbClr val="1C8356"/>
    <a:srgbClr val="C075A6"/>
    <a:srgbClr val="2ED9FF"/>
    <a:srgbClr val="B10DA1"/>
    <a:srgbClr val="1CBE4F"/>
    <a:srgbClr val="856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982" autoAdjust="0"/>
  </p:normalViewPr>
  <p:slideViewPr>
    <p:cSldViewPr snapToGrid="0" snapToObjects="1">
      <p:cViewPr varScale="1">
        <p:scale>
          <a:sx n="118" d="100"/>
          <a:sy n="118" d="100"/>
        </p:scale>
        <p:origin x="138" y="21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54"/>
    </p:cViewPr>
  </p:sorterViewPr>
  <p:notesViewPr>
    <p:cSldViewPr snapToGrid="0" snapToObjects="1">
      <p:cViewPr varScale="1">
        <p:scale>
          <a:sx n="79" d="100"/>
          <a:sy n="79" d="100"/>
        </p:scale>
        <p:origin x="31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16B28-7831-49B3-B3CB-6AACA069F8C3}"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BAE5079E-3C1A-42B0-80A2-048BDE8A466E}">
      <dgm:prSet/>
      <dgm:spPr/>
      <dgm:t>
        <a:bodyPr/>
        <a:lstStyle/>
        <a:p>
          <a:r>
            <a:rPr lang="el-GR" dirty="0">
              <a:solidFill>
                <a:srgbClr val="002060"/>
              </a:solidFill>
            </a:rPr>
            <a:t>Αναβάθμιση ως τουριστικός προορισμός – βελτίωση σε σχέση με το 2019</a:t>
          </a:r>
          <a:endParaRPr lang="en-US" dirty="0">
            <a:solidFill>
              <a:srgbClr val="002060"/>
            </a:solidFill>
          </a:endParaRPr>
        </a:p>
      </dgm:t>
    </dgm:pt>
    <dgm:pt modelId="{3240050D-2749-4C24-98E9-E48DBBBAE4E2}" type="parTrans" cxnId="{90BDE20C-5E61-463A-A2D1-FD6FE1522204}">
      <dgm:prSet/>
      <dgm:spPr/>
      <dgm:t>
        <a:bodyPr/>
        <a:lstStyle/>
        <a:p>
          <a:endParaRPr lang="en-US"/>
        </a:p>
      </dgm:t>
    </dgm:pt>
    <dgm:pt modelId="{DFB11E72-1F18-4BBA-9AF7-BAC62F8875F9}" type="sibTrans" cxnId="{90BDE20C-5E61-463A-A2D1-FD6FE1522204}">
      <dgm:prSet/>
      <dgm:spPr/>
      <dgm:t>
        <a:bodyPr/>
        <a:lstStyle/>
        <a:p>
          <a:endParaRPr lang="en-US"/>
        </a:p>
      </dgm:t>
    </dgm:pt>
    <dgm:pt modelId="{C07890B7-1AEF-432E-8377-A83A533D7A4D}">
      <dgm:prSet/>
      <dgm:spPr/>
      <dgm:t>
        <a:bodyPr/>
        <a:lstStyle/>
        <a:p>
          <a:r>
            <a:rPr lang="el-GR"/>
            <a:t>μέσο έσοδο ανά διανυκτέρευση +15%</a:t>
          </a:r>
          <a:endParaRPr lang="en-US"/>
        </a:p>
      </dgm:t>
    </dgm:pt>
    <dgm:pt modelId="{80046D7C-4249-4BDA-AE63-D0679635D69B}" type="parTrans" cxnId="{D21E0C8E-03D8-4F99-AC7B-24D4A7D1F7C0}">
      <dgm:prSet/>
      <dgm:spPr/>
      <dgm:t>
        <a:bodyPr/>
        <a:lstStyle/>
        <a:p>
          <a:endParaRPr lang="en-US"/>
        </a:p>
      </dgm:t>
    </dgm:pt>
    <dgm:pt modelId="{6F28E02A-B76E-4B4F-B8FC-ED91EB88E681}" type="sibTrans" cxnId="{D21E0C8E-03D8-4F99-AC7B-24D4A7D1F7C0}">
      <dgm:prSet/>
      <dgm:spPr/>
      <dgm:t>
        <a:bodyPr/>
        <a:lstStyle/>
        <a:p>
          <a:endParaRPr lang="en-US"/>
        </a:p>
      </dgm:t>
    </dgm:pt>
    <dgm:pt modelId="{A95C9872-EA1F-4E26-8F96-77F8D3332006}">
      <dgm:prSet/>
      <dgm:spPr/>
      <dgm:t>
        <a:bodyPr/>
        <a:lstStyle/>
        <a:p>
          <a:r>
            <a:rPr lang="el-GR" dirty="0"/>
            <a:t>μέση διάρκεια παραμονής +15%</a:t>
          </a:r>
          <a:endParaRPr lang="en-US" dirty="0"/>
        </a:p>
      </dgm:t>
    </dgm:pt>
    <dgm:pt modelId="{5BF250FA-2591-4F76-A84A-2810B50E0F32}" type="parTrans" cxnId="{45108326-A54C-4A07-A582-C0236B0EF2A1}">
      <dgm:prSet/>
      <dgm:spPr/>
      <dgm:t>
        <a:bodyPr/>
        <a:lstStyle/>
        <a:p>
          <a:endParaRPr lang="en-US"/>
        </a:p>
      </dgm:t>
    </dgm:pt>
    <dgm:pt modelId="{438D52FF-A89A-495D-B1F8-D65CCE93DEE5}" type="sibTrans" cxnId="{45108326-A54C-4A07-A582-C0236B0EF2A1}">
      <dgm:prSet/>
      <dgm:spPr/>
      <dgm:t>
        <a:bodyPr/>
        <a:lstStyle/>
        <a:p>
          <a:endParaRPr lang="en-US"/>
        </a:p>
      </dgm:t>
    </dgm:pt>
    <dgm:pt modelId="{87EA12B6-9CED-4A89-80D3-E0D71B2152AA}">
      <dgm:prSet/>
      <dgm:spPr/>
      <dgm:t>
        <a:bodyPr/>
        <a:lstStyle/>
        <a:p>
          <a:r>
            <a:rPr lang="el-GR"/>
            <a:t>εύρος τουριστικής περιόδου (αρ. διανυκτερεύσεων 1ου, 2ου και 4ου τριμήνου +20% αθροιστικά)</a:t>
          </a:r>
          <a:endParaRPr lang="en-US"/>
        </a:p>
      </dgm:t>
    </dgm:pt>
    <dgm:pt modelId="{7709D5E6-05AE-494F-B1F9-9FF114C4131B}" type="parTrans" cxnId="{A8F02A81-963D-47ED-BB8F-7547E863D0A0}">
      <dgm:prSet/>
      <dgm:spPr/>
      <dgm:t>
        <a:bodyPr/>
        <a:lstStyle/>
        <a:p>
          <a:endParaRPr lang="en-US"/>
        </a:p>
      </dgm:t>
    </dgm:pt>
    <dgm:pt modelId="{25786BD5-7A8B-470F-9CCA-826062E025FF}" type="sibTrans" cxnId="{A8F02A81-963D-47ED-BB8F-7547E863D0A0}">
      <dgm:prSet/>
      <dgm:spPr/>
      <dgm:t>
        <a:bodyPr/>
        <a:lstStyle/>
        <a:p>
          <a:endParaRPr lang="en-US"/>
        </a:p>
      </dgm:t>
    </dgm:pt>
    <dgm:pt modelId="{538D8B99-A9BC-40B6-8559-20DA91806F11}">
      <dgm:prSet/>
      <dgm:spPr/>
      <dgm:t>
        <a:bodyPr/>
        <a:lstStyle/>
        <a:p>
          <a:r>
            <a:rPr lang="el-GR" dirty="0">
              <a:solidFill>
                <a:srgbClr val="002060"/>
              </a:solidFill>
            </a:rPr>
            <a:t>Ενίσχυση συνεισφοράς λοιπών τομέων προτεραιότητας (πλην τουρισμού)</a:t>
          </a:r>
          <a:endParaRPr lang="en-US" dirty="0">
            <a:solidFill>
              <a:srgbClr val="002060"/>
            </a:solidFill>
          </a:endParaRPr>
        </a:p>
      </dgm:t>
    </dgm:pt>
    <dgm:pt modelId="{857E9A96-CEBF-49B4-9342-E61F1BA1ACBC}" type="parTrans" cxnId="{9623BA00-95D4-4739-BC39-76F86CDF2D2C}">
      <dgm:prSet/>
      <dgm:spPr/>
      <dgm:t>
        <a:bodyPr/>
        <a:lstStyle/>
        <a:p>
          <a:endParaRPr lang="en-US"/>
        </a:p>
      </dgm:t>
    </dgm:pt>
    <dgm:pt modelId="{AA0098C7-0C44-46C2-A4E0-984D7F42D24D}" type="sibTrans" cxnId="{9623BA00-95D4-4739-BC39-76F86CDF2D2C}">
      <dgm:prSet/>
      <dgm:spPr/>
      <dgm:t>
        <a:bodyPr/>
        <a:lstStyle/>
        <a:p>
          <a:endParaRPr lang="en-US"/>
        </a:p>
      </dgm:t>
    </dgm:pt>
    <dgm:pt modelId="{B808F6D3-60D9-4874-B1F3-9677713074FF}">
      <dgm:prSet/>
      <dgm:spPr/>
      <dgm:t>
        <a:bodyPr/>
        <a:lstStyle/>
        <a:p>
          <a:r>
            <a:rPr lang="el-GR"/>
            <a:t>αύξηση ΑΠΑ +20% σε σχέση με το 2019</a:t>
          </a:r>
          <a:endParaRPr lang="en-US"/>
        </a:p>
      </dgm:t>
    </dgm:pt>
    <dgm:pt modelId="{60220CF2-1FE9-4D0B-BE0B-21F9483EC675}" type="parTrans" cxnId="{1065B440-2E87-4613-815E-09D4AD6D6199}">
      <dgm:prSet/>
      <dgm:spPr/>
      <dgm:t>
        <a:bodyPr/>
        <a:lstStyle/>
        <a:p>
          <a:endParaRPr lang="en-US"/>
        </a:p>
      </dgm:t>
    </dgm:pt>
    <dgm:pt modelId="{F8831D4F-2C14-4AEF-A95F-9EE18DCFA180}" type="sibTrans" cxnId="{1065B440-2E87-4613-815E-09D4AD6D6199}">
      <dgm:prSet/>
      <dgm:spPr/>
      <dgm:t>
        <a:bodyPr/>
        <a:lstStyle/>
        <a:p>
          <a:endParaRPr lang="en-US"/>
        </a:p>
      </dgm:t>
    </dgm:pt>
    <dgm:pt modelId="{6507BA55-6E18-41FE-B07C-15D29FD5BED2}">
      <dgm:prSet/>
      <dgm:spPr/>
      <dgm:t>
        <a:bodyPr/>
        <a:lstStyle/>
        <a:p>
          <a:r>
            <a:rPr lang="el-GR" dirty="0">
              <a:solidFill>
                <a:srgbClr val="002060"/>
              </a:solidFill>
            </a:rPr>
            <a:t>Βελτίωση καινοτομικών επιδόσεων ΜΜΕ (καινοτόμες </a:t>
          </a:r>
          <a:r>
            <a:rPr lang="el-GR" dirty="0" err="1">
              <a:solidFill>
                <a:srgbClr val="002060"/>
              </a:solidFill>
            </a:rPr>
            <a:t>ΜμΕ</a:t>
          </a:r>
          <a:r>
            <a:rPr lang="el-GR" dirty="0">
              <a:solidFill>
                <a:srgbClr val="002060"/>
              </a:solidFill>
            </a:rPr>
            <a:t> σε προϊόν ή/και διαδικασία, καινοτόμες </a:t>
          </a:r>
          <a:r>
            <a:rPr lang="el-GR" dirty="0" err="1">
              <a:solidFill>
                <a:srgbClr val="002060"/>
              </a:solidFill>
            </a:rPr>
            <a:t>ΜμΕ</a:t>
          </a:r>
          <a:r>
            <a:rPr lang="el-GR" dirty="0">
              <a:solidFill>
                <a:srgbClr val="002060"/>
              </a:solidFill>
            </a:rPr>
            <a:t> σε οργάνωση ή/και μάρκετινγκ)</a:t>
          </a:r>
          <a:endParaRPr lang="en-US" dirty="0">
            <a:solidFill>
              <a:srgbClr val="002060"/>
            </a:solidFill>
          </a:endParaRPr>
        </a:p>
      </dgm:t>
    </dgm:pt>
    <dgm:pt modelId="{1877FFCD-A6E2-4C4F-9338-93688F4A292C}" type="parTrans" cxnId="{5D8DC860-403C-4223-A539-CFFB479A4145}">
      <dgm:prSet/>
      <dgm:spPr/>
      <dgm:t>
        <a:bodyPr/>
        <a:lstStyle/>
        <a:p>
          <a:endParaRPr lang="en-US"/>
        </a:p>
      </dgm:t>
    </dgm:pt>
    <dgm:pt modelId="{14E95E8F-AA8C-4ABD-8266-B127C86EAF85}" type="sibTrans" cxnId="{5D8DC860-403C-4223-A539-CFFB479A4145}">
      <dgm:prSet/>
      <dgm:spPr/>
      <dgm:t>
        <a:bodyPr/>
        <a:lstStyle/>
        <a:p>
          <a:endParaRPr lang="en-US"/>
        </a:p>
      </dgm:t>
    </dgm:pt>
    <dgm:pt modelId="{1228D563-9C8F-45E8-A87F-21C6942ED1E7}">
      <dgm:prSet/>
      <dgm:spPr/>
      <dgm:t>
        <a:bodyPr/>
        <a:lstStyle/>
        <a:p>
          <a:r>
            <a:rPr lang="el-GR"/>
            <a:t>αύξηση σχετικών δεικτών κατά 30% σε σχέση με το 2020</a:t>
          </a:r>
          <a:endParaRPr lang="en-US"/>
        </a:p>
      </dgm:t>
    </dgm:pt>
    <dgm:pt modelId="{1B6FFE97-32B2-42DB-9E17-2CE2DCB363D1}" type="parTrans" cxnId="{711970A2-5475-4B19-8454-9D0CD2390F84}">
      <dgm:prSet/>
      <dgm:spPr/>
      <dgm:t>
        <a:bodyPr/>
        <a:lstStyle/>
        <a:p>
          <a:endParaRPr lang="en-US"/>
        </a:p>
      </dgm:t>
    </dgm:pt>
    <dgm:pt modelId="{358F6206-E7E4-4599-B660-53BE2287E1AB}" type="sibTrans" cxnId="{711970A2-5475-4B19-8454-9D0CD2390F84}">
      <dgm:prSet/>
      <dgm:spPr/>
      <dgm:t>
        <a:bodyPr/>
        <a:lstStyle/>
        <a:p>
          <a:endParaRPr lang="en-US"/>
        </a:p>
      </dgm:t>
    </dgm:pt>
    <dgm:pt modelId="{F970C9A9-EA7E-4BF3-A43E-FE07F236084C}" type="pres">
      <dgm:prSet presAssocID="{44716B28-7831-49B3-B3CB-6AACA069F8C3}" presName="Name0" presStyleCnt="0">
        <dgm:presLayoutVars>
          <dgm:dir/>
          <dgm:animLvl val="lvl"/>
          <dgm:resizeHandles val="exact"/>
        </dgm:presLayoutVars>
      </dgm:prSet>
      <dgm:spPr/>
      <dgm:t>
        <a:bodyPr/>
        <a:lstStyle/>
        <a:p>
          <a:endParaRPr lang="el-GR"/>
        </a:p>
      </dgm:t>
    </dgm:pt>
    <dgm:pt modelId="{D5CA37CC-A2B2-483B-B1FD-892E6B91D385}" type="pres">
      <dgm:prSet presAssocID="{BAE5079E-3C1A-42B0-80A2-048BDE8A466E}" presName="linNode" presStyleCnt="0"/>
      <dgm:spPr/>
    </dgm:pt>
    <dgm:pt modelId="{36EEFBEC-EDDF-4DDB-9E45-4ED73F4FB7AB}" type="pres">
      <dgm:prSet presAssocID="{BAE5079E-3C1A-42B0-80A2-048BDE8A466E}" presName="parentText" presStyleLbl="node1" presStyleIdx="0" presStyleCnt="3">
        <dgm:presLayoutVars>
          <dgm:chMax val="1"/>
          <dgm:bulletEnabled val="1"/>
        </dgm:presLayoutVars>
      </dgm:prSet>
      <dgm:spPr/>
      <dgm:t>
        <a:bodyPr/>
        <a:lstStyle/>
        <a:p>
          <a:endParaRPr lang="el-GR"/>
        </a:p>
      </dgm:t>
    </dgm:pt>
    <dgm:pt modelId="{0F0AE9B0-CE4E-441D-983D-F46706539E40}" type="pres">
      <dgm:prSet presAssocID="{BAE5079E-3C1A-42B0-80A2-048BDE8A466E}" presName="descendantText" presStyleLbl="alignAccFollowNode1" presStyleIdx="0" presStyleCnt="3">
        <dgm:presLayoutVars>
          <dgm:bulletEnabled val="1"/>
        </dgm:presLayoutVars>
      </dgm:prSet>
      <dgm:spPr/>
      <dgm:t>
        <a:bodyPr/>
        <a:lstStyle/>
        <a:p>
          <a:endParaRPr lang="el-GR"/>
        </a:p>
      </dgm:t>
    </dgm:pt>
    <dgm:pt modelId="{6CC18E18-B028-446F-8541-BF34CEE53D04}" type="pres">
      <dgm:prSet presAssocID="{DFB11E72-1F18-4BBA-9AF7-BAC62F8875F9}" presName="sp" presStyleCnt="0"/>
      <dgm:spPr/>
    </dgm:pt>
    <dgm:pt modelId="{9F8D3C4B-3DF5-49BE-997B-F4D820B8E1A3}" type="pres">
      <dgm:prSet presAssocID="{538D8B99-A9BC-40B6-8559-20DA91806F11}" presName="linNode" presStyleCnt="0"/>
      <dgm:spPr/>
    </dgm:pt>
    <dgm:pt modelId="{A077D407-6C33-41BC-8261-238725B6625F}" type="pres">
      <dgm:prSet presAssocID="{538D8B99-A9BC-40B6-8559-20DA91806F11}" presName="parentText" presStyleLbl="node1" presStyleIdx="1" presStyleCnt="3">
        <dgm:presLayoutVars>
          <dgm:chMax val="1"/>
          <dgm:bulletEnabled val="1"/>
        </dgm:presLayoutVars>
      </dgm:prSet>
      <dgm:spPr/>
      <dgm:t>
        <a:bodyPr/>
        <a:lstStyle/>
        <a:p>
          <a:endParaRPr lang="el-GR"/>
        </a:p>
      </dgm:t>
    </dgm:pt>
    <dgm:pt modelId="{0995A5AB-E622-4522-BC20-C19D150092A6}" type="pres">
      <dgm:prSet presAssocID="{538D8B99-A9BC-40B6-8559-20DA91806F11}" presName="descendantText" presStyleLbl="alignAccFollowNode1" presStyleIdx="1" presStyleCnt="3">
        <dgm:presLayoutVars>
          <dgm:bulletEnabled val="1"/>
        </dgm:presLayoutVars>
      </dgm:prSet>
      <dgm:spPr/>
      <dgm:t>
        <a:bodyPr/>
        <a:lstStyle/>
        <a:p>
          <a:endParaRPr lang="el-GR"/>
        </a:p>
      </dgm:t>
    </dgm:pt>
    <dgm:pt modelId="{F6EF15C5-D434-4370-A2C3-21B9DFC3BD59}" type="pres">
      <dgm:prSet presAssocID="{AA0098C7-0C44-46C2-A4E0-984D7F42D24D}" presName="sp" presStyleCnt="0"/>
      <dgm:spPr/>
    </dgm:pt>
    <dgm:pt modelId="{79A3B0E4-9477-4829-87A5-E156AA83B489}" type="pres">
      <dgm:prSet presAssocID="{6507BA55-6E18-41FE-B07C-15D29FD5BED2}" presName="linNode" presStyleCnt="0"/>
      <dgm:spPr/>
    </dgm:pt>
    <dgm:pt modelId="{E48C2795-E2B2-4D85-A9E9-535C6AD6B705}" type="pres">
      <dgm:prSet presAssocID="{6507BA55-6E18-41FE-B07C-15D29FD5BED2}" presName="parentText" presStyleLbl="node1" presStyleIdx="2" presStyleCnt="3">
        <dgm:presLayoutVars>
          <dgm:chMax val="1"/>
          <dgm:bulletEnabled val="1"/>
        </dgm:presLayoutVars>
      </dgm:prSet>
      <dgm:spPr/>
      <dgm:t>
        <a:bodyPr/>
        <a:lstStyle/>
        <a:p>
          <a:endParaRPr lang="el-GR"/>
        </a:p>
      </dgm:t>
    </dgm:pt>
    <dgm:pt modelId="{0283F220-6F46-4626-AF11-C357EDC8F76A}" type="pres">
      <dgm:prSet presAssocID="{6507BA55-6E18-41FE-B07C-15D29FD5BED2}" presName="descendantText" presStyleLbl="alignAccFollowNode1" presStyleIdx="2" presStyleCnt="3">
        <dgm:presLayoutVars>
          <dgm:bulletEnabled val="1"/>
        </dgm:presLayoutVars>
      </dgm:prSet>
      <dgm:spPr/>
      <dgm:t>
        <a:bodyPr/>
        <a:lstStyle/>
        <a:p>
          <a:endParaRPr lang="el-GR"/>
        </a:p>
      </dgm:t>
    </dgm:pt>
  </dgm:ptLst>
  <dgm:cxnLst>
    <dgm:cxn modelId="{13B06BB6-013F-4574-B5FB-05C0D9185818}" type="presOf" srcId="{C07890B7-1AEF-432E-8377-A83A533D7A4D}" destId="{0F0AE9B0-CE4E-441D-983D-F46706539E40}" srcOrd="0" destOrd="0" presId="urn:microsoft.com/office/officeart/2005/8/layout/vList5"/>
    <dgm:cxn modelId="{A8F02A81-963D-47ED-BB8F-7547E863D0A0}" srcId="{BAE5079E-3C1A-42B0-80A2-048BDE8A466E}" destId="{87EA12B6-9CED-4A89-80D3-E0D71B2152AA}" srcOrd="2" destOrd="0" parTransId="{7709D5E6-05AE-494F-B1F9-9FF114C4131B}" sibTransId="{25786BD5-7A8B-470F-9CCA-826062E025FF}"/>
    <dgm:cxn modelId="{243A9088-F304-42D0-B8C9-B2CAFD1C18DC}" type="presOf" srcId="{B808F6D3-60D9-4874-B1F3-9677713074FF}" destId="{0995A5AB-E622-4522-BC20-C19D150092A6}" srcOrd="0" destOrd="0" presId="urn:microsoft.com/office/officeart/2005/8/layout/vList5"/>
    <dgm:cxn modelId="{F89B9E0A-1188-4337-B1A3-EA552463E0C8}" type="presOf" srcId="{538D8B99-A9BC-40B6-8559-20DA91806F11}" destId="{A077D407-6C33-41BC-8261-238725B6625F}" srcOrd="0" destOrd="0" presId="urn:microsoft.com/office/officeart/2005/8/layout/vList5"/>
    <dgm:cxn modelId="{4A5F5F98-FFE9-4E94-973F-AFFCE8089451}" type="presOf" srcId="{1228D563-9C8F-45E8-A87F-21C6942ED1E7}" destId="{0283F220-6F46-4626-AF11-C357EDC8F76A}" srcOrd="0" destOrd="0" presId="urn:microsoft.com/office/officeart/2005/8/layout/vList5"/>
    <dgm:cxn modelId="{475BD42C-CFF1-4A5C-90B0-406F19C4130D}" type="presOf" srcId="{87EA12B6-9CED-4A89-80D3-E0D71B2152AA}" destId="{0F0AE9B0-CE4E-441D-983D-F46706539E40}" srcOrd="0" destOrd="2" presId="urn:microsoft.com/office/officeart/2005/8/layout/vList5"/>
    <dgm:cxn modelId="{FBE2BFAB-B546-4743-8914-CE1F21B82D7B}" type="presOf" srcId="{6507BA55-6E18-41FE-B07C-15D29FD5BED2}" destId="{E48C2795-E2B2-4D85-A9E9-535C6AD6B705}" srcOrd="0" destOrd="0" presId="urn:microsoft.com/office/officeart/2005/8/layout/vList5"/>
    <dgm:cxn modelId="{45108326-A54C-4A07-A582-C0236B0EF2A1}" srcId="{BAE5079E-3C1A-42B0-80A2-048BDE8A466E}" destId="{A95C9872-EA1F-4E26-8F96-77F8D3332006}" srcOrd="1" destOrd="0" parTransId="{5BF250FA-2591-4F76-A84A-2810B50E0F32}" sibTransId="{438D52FF-A89A-495D-B1F8-D65CCE93DEE5}"/>
    <dgm:cxn modelId="{D21E0C8E-03D8-4F99-AC7B-24D4A7D1F7C0}" srcId="{BAE5079E-3C1A-42B0-80A2-048BDE8A466E}" destId="{C07890B7-1AEF-432E-8377-A83A533D7A4D}" srcOrd="0" destOrd="0" parTransId="{80046D7C-4249-4BDA-AE63-D0679635D69B}" sibTransId="{6F28E02A-B76E-4B4F-B8FC-ED91EB88E681}"/>
    <dgm:cxn modelId="{1065B440-2E87-4613-815E-09D4AD6D6199}" srcId="{538D8B99-A9BC-40B6-8559-20DA91806F11}" destId="{B808F6D3-60D9-4874-B1F3-9677713074FF}" srcOrd="0" destOrd="0" parTransId="{60220CF2-1FE9-4D0B-BE0B-21F9483EC675}" sibTransId="{F8831D4F-2C14-4AEF-A95F-9EE18DCFA180}"/>
    <dgm:cxn modelId="{90BDE20C-5E61-463A-A2D1-FD6FE1522204}" srcId="{44716B28-7831-49B3-B3CB-6AACA069F8C3}" destId="{BAE5079E-3C1A-42B0-80A2-048BDE8A466E}" srcOrd="0" destOrd="0" parTransId="{3240050D-2749-4C24-98E9-E48DBBBAE4E2}" sibTransId="{DFB11E72-1F18-4BBA-9AF7-BAC62F8875F9}"/>
    <dgm:cxn modelId="{9623BA00-95D4-4739-BC39-76F86CDF2D2C}" srcId="{44716B28-7831-49B3-B3CB-6AACA069F8C3}" destId="{538D8B99-A9BC-40B6-8559-20DA91806F11}" srcOrd="1" destOrd="0" parTransId="{857E9A96-CEBF-49B4-9342-E61F1BA1ACBC}" sibTransId="{AA0098C7-0C44-46C2-A4E0-984D7F42D24D}"/>
    <dgm:cxn modelId="{5D8DC860-403C-4223-A539-CFFB479A4145}" srcId="{44716B28-7831-49B3-B3CB-6AACA069F8C3}" destId="{6507BA55-6E18-41FE-B07C-15D29FD5BED2}" srcOrd="2" destOrd="0" parTransId="{1877FFCD-A6E2-4C4F-9338-93688F4A292C}" sibTransId="{14E95E8F-AA8C-4ABD-8266-B127C86EAF85}"/>
    <dgm:cxn modelId="{3A967833-44FB-41F1-94B6-512F9D677F48}" type="presOf" srcId="{A95C9872-EA1F-4E26-8F96-77F8D3332006}" destId="{0F0AE9B0-CE4E-441D-983D-F46706539E40}" srcOrd="0" destOrd="1" presId="urn:microsoft.com/office/officeart/2005/8/layout/vList5"/>
    <dgm:cxn modelId="{711970A2-5475-4B19-8454-9D0CD2390F84}" srcId="{6507BA55-6E18-41FE-B07C-15D29FD5BED2}" destId="{1228D563-9C8F-45E8-A87F-21C6942ED1E7}" srcOrd="0" destOrd="0" parTransId="{1B6FFE97-32B2-42DB-9E17-2CE2DCB363D1}" sibTransId="{358F6206-E7E4-4599-B660-53BE2287E1AB}"/>
    <dgm:cxn modelId="{55A9B7C2-73B5-4579-99E6-063054049C8A}" type="presOf" srcId="{44716B28-7831-49B3-B3CB-6AACA069F8C3}" destId="{F970C9A9-EA7E-4BF3-A43E-FE07F236084C}" srcOrd="0" destOrd="0" presId="urn:microsoft.com/office/officeart/2005/8/layout/vList5"/>
    <dgm:cxn modelId="{C80FE615-CDA5-4208-B40A-AD93FE55FACF}" type="presOf" srcId="{BAE5079E-3C1A-42B0-80A2-048BDE8A466E}" destId="{36EEFBEC-EDDF-4DDB-9E45-4ED73F4FB7AB}" srcOrd="0" destOrd="0" presId="urn:microsoft.com/office/officeart/2005/8/layout/vList5"/>
    <dgm:cxn modelId="{63F42E28-2C9B-4DF0-BE0B-BD8A3EA29088}" type="presParOf" srcId="{F970C9A9-EA7E-4BF3-A43E-FE07F236084C}" destId="{D5CA37CC-A2B2-483B-B1FD-892E6B91D385}" srcOrd="0" destOrd="0" presId="urn:microsoft.com/office/officeart/2005/8/layout/vList5"/>
    <dgm:cxn modelId="{CCBA5879-11EF-46A8-9D9C-44CC5398E8A4}" type="presParOf" srcId="{D5CA37CC-A2B2-483B-B1FD-892E6B91D385}" destId="{36EEFBEC-EDDF-4DDB-9E45-4ED73F4FB7AB}" srcOrd="0" destOrd="0" presId="urn:microsoft.com/office/officeart/2005/8/layout/vList5"/>
    <dgm:cxn modelId="{7A127A57-D450-4264-97F9-DF9E0CE95FBC}" type="presParOf" srcId="{D5CA37CC-A2B2-483B-B1FD-892E6B91D385}" destId="{0F0AE9B0-CE4E-441D-983D-F46706539E40}" srcOrd="1" destOrd="0" presId="urn:microsoft.com/office/officeart/2005/8/layout/vList5"/>
    <dgm:cxn modelId="{33E88B51-2953-4627-B795-56300108829A}" type="presParOf" srcId="{F970C9A9-EA7E-4BF3-A43E-FE07F236084C}" destId="{6CC18E18-B028-446F-8541-BF34CEE53D04}" srcOrd="1" destOrd="0" presId="urn:microsoft.com/office/officeart/2005/8/layout/vList5"/>
    <dgm:cxn modelId="{68CFC5FF-6BB8-4F0C-9C3D-2BA98A57525F}" type="presParOf" srcId="{F970C9A9-EA7E-4BF3-A43E-FE07F236084C}" destId="{9F8D3C4B-3DF5-49BE-997B-F4D820B8E1A3}" srcOrd="2" destOrd="0" presId="urn:microsoft.com/office/officeart/2005/8/layout/vList5"/>
    <dgm:cxn modelId="{2A2D6979-511B-452A-BA2B-49A478116EFF}" type="presParOf" srcId="{9F8D3C4B-3DF5-49BE-997B-F4D820B8E1A3}" destId="{A077D407-6C33-41BC-8261-238725B6625F}" srcOrd="0" destOrd="0" presId="urn:microsoft.com/office/officeart/2005/8/layout/vList5"/>
    <dgm:cxn modelId="{42946BFB-9895-4B26-A7CE-7946F34E7910}" type="presParOf" srcId="{9F8D3C4B-3DF5-49BE-997B-F4D820B8E1A3}" destId="{0995A5AB-E622-4522-BC20-C19D150092A6}" srcOrd="1" destOrd="0" presId="urn:microsoft.com/office/officeart/2005/8/layout/vList5"/>
    <dgm:cxn modelId="{61BED56D-D983-4E9D-8238-3BCD0A7FBAA8}" type="presParOf" srcId="{F970C9A9-EA7E-4BF3-A43E-FE07F236084C}" destId="{F6EF15C5-D434-4370-A2C3-21B9DFC3BD59}" srcOrd="3" destOrd="0" presId="urn:microsoft.com/office/officeart/2005/8/layout/vList5"/>
    <dgm:cxn modelId="{80C227FA-B991-4E9B-BEC4-FD7B5BD893B8}" type="presParOf" srcId="{F970C9A9-EA7E-4BF3-A43E-FE07F236084C}" destId="{79A3B0E4-9477-4829-87A5-E156AA83B489}" srcOrd="4" destOrd="0" presId="urn:microsoft.com/office/officeart/2005/8/layout/vList5"/>
    <dgm:cxn modelId="{729A4CFD-4FE7-4325-9ABE-D411E9AA74BC}" type="presParOf" srcId="{79A3B0E4-9477-4829-87A5-E156AA83B489}" destId="{E48C2795-E2B2-4D85-A9E9-535C6AD6B705}" srcOrd="0" destOrd="0" presId="urn:microsoft.com/office/officeart/2005/8/layout/vList5"/>
    <dgm:cxn modelId="{4A99B90F-0E7D-4D89-9832-E35386F6EA5D}" type="presParOf" srcId="{79A3B0E4-9477-4829-87A5-E156AA83B489}" destId="{0283F220-6F46-4626-AF11-C357EDC8F7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AE9B0-CE4E-441D-983D-F46706539E40}">
      <dsp:nvSpPr>
        <dsp:cNvPr id="0" name=""/>
        <dsp:cNvSpPr/>
      </dsp:nvSpPr>
      <dsp:spPr>
        <a:xfrm rot="5400000">
          <a:off x="3019303" y="-917751"/>
          <a:ext cx="1284721" cy="34462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a:t>μέσο έσοδο ανά διανυκτέρευση +15%</a:t>
          </a:r>
          <a:endParaRPr lang="en-US" sz="1400" kern="1200"/>
        </a:p>
        <a:p>
          <a:pPr marL="114300" lvl="1" indent="-114300" algn="l" defTabSz="622300">
            <a:lnSpc>
              <a:spcPct val="90000"/>
            </a:lnSpc>
            <a:spcBef>
              <a:spcPct val="0"/>
            </a:spcBef>
            <a:spcAft>
              <a:spcPct val="15000"/>
            </a:spcAft>
            <a:buChar char="••"/>
          </a:pPr>
          <a:r>
            <a:rPr lang="el-GR" sz="1400" kern="1200" dirty="0"/>
            <a:t>μέση διάρκεια παραμονής +15%</a:t>
          </a:r>
          <a:endParaRPr lang="en-US" sz="1400" kern="1200" dirty="0"/>
        </a:p>
        <a:p>
          <a:pPr marL="114300" lvl="1" indent="-114300" algn="l" defTabSz="622300">
            <a:lnSpc>
              <a:spcPct val="90000"/>
            </a:lnSpc>
            <a:spcBef>
              <a:spcPct val="0"/>
            </a:spcBef>
            <a:spcAft>
              <a:spcPct val="15000"/>
            </a:spcAft>
            <a:buChar char="••"/>
          </a:pPr>
          <a:r>
            <a:rPr lang="el-GR" sz="1400" kern="1200"/>
            <a:t>εύρος τουριστικής περιόδου (αρ. διανυκτερεύσεων 1ου, 2ου και 4ου τριμήνου +20% αθροιστικά)</a:t>
          </a:r>
          <a:endParaRPr lang="en-US" sz="1400" kern="1200"/>
        </a:p>
      </dsp:txBody>
      <dsp:txXfrm rot="-5400000">
        <a:off x="1938528" y="225739"/>
        <a:ext cx="3383557" cy="1159291"/>
      </dsp:txXfrm>
    </dsp:sp>
    <dsp:sp modelId="{36EEFBEC-EDDF-4DDB-9E45-4ED73F4FB7AB}">
      <dsp:nvSpPr>
        <dsp:cNvPr id="0" name=""/>
        <dsp:cNvSpPr/>
      </dsp:nvSpPr>
      <dsp:spPr>
        <a:xfrm>
          <a:off x="0" y="2433"/>
          <a:ext cx="1938528" cy="160590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l-GR" sz="1300" kern="1200" dirty="0">
              <a:solidFill>
                <a:srgbClr val="002060"/>
              </a:solidFill>
            </a:rPr>
            <a:t>Αναβάθμιση ως τουριστικός προορισμός – βελτίωση σε σχέση με το 2019</a:t>
          </a:r>
          <a:endParaRPr lang="en-US" sz="1300" kern="1200" dirty="0">
            <a:solidFill>
              <a:srgbClr val="002060"/>
            </a:solidFill>
          </a:endParaRPr>
        </a:p>
      </dsp:txBody>
      <dsp:txXfrm>
        <a:off x="78394" y="80827"/>
        <a:ext cx="1781740" cy="1449114"/>
      </dsp:txXfrm>
    </dsp:sp>
    <dsp:sp modelId="{0995A5AB-E622-4522-BC20-C19D150092A6}">
      <dsp:nvSpPr>
        <dsp:cNvPr id="0" name=""/>
        <dsp:cNvSpPr/>
      </dsp:nvSpPr>
      <dsp:spPr>
        <a:xfrm rot="5400000">
          <a:off x="3019303" y="768445"/>
          <a:ext cx="1284721" cy="34462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a:t>αύξηση ΑΠΑ +20% σε σχέση με το 2019</a:t>
          </a:r>
          <a:endParaRPr lang="en-US" sz="1400" kern="1200"/>
        </a:p>
      </dsp:txBody>
      <dsp:txXfrm rot="-5400000">
        <a:off x="1938528" y="1911936"/>
        <a:ext cx="3383557" cy="1159291"/>
      </dsp:txXfrm>
    </dsp:sp>
    <dsp:sp modelId="{A077D407-6C33-41BC-8261-238725B6625F}">
      <dsp:nvSpPr>
        <dsp:cNvPr id="0" name=""/>
        <dsp:cNvSpPr/>
      </dsp:nvSpPr>
      <dsp:spPr>
        <a:xfrm>
          <a:off x="0" y="1688630"/>
          <a:ext cx="1938528" cy="160590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l-GR" sz="1300" kern="1200" dirty="0">
              <a:solidFill>
                <a:srgbClr val="002060"/>
              </a:solidFill>
            </a:rPr>
            <a:t>Ενίσχυση συνεισφοράς λοιπών τομέων προτεραιότητας (πλην τουρισμού)</a:t>
          </a:r>
          <a:endParaRPr lang="en-US" sz="1300" kern="1200" dirty="0">
            <a:solidFill>
              <a:srgbClr val="002060"/>
            </a:solidFill>
          </a:endParaRPr>
        </a:p>
      </dsp:txBody>
      <dsp:txXfrm>
        <a:off x="78394" y="1767024"/>
        <a:ext cx="1781740" cy="1449114"/>
      </dsp:txXfrm>
    </dsp:sp>
    <dsp:sp modelId="{0283F220-6F46-4626-AF11-C357EDC8F76A}">
      <dsp:nvSpPr>
        <dsp:cNvPr id="0" name=""/>
        <dsp:cNvSpPr/>
      </dsp:nvSpPr>
      <dsp:spPr>
        <a:xfrm rot="5400000">
          <a:off x="3019303" y="2454642"/>
          <a:ext cx="1284721" cy="3446272"/>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a:t>αύξηση σχετικών δεικτών κατά 30% σε σχέση με το 2020</a:t>
          </a:r>
          <a:endParaRPr lang="en-US" sz="1400" kern="1200"/>
        </a:p>
      </dsp:txBody>
      <dsp:txXfrm rot="-5400000">
        <a:off x="1938528" y="3598133"/>
        <a:ext cx="3383557" cy="1159291"/>
      </dsp:txXfrm>
    </dsp:sp>
    <dsp:sp modelId="{E48C2795-E2B2-4D85-A9E9-535C6AD6B705}">
      <dsp:nvSpPr>
        <dsp:cNvPr id="0" name=""/>
        <dsp:cNvSpPr/>
      </dsp:nvSpPr>
      <dsp:spPr>
        <a:xfrm>
          <a:off x="0" y="3374827"/>
          <a:ext cx="1938528" cy="160590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l-GR" sz="1300" kern="1200" dirty="0">
              <a:solidFill>
                <a:srgbClr val="002060"/>
              </a:solidFill>
            </a:rPr>
            <a:t>Βελτίωση καινοτομικών επιδόσεων ΜΜΕ (καινοτόμες </a:t>
          </a:r>
          <a:r>
            <a:rPr lang="el-GR" sz="1300" kern="1200" dirty="0" err="1">
              <a:solidFill>
                <a:srgbClr val="002060"/>
              </a:solidFill>
            </a:rPr>
            <a:t>ΜμΕ</a:t>
          </a:r>
          <a:r>
            <a:rPr lang="el-GR" sz="1300" kern="1200" dirty="0">
              <a:solidFill>
                <a:srgbClr val="002060"/>
              </a:solidFill>
            </a:rPr>
            <a:t> σε προϊόν ή/και διαδικασία, καινοτόμες </a:t>
          </a:r>
          <a:r>
            <a:rPr lang="el-GR" sz="1300" kern="1200" dirty="0" err="1">
              <a:solidFill>
                <a:srgbClr val="002060"/>
              </a:solidFill>
            </a:rPr>
            <a:t>ΜμΕ</a:t>
          </a:r>
          <a:r>
            <a:rPr lang="el-GR" sz="1300" kern="1200" dirty="0">
              <a:solidFill>
                <a:srgbClr val="002060"/>
              </a:solidFill>
            </a:rPr>
            <a:t> σε οργάνωση ή/και μάρκετινγκ)</a:t>
          </a:r>
          <a:endParaRPr lang="en-US" sz="1300" kern="1200" dirty="0">
            <a:solidFill>
              <a:srgbClr val="002060"/>
            </a:solidFill>
          </a:endParaRPr>
        </a:p>
      </dsp:txBody>
      <dsp:txXfrm>
        <a:off x="78394" y="3453221"/>
        <a:ext cx="1781740" cy="14491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r>
              <a:rPr lang="en-US"/>
              <a:t>Innovatia Systems</a:t>
            </a:r>
            <a:endParaRPr lang="el-GR"/>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006B1A48-D290-4158-A6B1-BDC3D6FB1973}" type="datetime1">
              <a:rPr lang="el-GR" smtClean="0"/>
              <a:t>23/11/2022</a:t>
            </a:fld>
            <a:endParaRPr lang="el-GR"/>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A371C77-4F91-9A47-AD9B-7202FBD9AD44}" type="slidenum">
              <a:rPr lang="el-GR" smtClean="0"/>
              <a:pPr/>
              <a:t>‹#›</a:t>
            </a:fld>
            <a:endParaRPr lang="el-GR"/>
          </a:p>
        </p:txBody>
      </p:sp>
    </p:spTree>
    <p:extLst>
      <p:ext uri="{BB962C8B-B14F-4D97-AF65-F5344CB8AC3E}">
        <p14:creationId xmlns:p14="http://schemas.microsoft.com/office/powerpoint/2010/main" val="14799872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r>
              <a:rPr lang="en-US"/>
              <a:t>Innovatia Systems</a:t>
            </a:r>
            <a:endParaRPr lang="el-GR"/>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9FB9028-CA4A-4BFC-9876-90CB03A59F6E}" type="datetime1">
              <a:rPr lang="el-GR" smtClean="0"/>
              <a:t>23/11/2022</a:t>
            </a:fld>
            <a:endParaRPr lang="el-GR"/>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2FA2641-2410-B04E-9EC7-0222A7750832}" type="slidenum">
              <a:rPr lang="el-GR" smtClean="0"/>
              <a:pPr/>
              <a:t>‹#›</a:t>
            </a:fld>
            <a:endParaRPr lang="el-GR"/>
          </a:p>
        </p:txBody>
      </p:sp>
    </p:spTree>
    <p:extLst>
      <p:ext uri="{BB962C8B-B14F-4D97-AF65-F5344CB8AC3E}">
        <p14:creationId xmlns:p14="http://schemas.microsoft.com/office/powerpoint/2010/main" val="6009935"/>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06363" y="739775"/>
            <a:ext cx="6584950" cy="3703638"/>
          </a:xfrm>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r>
              <a:rPr lang="en-US"/>
              <a:t>Innovatia Systems</a:t>
            </a:r>
            <a:endParaRPr lang="el-GR"/>
          </a:p>
        </p:txBody>
      </p:sp>
      <p:sp>
        <p:nvSpPr>
          <p:cNvPr id="5" name="Θέση ημερομηνίας 4"/>
          <p:cNvSpPr>
            <a:spLocks noGrp="1"/>
          </p:cNvSpPr>
          <p:nvPr>
            <p:ph type="dt" idx="11"/>
          </p:nvPr>
        </p:nvSpPr>
        <p:spPr/>
        <p:txBody>
          <a:bodyPr/>
          <a:lstStyle/>
          <a:p>
            <a:fld id="{8C2D2E8A-A82B-4A3E-879B-64CF81557411}"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2</a:t>
            </a:fld>
            <a:endParaRPr lang="el-GR"/>
          </a:p>
        </p:txBody>
      </p:sp>
    </p:spTree>
    <p:extLst>
      <p:ext uri="{BB962C8B-B14F-4D97-AF65-F5344CB8AC3E}">
        <p14:creationId xmlns:p14="http://schemas.microsoft.com/office/powerpoint/2010/main" val="22452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16</a:t>
            </a:fld>
            <a:endParaRPr lang="el-GR"/>
          </a:p>
        </p:txBody>
      </p:sp>
    </p:spTree>
    <p:extLst>
      <p:ext uri="{BB962C8B-B14F-4D97-AF65-F5344CB8AC3E}">
        <p14:creationId xmlns:p14="http://schemas.microsoft.com/office/powerpoint/2010/main" val="6754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t>Το οικοσύστημα καινοτομίας είναι «ρηχό»:</a:t>
            </a:r>
            <a:r>
              <a:rPr lang="el-GR" sz="1200" baseline="0" dirty="0" smtClean="0"/>
              <a:t> απουσιάζει η ισορροπία μεταξύ Οργανισμών Γνώσης και Επιχειρήσεων.</a:t>
            </a:r>
          </a:p>
          <a:p>
            <a:endParaRPr lang="el-GR"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rgbClr val="FF0000"/>
                </a:solidFill>
                <a:latin typeface="+mn-lt"/>
                <a:ea typeface="+mn-ea"/>
                <a:cs typeface="+mn-cs"/>
              </a:rPr>
              <a:t>Στην πρώτη αυτή φάση εφαρμογής, το Ιόνιο Πανεπιστήμιο δεν ήταν ο βασικός μηχανισμός κινητοποίησης τοπικών φορέων και μάλιστα </a:t>
            </a:r>
            <a:r>
              <a:rPr lang="el-GR" sz="1200" kern="1200" dirty="0" err="1" smtClean="0">
                <a:solidFill>
                  <a:srgbClr val="FF0000"/>
                </a:solidFill>
                <a:latin typeface="+mn-lt"/>
                <a:ea typeface="+mn-ea"/>
                <a:cs typeface="+mn-cs"/>
              </a:rPr>
              <a:t>έπιχειρηματικών</a:t>
            </a:r>
            <a:r>
              <a:rPr lang="el-GR" sz="1200" kern="1200" dirty="0" smtClean="0">
                <a:solidFill>
                  <a:srgbClr val="FF0000"/>
                </a:solidFill>
                <a:latin typeface="+mn-lt"/>
                <a:ea typeface="+mn-ea"/>
                <a:cs typeface="+mn-cs"/>
              </a:rPr>
              <a:t>,</a:t>
            </a:r>
            <a:r>
              <a:rPr lang="el-GR" sz="1200" kern="1200" baseline="0" dirty="0" smtClean="0">
                <a:solidFill>
                  <a:srgbClr val="FF0000"/>
                </a:solidFill>
                <a:latin typeface="+mn-lt"/>
                <a:ea typeface="+mn-ea"/>
                <a:cs typeface="+mn-cs"/>
              </a:rPr>
              <a:t> </a:t>
            </a:r>
            <a:r>
              <a:rPr lang="el-GR" sz="1200" kern="1200" dirty="0" smtClean="0">
                <a:solidFill>
                  <a:srgbClr val="FF0000"/>
                </a:solidFill>
                <a:latin typeface="+mn-lt"/>
                <a:ea typeface="+mn-ea"/>
                <a:cs typeface="+mn-cs"/>
              </a:rPr>
              <a:t>για τη </a:t>
            </a:r>
            <a:r>
              <a:rPr lang="el-GR" sz="1200" kern="1200" dirty="0" err="1" smtClean="0">
                <a:solidFill>
                  <a:srgbClr val="FF0000"/>
                </a:solidFill>
                <a:latin typeface="+mn-lt"/>
                <a:ea typeface="+mn-ea"/>
                <a:cs typeface="+mn-cs"/>
              </a:rPr>
              <a:t>μόχλευση</a:t>
            </a:r>
            <a:r>
              <a:rPr lang="el-GR" sz="1200" kern="1200" dirty="0" smtClean="0">
                <a:solidFill>
                  <a:srgbClr val="FF0000"/>
                </a:solidFill>
                <a:latin typeface="+mn-lt"/>
                <a:ea typeface="+mn-ea"/>
                <a:cs typeface="+mn-cs"/>
              </a:rPr>
              <a:t> ιδιωτικών πόρων ΕΤΑΚ στα Ι.Ν. (</a:t>
            </a:r>
            <a:r>
              <a:rPr lang="el-GR" sz="1200" dirty="0" smtClean="0"/>
              <a:t>η ανάλυση δικτύων έδειξε ότι το Ι.Π. συνεργάστηκε κατά τη διαδικασία υποβολής προτάσεων με 4 φορείς από τα Ιόνια Νησιά. Οι υπόλοιποι 38 φορείς εντάχθηκαν σε άλλα διαπεριφερειακά σχήματα).</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solidFill>
                  <a:srgbClr val="FF0000"/>
                </a:solidFill>
              </a:rPr>
              <a:t>Αντίθετα, όπως καταδεικνύει η γεωγραφική κατανομή των φορέων στο Διάγραμμα 37, οι περισσότεροι εταίροι στα έργα «Ε-Δ-Κ» προήλθαν από την Αττική (EL30, 28,35%), την Κεντρική Μακεδονία (EL52, 9,79%), την Ήπειρο (EL54, 7,22%) και τη Δυτική Ελλάδα (EL63, 6,19%)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rgbClr val="FF0000"/>
              </a:solidFill>
              <a:latin typeface="+mn-lt"/>
              <a:ea typeface="+mn-ea"/>
              <a:cs typeface="+mn-cs"/>
            </a:endParaRPr>
          </a:p>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19</a:t>
            </a:fld>
            <a:endParaRPr lang="el-GR"/>
          </a:p>
        </p:txBody>
      </p:sp>
    </p:spTree>
    <p:extLst>
      <p:ext uri="{BB962C8B-B14F-4D97-AF65-F5344CB8AC3E}">
        <p14:creationId xmlns:p14="http://schemas.microsoft.com/office/powerpoint/2010/main" val="21123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20</a:t>
            </a:fld>
            <a:endParaRPr lang="el-GR"/>
          </a:p>
        </p:txBody>
      </p:sp>
    </p:spTree>
    <p:extLst>
      <p:ext uri="{BB962C8B-B14F-4D97-AF65-F5344CB8AC3E}">
        <p14:creationId xmlns:p14="http://schemas.microsoft.com/office/powerpoint/2010/main" val="330663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p:nvPr>
        </p:nvSpPr>
        <p:spPr/>
        <p:txBody>
          <a:bodyPr/>
          <a:lstStyle/>
          <a:p>
            <a:r>
              <a:rPr lang="en-US"/>
              <a:t>Innovatia Systems</a:t>
            </a:r>
            <a:endParaRPr lang="el-GR"/>
          </a:p>
        </p:txBody>
      </p:sp>
      <p:sp>
        <p:nvSpPr>
          <p:cNvPr id="5" name="Θέση ημερομηνίας 4"/>
          <p:cNvSpPr>
            <a:spLocks noGrp="1"/>
          </p:cNvSpPr>
          <p:nvPr>
            <p:ph type="dt" idx="1"/>
          </p:nvPr>
        </p:nvSpPr>
        <p:spPr/>
        <p:txBody>
          <a:bodyPr/>
          <a:lstStyle/>
          <a:p>
            <a:fld id="{A7ABB7F2-0402-45D7-9394-DE9BA0780D2B}" type="datetime1">
              <a:rPr lang="el-GR" smtClean="0"/>
              <a:t>23/11/2022</a:t>
            </a:fld>
            <a:endParaRPr lang="el-GR"/>
          </a:p>
        </p:txBody>
      </p:sp>
      <p:sp>
        <p:nvSpPr>
          <p:cNvPr id="6" name="Θέση υποσέλιδου 5"/>
          <p:cNvSpPr>
            <a:spLocks noGrp="1"/>
          </p:cNvSpPr>
          <p:nvPr>
            <p:ph type="ftr" sz="quarter" idx="4"/>
          </p:nvPr>
        </p:nvSpPr>
        <p:spPr/>
        <p:txBody>
          <a:bodyPr/>
          <a:lstStyle/>
          <a:p>
            <a:endParaRPr lang="el-GR"/>
          </a:p>
        </p:txBody>
      </p:sp>
      <p:sp>
        <p:nvSpPr>
          <p:cNvPr id="7" name="Θέση αριθμού διαφάνειας 6"/>
          <p:cNvSpPr>
            <a:spLocks noGrp="1"/>
          </p:cNvSpPr>
          <p:nvPr>
            <p:ph type="sldNum" sz="quarter" idx="5"/>
          </p:nvPr>
        </p:nvSpPr>
        <p:spPr/>
        <p:txBody>
          <a:bodyPr/>
          <a:lstStyle/>
          <a:p>
            <a:fld id="{52FA2641-2410-B04E-9EC7-0222A7750832}" type="slidenum">
              <a:rPr lang="el-GR" smtClean="0"/>
              <a:pPr/>
              <a:t>22</a:t>
            </a:fld>
            <a:endParaRPr lang="el-GR"/>
          </a:p>
        </p:txBody>
      </p:sp>
    </p:spTree>
    <p:extLst>
      <p:ext uri="{BB962C8B-B14F-4D97-AF65-F5344CB8AC3E}">
        <p14:creationId xmlns:p14="http://schemas.microsoft.com/office/powerpoint/2010/main" val="242377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06363" y="739775"/>
            <a:ext cx="6584950" cy="3703638"/>
          </a:xfrm>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r>
              <a:rPr lang="en-US"/>
              <a:t>Innovatia Systems</a:t>
            </a:r>
            <a:endParaRPr lang="el-GR"/>
          </a:p>
        </p:txBody>
      </p:sp>
      <p:sp>
        <p:nvSpPr>
          <p:cNvPr id="5" name="Θέση ημερομηνίας 4"/>
          <p:cNvSpPr>
            <a:spLocks noGrp="1"/>
          </p:cNvSpPr>
          <p:nvPr>
            <p:ph type="dt" idx="11"/>
          </p:nvPr>
        </p:nvSpPr>
        <p:spPr/>
        <p:txBody>
          <a:bodyPr/>
          <a:lstStyle/>
          <a:p>
            <a:fld id="{8C2D2E8A-A82B-4A3E-879B-64CF81557411}"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27</a:t>
            </a:fld>
            <a:endParaRPr lang="el-GR"/>
          </a:p>
        </p:txBody>
      </p:sp>
    </p:spTree>
    <p:extLst>
      <p:ext uri="{BB962C8B-B14F-4D97-AF65-F5344CB8AC3E}">
        <p14:creationId xmlns:p14="http://schemas.microsoft.com/office/powerpoint/2010/main" val="269689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29</a:t>
            </a:fld>
            <a:endParaRPr lang="el-GR"/>
          </a:p>
        </p:txBody>
      </p:sp>
    </p:spTree>
    <p:extLst>
      <p:ext uri="{BB962C8B-B14F-4D97-AF65-F5344CB8AC3E}">
        <p14:creationId xmlns:p14="http://schemas.microsoft.com/office/powerpoint/2010/main" val="72285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06363" y="739775"/>
            <a:ext cx="6584950" cy="3703638"/>
          </a:xfrm>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r>
              <a:rPr lang="en-US"/>
              <a:t>Innovatia Systems</a:t>
            </a:r>
            <a:endParaRPr lang="el-GR"/>
          </a:p>
        </p:txBody>
      </p:sp>
      <p:sp>
        <p:nvSpPr>
          <p:cNvPr id="5" name="Θέση ημερομηνίας 4"/>
          <p:cNvSpPr>
            <a:spLocks noGrp="1"/>
          </p:cNvSpPr>
          <p:nvPr>
            <p:ph type="dt" idx="11"/>
          </p:nvPr>
        </p:nvSpPr>
        <p:spPr/>
        <p:txBody>
          <a:bodyPr/>
          <a:lstStyle/>
          <a:p>
            <a:fld id="{8C2D2E8A-A82B-4A3E-879B-64CF81557411}"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4</a:t>
            </a:fld>
            <a:endParaRPr lang="el-GR"/>
          </a:p>
        </p:txBody>
      </p:sp>
    </p:spTree>
    <p:extLst>
      <p:ext uri="{BB962C8B-B14F-4D97-AF65-F5344CB8AC3E}">
        <p14:creationId xmlns:p14="http://schemas.microsoft.com/office/powerpoint/2010/main" val="175397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06363" y="739775"/>
            <a:ext cx="6584950" cy="3703638"/>
          </a:xfrm>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idx="10"/>
          </p:nvPr>
        </p:nvSpPr>
        <p:spPr/>
        <p:txBody>
          <a:bodyPr/>
          <a:lstStyle/>
          <a:p>
            <a:r>
              <a:rPr lang="en-US"/>
              <a:t>Innovatia Systems</a:t>
            </a:r>
            <a:endParaRPr lang="el-GR"/>
          </a:p>
        </p:txBody>
      </p:sp>
      <p:sp>
        <p:nvSpPr>
          <p:cNvPr id="5" name="Θέση ημερομηνίας 4"/>
          <p:cNvSpPr>
            <a:spLocks noGrp="1"/>
          </p:cNvSpPr>
          <p:nvPr>
            <p:ph type="dt" idx="11"/>
          </p:nvPr>
        </p:nvSpPr>
        <p:spPr/>
        <p:txBody>
          <a:bodyPr/>
          <a:lstStyle/>
          <a:p>
            <a:fld id="{8C2D2E8A-A82B-4A3E-879B-64CF81557411}"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5</a:t>
            </a:fld>
            <a:endParaRPr lang="el-GR"/>
          </a:p>
        </p:txBody>
      </p:sp>
    </p:spTree>
    <p:extLst>
      <p:ext uri="{BB962C8B-B14F-4D97-AF65-F5344CB8AC3E}">
        <p14:creationId xmlns:p14="http://schemas.microsoft.com/office/powerpoint/2010/main" val="73106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κεφαλίδας 3"/>
          <p:cNvSpPr>
            <a:spLocks noGrp="1"/>
          </p:cNvSpPr>
          <p:nvPr>
            <p:ph type="hdr" sz="quarter"/>
          </p:nvPr>
        </p:nvSpPr>
        <p:spPr/>
        <p:txBody>
          <a:bodyPr/>
          <a:lstStyle/>
          <a:p>
            <a:r>
              <a:rPr lang="en-US"/>
              <a:t>Innovatia Systems</a:t>
            </a:r>
            <a:endParaRPr lang="el-GR"/>
          </a:p>
        </p:txBody>
      </p:sp>
      <p:sp>
        <p:nvSpPr>
          <p:cNvPr id="5" name="Θέση ημερομηνίας 4"/>
          <p:cNvSpPr>
            <a:spLocks noGrp="1"/>
          </p:cNvSpPr>
          <p:nvPr>
            <p:ph type="dt" idx="1"/>
          </p:nvPr>
        </p:nvSpPr>
        <p:spPr/>
        <p:txBody>
          <a:bodyPr/>
          <a:lstStyle/>
          <a:p>
            <a:fld id="{A56FB3B2-7FDF-4CFC-A0E6-A163823AFEE2}" type="datetime1">
              <a:rPr lang="el-GR" smtClean="0"/>
              <a:t>23/11/2022</a:t>
            </a:fld>
            <a:endParaRPr lang="el-GR"/>
          </a:p>
        </p:txBody>
      </p:sp>
      <p:sp>
        <p:nvSpPr>
          <p:cNvPr id="6" name="Θέση υποσέλιδου 5"/>
          <p:cNvSpPr>
            <a:spLocks noGrp="1"/>
          </p:cNvSpPr>
          <p:nvPr>
            <p:ph type="ftr" sz="quarter" idx="4"/>
          </p:nvPr>
        </p:nvSpPr>
        <p:spPr/>
        <p:txBody>
          <a:bodyPr/>
          <a:lstStyle/>
          <a:p>
            <a:endParaRPr lang="el-GR"/>
          </a:p>
        </p:txBody>
      </p:sp>
      <p:sp>
        <p:nvSpPr>
          <p:cNvPr id="7" name="Θέση αριθμού διαφάνειας 6"/>
          <p:cNvSpPr>
            <a:spLocks noGrp="1"/>
          </p:cNvSpPr>
          <p:nvPr>
            <p:ph type="sldNum" sz="quarter" idx="5"/>
          </p:nvPr>
        </p:nvSpPr>
        <p:spPr/>
        <p:txBody>
          <a:bodyPr/>
          <a:lstStyle/>
          <a:p>
            <a:fld id="{52FA2641-2410-B04E-9EC7-0222A7750832}" type="slidenum">
              <a:rPr lang="el-GR" smtClean="0"/>
              <a:pPr/>
              <a:t>7</a:t>
            </a:fld>
            <a:endParaRPr lang="el-GR"/>
          </a:p>
        </p:txBody>
      </p:sp>
    </p:spTree>
    <p:extLst>
      <p:ext uri="{BB962C8B-B14F-4D97-AF65-F5344CB8AC3E}">
        <p14:creationId xmlns:p14="http://schemas.microsoft.com/office/powerpoint/2010/main" val="137438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10</a:t>
            </a:fld>
            <a:endParaRPr lang="el-GR"/>
          </a:p>
        </p:txBody>
      </p:sp>
    </p:spTree>
    <p:extLst>
      <p:ext uri="{BB962C8B-B14F-4D97-AF65-F5344CB8AC3E}">
        <p14:creationId xmlns:p14="http://schemas.microsoft.com/office/powerpoint/2010/main" val="144915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11</a:t>
            </a:fld>
            <a:endParaRPr lang="el-GR"/>
          </a:p>
        </p:txBody>
      </p:sp>
    </p:spTree>
    <p:extLst>
      <p:ext uri="{BB962C8B-B14F-4D97-AF65-F5344CB8AC3E}">
        <p14:creationId xmlns:p14="http://schemas.microsoft.com/office/powerpoint/2010/main" val="409038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12</a:t>
            </a:fld>
            <a:endParaRPr lang="el-GR"/>
          </a:p>
        </p:txBody>
      </p:sp>
    </p:spTree>
    <p:extLst>
      <p:ext uri="{BB962C8B-B14F-4D97-AF65-F5344CB8AC3E}">
        <p14:creationId xmlns:p14="http://schemas.microsoft.com/office/powerpoint/2010/main" val="391175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000" b="0" dirty="0" smtClean="0"/>
              <a:t>Τ</a:t>
            </a:r>
            <a:r>
              <a:rPr lang="el-GR" sz="1200" b="1" dirty="0" smtClean="0"/>
              <a:t>ο ποσοστό των καινοτόμων μικρομεσαίων επιχειρήσεων (</a:t>
            </a:r>
            <a:r>
              <a:rPr lang="el-GR" sz="1200" b="1" dirty="0" err="1" smtClean="0"/>
              <a:t>ΜμΕ</a:t>
            </a:r>
            <a:r>
              <a:rPr lang="el-GR" sz="1200" b="1" dirty="0" smtClean="0"/>
              <a:t>) της ΠΙΝ </a:t>
            </a:r>
            <a:r>
              <a:rPr lang="el-GR" sz="1200" dirty="0" smtClean="0"/>
              <a:t>στο σύνολο των </a:t>
            </a:r>
            <a:r>
              <a:rPr lang="el-GR" sz="1200" dirty="0" err="1" smtClean="0"/>
              <a:t>ΜμΕ</a:t>
            </a:r>
            <a:r>
              <a:rPr lang="el-GR" sz="1200" dirty="0" smtClean="0"/>
              <a:t> της ΠΙΝ, δηλ. των </a:t>
            </a:r>
            <a:r>
              <a:rPr lang="el-GR" sz="1200" dirty="0" err="1" smtClean="0"/>
              <a:t>ΜμΕ</a:t>
            </a:r>
            <a:r>
              <a:rPr lang="el-GR" sz="1200" dirty="0" smtClean="0"/>
              <a:t> που στο διάστημα 2016- 2018 είχαν εισάγει τουλάχιστον έναν από τους τέσσερεις τύπους καινοτομίας (καινοτομία προϊόντος (αγαθού ή υπηρεσίας), καινοτομία διαδικασίας, </a:t>
            </a:r>
            <a:r>
              <a:rPr lang="el-GR" sz="1200" dirty="0" err="1" smtClean="0"/>
              <a:t>οργανωσιακή</a:t>
            </a:r>
            <a:r>
              <a:rPr lang="el-GR" sz="1200" dirty="0" smtClean="0"/>
              <a:t> καινοτομία και καινοτομία μάρκετινγκ) </a:t>
            </a:r>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13</a:t>
            </a:fld>
            <a:endParaRPr lang="el-GR"/>
          </a:p>
        </p:txBody>
      </p:sp>
    </p:spTree>
    <p:extLst>
      <p:ext uri="{BB962C8B-B14F-4D97-AF65-F5344CB8AC3E}">
        <p14:creationId xmlns:p14="http://schemas.microsoft.com/office/powerpoint/2010/main" val="70765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t>Το Διάγραμμα  (αριστερά) παρουσιάζει τα </a:t>
            </a:r>
            <a:r>
              <a:rPr lang="el-GR" sz="1200" dirty="0" err="1" smtClean="0"/>
              <a:t>κανονικοποιημένα</a:t>
            </a:r>
            <a:r>
              <a:rPr lang="el-GR" sz="1200" dirty="0" smtClean="0"/>
              <a:t> τοπικά κλάσματα της επιστημονικής εξειδίκευσης των Ιονίων Νήσων σε σχέση με Ελλάδα υπολογισμένα με βάση το άθροισμα των επιστημονικών δημοσιεύσεων ανά ερευνητικό πεδίο σε δύο περιόδους, 2007-2013 και 2014-2019. Το μέγεθος κάθε δίσκου είναι ανάλογο με το σύνολο των δημοσιεύσεων της περιόδου 2007-2019. Με διακεκομμένες γραμμές φαίνεται το κατώφλι εξειδίκευσης που αντιστοιχεί σε τοπική συγκέντρωση υψηλότερη του 150% του εθνικού μ.ό. </a:t>
            </a:r>
          </a:p>
          <a:p>
            <a:endParaRPr lang="el-GR" dirty="0"/>
          </a:p>
        </p:txBody>
      </p:sp>
      <p:sp>
        <p:nvSpPr>
          <p:cNvPr id="4" name="Θέση κεφαλίδας 3"/>
          <p:cNvSpPr>
            <a:spLocks noGrp="1"/>
          </p:cNvSpPr>
          <p:nvPr>
            <p:ph type="hdr" sz="quarter" idx="10"/>
          </p:nvPr>
        </p:nvSpPr>
        <p:spPr/>
        <p:txBody>
          <a:bodyPr/>
          <a:lstStyle/>
          <a:p>
            <a:r>
              <a:rPr lang="en-US" smtClean="0"/>
              <a:t>Innovatia Systems</a:t>
            </a:r>
            <a:endParaRPr lang="el-GR"/>
          </a:p>
        </p:txBody>
      </p:sp>
      <p:sp>
        <p:nvSpPr>
          <p:cNvPr id="5" name="Θέση ημερομηνίας 4"/>
          <p:cNvSpPr>
            <a:spLocks noGrp="1"/>
          </p:cNvSpPr>
          <p:nvPr>
            <p:ph type="dt" idx="11"/>
          </p:nvPr>
        </p:nvSpPr>
        <p:spPr/>
        <p:txBody>
          <a:bodyPr/>
          <a:lstStyle/>
          <a:p>
            <a:fld id="{49FB9028-CA4A-4BFC-9876-90CB03A59F6E}" type="datetime1">
              <a:rPr lang="el-GR" smtClean="0"/>
              <a:t>23/11/2022</a:t>
            </a:fld>
            <a:endParaRPr lang="el-GR"/>
          </a:p>
        </p:txBody>
      </p:sp>
      <p:sp>
        <p:nvSpPr>
          <p:cNvPr id="6" name="Θέση υποσέλιδου 5"/>
          <p:cNvSpPr>
            <a:spLocks noGrp="1"/>
          </p:cNvSpPr>
          <p:nvPr>
            <p:ph type="ftr" sz="quarter" idx="12"/>
          </p:nvPr>
        </p:nvSpPr>
        <p:spPr/>
        <p:txBody>
          <a:bodyPr/>
          <a:lstStyle/>
          <a:p>
            <a:endParaRPr lang="el-GR"/>
          </a:p>
        </p:txBody>
      </p:sp>
      <p:sp>
        <p:nvSpPr>
          <p:cNvPr id="7" name="Θέση αριθμού διαφάνειας 6"/>
          <p:cNvSpPr>
            <a:spLocks noGrp="1"/>
          </p:cNvSpPr>
          <p:nvPr>
            <p:ph type="sldNum" sz="quarter" idx="13"/>
          </p:nvPr>
        </p:nvSpPr>
        <p:spPr/>
        <p:txBody>
          <a:bodyPr/>
          <a:lstStyle/>
          <a:p>
            <a:fld id="{52FA2641-2410-B04E-9EC7-0222A7750832}" type="slidenum">
              <a:rPr lang="el-GR" smtClean="0"/>
              <a:pPr/>
              <a:t>14</a:t>
            </a:fld>
            <a:endParaRPr lang="el-GR"/>
          </a:p>
        </p:txBody>
      </p:sp>
    </p:spTree>
    <p:extLst>
      <p:ext uri="{BB962C8B-B14F-4D97-AF65-F5344CB8AC3E}">
        <p14:creationId xmlns:p14="http://schemas.microsoft.com/office/powerpoint/2010/main" val="41698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807833" y="2097858"/>
            <a:ext cx="8774567" cy="1470025"/>
          </a:xfrm>
          <a:noFill/>
          <a:ln>
            <a:noFill/>
          </a:ln>
        </p:spPr>
        <p:txBody>
          <a:bodyPr anchor="b">
            <a:normAutofit/>
          </a:bodyPr>
          <a:lstStyle>
            <a:lvl1pPr algn="l">
              <a:defRPr sz="3200" b="0" i="0">
                <a:solidFill>
                  <a:srgbClr val="000080"/>
                </a:solidFill>
                <a:latin typeface="+mj-lt"/>
                <a:cs typeface="Ubuntu Medium"/>
              </a:defRPr>
            </a:lvl1pPr>
          </a:lstStyle>
          <a:p>
            <a:r>
              <a:rPr lang="en-US"/>
              <a:t>Click to edit Master title style</a:t>
            </a:r>
            <a:endParaRPr lang="el-GR" dirty="0"/>
          </a:p>
        </p:txBody>
      </p:sp>
      <p:sp>
        <p:nvSpPr>
          <p:cNvPr id="3" name="Subtitle 2"/>
          <p:cNvSpPr>
            <a:spLocks noGrp="1"/>
          </p:cNvSpPr>
          <p:nvPr>
            <p:ph type="subTitle" idx="1"/>
          </p:nvPr>
        </p:nvSpPr>
        <p:spPr>
          <a:xfrm>
            <a:off x="2807833" y="3589595"/>
            <a:ext cx="8774567" cy="958885"/>
          </a:xfrm>
          <a:noFill/>
          <a:ln>
            <a:noFill/>
          </a:ln>
        </p:spPr>
        <p:txBody>
          <a:bodyPr anchor="t"/>
          <a:lstStyle>
            <a:lvl1pPr marL="0" indent="0" algn="l">
              <a:spcBef>
                <a:spcPts val="0"/>
              </a:spcBef>
              <a:spcAft>
                <a:spcPts val="0"/>
              </a:spcAft>
              <a:buNone/>
              <a:defRPr b="0" i="0">
                <a:solidFill>
                  <a:schemeClr val="tx1">
                    <a:lumMod val="50000"/>
                    <a:lumOff val="50000"/>
                  </a:schemeClr>
                </a:solidFill>
                <a:latin typeface="+mn-lt"/>
                <a:cs typeface="Ubuntu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dirty="0"/>
          </a:p>
        </p:txBody>
      </p:sp>
      <p:pic>
        <p:nvPicPr>
          <p:cNvPr id="7" name="Picture 6" descr="IS-logo-web-2.png"/>
          <p:cNvPicPr>
            <a:picLocks noChangeAspect="1"/>
          </p:cNvPicPr>
          <p:nvPr userDrawn="1"/>
        </p:nvPicPr>
        <p:blipFill>
          <a:blip r:embed="rId2"/>
          <a:stretch>
            <a:fillRect/>
          </a:stretch>
        </p:blipFill>
        <p:spPr>
          <a:xfrm>
            <a:off x="2807846" y="990523"/>
            <a:ext cx="2143125" cy="1071563"/>
          </a:xfrm>
          <a:prstGeom prst="rect">
            <a:avLst/>
          </a:prstGeom>
        </p:spPr>
      </p:pic>
      <p:sp>
        <p:nvSpPr>
          <p:cNvPr id="4" name="Rectangle 3"/>
          <p:cNvSpPr/>
          <p:nvPr userDrawn="1"/>
        </p:nvSpPr>
        <p:spPr>
          <a:xfrm>
            <a:off x="0" y="6096000"/>
            <a:ext cx="19812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8" name="Date Placeholder 7"/>
          <p:cNvSpPr>
            <a:spLocks noGrp="1"/>
          </p:cNvSpPr>
          <p:nvPr>
            <p:ph type="dt" sz="half" idx="10"/>
          </p:nvPr>
        </p:nvSpPr>
        <p:spPr/>
        <p:txBody>
          <a:bodyPr/>
          <a:lstStyle/>
          <a:p>
            <a:r>
              <a:rPr lang="el-GR"/>
              <a:t>© 2021 innovatia systems</a:t>
            </a:r>
            <a:endParaRPr lang="el-GR" dirty="0"/>
          </a:p>
        </p:txBody>
      </p:sp>
      <p:sp>
        <p:nvSpPr>
          <p:cNvPr id="9" name="Slide Number Placeholder 8"/>
          <p:cNvSpPr>
            <a:spLocks noGrp="1"/>
          </p:cNvSpPr>
          <p:nvPr>
            <p:ph type="sldNum" sz="quarter" idx="11"/>
          </p:nvPr>
        </p:nvSpPr>
        <p:spPr/>
        <p:txBody>
          <a:bodyPr/>
          <a:lstStyle/>
          <a:p>
            <a:fld id="{A8AB0D56-2C3D-4640-9ED3-CE690228AE54}" type="slidenum">
              <a:rPr lang="el-GR" smtClean="0"/>
              <a:pPr/>
              <a:t>‹#›</a:t>
            </a:fld>
            <a:endParaRPr lang="el-GR" dirty="0"/>
          </a:p>
        </p:txBody>
      </p:sp>
      <p:sp>
        <p:nvSpPr>
          <p:cNvPr id="10" name="Footer Placeholder 9"/>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8" name="Date Placeholder 7"/>
          <p:cNvSpPr>
            <a:spLocks noGrp="1"/>
          </p:cNvSpPr>
          <p:nvPr>
            <p:ph type="dt" sz="half" idx="10"/>
          </p:nvPr>
        </p:nvSpPr>
        <p:spPr/>
        <p:txBody>
          <a:bodyPr/>
          <a:lstStyle/>
          <a:p>
            <a:r>
              <a:rPr lang="el-GR"/>
              <a:t>© 2021 innovatia systems</a:t>
            </a:r>
            <a:endParaRPr lang="el-GR" dirty="0"/>
          </a:p>
        </p:txBody>
      </p:sp>
      <p:sp>
        <p:nvSpPr>
          <p:cNvPr id="9" name="Slide Number Placeholder 8"/>
          <p:cNvSpPr>
            <a:spLocks noGrp="1"/>
          </p:cNvSpPr>
          <p:nvPr>
            <p:ph type="sldNum" sz="quarter" idx="11"/>
          </p:nvPr>
        </p:nvSpPr>
        <p:spPr/>
        <p:txBody>
          <a:bodyPr/>
          <a:lstStyle/>
          <a:p>
            <a:fld id="{A8AB0D56-2C3D-4640-9ED3-CE690228AE54}" type="slidenum">
              <a:rPr lang="el-GR" smtClean="0"/>
              <a:pPr/>
              <a:t>‹#›</a:t>
            </a:fld>
            <a:endParaRPr lang="el-GR" dirty="0"/>
          </a:p>
        </p:txBody>
      </p:sp>
      <p:sp>
        <p:nvSpPr>
          <p:cNvPr id="10" name="Footer Placeholder 9"/>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1" name="Date Placeholder 10"/>
          <p:cNvSpPr>
            <a:spLocks noGrp="1"/>
          </p:cNvSpPr>
          <p:nvPr>
            <p:ph type="dt" sz="half" idx="10"/>
          </p:nvPr>
        </p:nvSpPr>
        <p:spPr/>
        <p:txBody>
          <a:bodyPr/>
          <a:lstStyle/>
          <a:p>
            <a:r>
              <a:rPr lang="el-GR"/>
              <a:t>© 2021 innovatia systems</a:t>
            </a:r>
            <a:endParaRPr lang="el-GR" dirty="0"/>
          </a:p>
        </p:txBody>
      </p:sp>
      <p:sp>
        <p:nvSpPr>
          <p:cNvPr id="12" name="Slide Number Placeholder 11"/>
          <p:cNvSpPr>
            <a:spLocks noGrp="1"/>
          </p:cNvSpPr>
          <p:nvPr>
            <p:ph type="sldNum" sz="quarter" idx="11"/>
          </p:nvPr>
        </p:nvSpPr>
        <p:spPr/>
        <p:txBody>
          <a:bodyPr/>
          <a:lstStyle/>
          <a:p>
            <a:fld id="{A8AB0D56-2C3D-4640-9ED3-CE690228AE54}" type="slidenum">
              <a:rPr lang="el-GR" smtClean="0"/>
              <a:pPr/>
              <a:t>‹#›</a:t>
            </a:fld>
            <a:endParaRPr lang="el-GR" dirty="0"/>
          </a:p>
        </p:txBody>
      </p:sp>
      <p:sp>
        <p:nvSpPr>
          <p:cNvPr id="13" name="Footer Placeholder 12"/>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58801" y="4406901"/>
            <a:ext cx="11039793" cy="1362075"/>
          </a:xfrm>
        </p:spPr>
        <p:txBody>
          <a:bodyPr anchor="t">
            <a:normAutofit/>
          </a:bodyPr>
          <a:lstStyle>
            <a:lvl1pPr algn="l">
              <a:defRPr sz="2800" b="1" cap="all"/>
            </a:lvl1pPr>
          </a:lstStyle>
          <a:p>
            <a:r>
              <a:rPr lang="en-US"/>
              <a:t>Click to edit Master title style</a:t>
            </a:r>
            <a:endParaRPr lang="el-GR" dirty="0"/>
          </a:p>
        </p:txBody>
      </p:sp>
      <p:sp>
        <p:nvSpPr>
          <p:cNvPr id="3" name="Text Placeholder 2"/>
          <p:cNvSpPr>
            <a:spLocks noGrp="1"/>
          </p:cNvSpPr>
          <p:nvPr>
            <p:ph type="body" idx="1"/>
          </p:nvPr>
        </p:nvSpPr>
        <p:spPr>
          <a:xfrm>
            <a:off x="558801" y="2906713"/>
            <a:ext cx="1103979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r>
              <a:rPr lang="el-GR"/>
              <a:t>© 2021 innovatia systems</a:t>
            </a:r>
            <a:endParaRPr lang="el-GR" dirty="0"/>
          </a:p>
        </p:txBody>
      </p:sp>
      <p:sp>
        <p:nvSpPr>
          <p:cNvPr id="9" name="Slide Number Placeholder 8"/>
          <p:cNvSpPr>
            <a:spLocks noGrp="1"/>
          </p:cNvSpPr>
          <p:nvPr>
            <p:ph type="sldNum" sz="quarter" idx="11"/>
          </p:nvPr>
        </p:nvSpPr>
        <p:spPr/>
        <p:txBody>
          <a:bodyPr/>
          <a:lstStyle/>
          <a:p>
            <a:fld id="{A8AB0D56-2C3D-4640-9ED3-CE690228AE54}" type="slidenum">
              <a:rPr lang="el-GR" smtClean="0"/>
              <a:pPr/>
              <a:t>‹#›</a:t>
            </a:fld>
            <a:endParaRPr lang="el-GR" dirty="0"/>
          </a:p>
        </p:txBody>
      </p:sp>
      <p:sp>
        <p:nvSpPr>
          <p:cNvPr id="10" name="Footer Placeholder 9"/>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143001"/>
            <a:ext cx="5384800" cy="49831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Content Placeholder 3"/>
          <p:cNvSpPr>
            <a:spLocks noGrp="1"/>
          </p:cNvSpPr>
          <p:nvPr>
            <p:ph sz="half" idx="2"/>
          </p:nvPr>
        </p:nvSpPr>
        <p:spPr>
          <a:xfrm>
            <a:off x="6197600" y="1143001"/>
            <a:ext cx="5384800" cy="49831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9" name="Date Placeholder 8"/>
          <p:cNvSpPr>
            <a:spLocks noGrp="1"/>
          </p:cNvSpPr>
          <p:nvPr>
            <p:ph type="dt" sz="half" idx="10"/>
          </p:nvPr>
        </p:nvSpPr>
        <p:spPr/>
        <p:txBody>
          <a:bodyPr/>
          <a:lstStyle/>
          <a:p>
            <a:r>
              <a:rPr lang="el-GR"/>
              <a:t>© 2021 innovatia systems</a:t>
            </a:r>
            <a:endParaRPr lang="el-GR" dirty="0"/>
          </a:p>
        </p:txBody>
      </p:sp>
      <p:sp>
        <p:nvSpPr>
          <p:cNvPr id="10" name="Slide Number Placeholder 9"/>
          <p:cNvSpPr>
            <a:spLocks noGrp="1"/>
          </p:cNvSpPr>
          <p:nvPr>
            <p:ph type="sldNum" sz="quarter" idx="11"/>
          </p:nvPr>
        </p:nvSpPr>
        <p:spPr/>
        <p:txBody>
          <a:bodyPr/>
          <a:lstStyle/>
          <a:p>
            <a:fld id="{A8AB0D56-2C3D-4640-9ED3-CE690228AE54}" type="slidenum">
              <a:rPr lang="el-GR" smtClean="0"/>
              <a:pPr/>
              <a:t>‹#›</a:t>
            </a:fld>
            <a:endParaRPr lang="el-GR" dirty="0"/>
          </a:p>
        </p:txBody>
      </p:sp>
      <p:sp>
        <p:nvSpPr>
          <p:cNvPr id="11" name="Footer Placeholder 10"/>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0" i="0">
                <a:solidFill>
                  <a:srgbClr val="000080"/>
                </a:solidFill>
                <a:latin typeface="+mj-lt"/>
                <a:cs typeface="Ubuntu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82763"/>
            <a:ext cx="5386917" cy="4343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5" name="Text Placeholder 4"/>
          <p:cNvSpPr>
            <a:spLocks noGrp="1"/>
          </p:cNvSpPr>
          <p:nvPr>
            <p:ph type="body" sz="quarter" idx="3"/>
          </p:nvPr>
        </p:nvSpPr>
        <p:spPr>
          <a:xfrm>
            <a:off x="6193368" y="1143000"/>
            <a:ext cx="5389033" cy="639762"/>
          </a:xfrm>
        </p:spPr>
        <p:txBody>
          <a:bodyPr anchor="b"/>
          <a:lstStyle>
            <a:lvl1pPr marL="0" indent="0">
              <a:buNone/>
              <a:defRPr sz="2400" b="0" i="0">
                <a:solidFill>
                  <a:srgbClr val="000080"/>
                </a:solidFill>
                <a:latin typeface="+mj-lt"/>
                <a:cs typeface="Ubuntu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82763"/>
            <a:ext cx="5389033" cy="4343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1" name="Date Placeholder 10"/>
          <p:cNvSpPr>
            <a:spLocks noGrp="1"/>
          </p:cNvSpPr>
          <p:nvPr>
            <p:ph type="dt" sz="half" idx="10"/>
          </p:nvPr>
        </p:nvSpPr>
        <p:spPr/>
        <p:txBody>
          <a:bodyPr/>
          <a:lstStyle/>
          <a:p>
            <a:r>
              <a:rPr lang="el-GR"/>
              <a:t>© 2021 innovatia systems</a:t>
            </a:r>
            <a:endParaRPr lang="el-GR" dirty="0"/>
          </a:p>
        </p:txBody>
      </p:sp>
      <p:sp>
        <p:nvSpPr>
          <p:cNvPr id="12" name="Slide Number Placeholder 11"/>
          <p:cNvSpPr>
            <a:spLocks noGrp="1"/>
          </p:cNvSpPr>
          <p:nvPr>
            <p:ph type="sldNum" sz="quarter" idx="11"/>
          </p:nvPr>
        </p:nvSpPr>
        <p:spPr/>
        <p:txBody>
          <a:bodyPr/>
          <a:lstStyle/>
          <a:p>
            <a:fld id="{A8AB0D56-2C3D-4640-9ED3-CE690228AE54}" type="slidenum">
              <a:rPr lang="el-GR" smtClean="0"/>
              <a:pPr/>
              <a:t>‹#›</a:t>
            </a:fld>
            <a:endParaRPr lang="el-GR" dirty="0"/>
          </a:p>
        </p:txBody>
      </p:sp>
      <p:sp>
        <p:nvSpPr>
          <p:cNvPr id="13" name="Footer Placeholder 12"/>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7" name="Date Placeholder 6"/>
          <p:cNvSpPr>
            <a:spLocks noGrp="1"/>
          </p:cNvSpPr>
          <p:nvPr>
            <p:ph type="dt" sz="half" idx="10"/>
          </p:nvPr>
        </p:nvSpPr>
        <p:spPr/>
        <p:txBody>
          <a:bodyPr/>
          <a:lstStyle/>
          <a:p>
            <a:r>
              <a:rPr lang="el-GR"/>
              <a:t>© 2021 innovatia systems</a:t>
            </a:r>
            <a:endParaRPr lang="el-GR" dirty="0"/>
          </a:p>
        </p:txBody>
      </p:sp>
      <p:sp>
        <p:nvSpPr>
          <p:cNvPr id="8" name="Slide Number Placeholder 7"/>
          <p:cNvSpPr>
            <a:spLocks noGrp="1"/>
          </p:cNvSpPr>
          <p:nvPr>
            <p:ph type="sldNum" sz="quarter" idx="11"/>
          </p:nvPr>
        </p:nvSpPr>
        <p:spPr/>
        <p:txBody>
          <a:bodyPr/>
          <a:lstStyle/>
          <a:p>
            <a:fld id="{A8AB0D56-2C3D-4640-9ED3-CE690228AE54}" type="slidenum">
              <a:rPr lang="el-GR" smtClean="0"/>
              <a:pPr/>
              <a:t>‹#›</a:t>
            </a:fld>
            <a:endParaRPr lang="el-GR" dirty="0"/>
          </a:p>
        </p:txBody>
      </p:sp>
      <p:sp>
        <p:nvSpPr>
          <p:cNvPr id="9" name="Footer Placeholder 8"/>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l-GR"/>
              <a:t>© 2021 innovatia systems</a:t>
            </a:r>
            <a:endParaRPr lang="el-GR" dirty="0"/>
          </a:p>
        </p:txBody>
      </p:sp>
      <p:sp>
        <p:nvSpPr>
          <p:cNvPr id="9" name="Slide Number Placeholder 8"/>
          <p:cNvSpPr>
            <a:spLocks noGrp="1"/>
          </p:cNvSpPr>
          <p:nvPr>
            <p:ph type="sldNum" sz="quarter" idx="11"/>
          </p:nvPr>
        </p:nvSpPr>
        <p:spPr/>
        <p:txBody>
          <a:bodyPr/>
          <a:lstStyle/>
          <a:p>
            <a:fld id="{A8AB0D56-2C3D-4640-9ED3-CE690228AE54}" type="slidenum">
              <a:rPr lang="el-GR" smtClean="0"/>
              <a:pPr/>
              <a:t>‹#›</a:t>
            </a:fld>
            <a:endParaRPr lang="el-GR" dirty="0"/>
          </a:p>
        </p:txBody>
      </p:sp>
      <p:sp>
        <p:nvSpPr>
          <p:cNvPr id="10" name="Footer Placeholder 9"/>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9"/>
          <p:cNvSpPr>
            <a:spLocks noGrp="1"/>
          </p:cNvSpPr>
          <p:nvPr>
            <p:ph type="dt" sz="half" idx="10"/>
          </p:nvPr>
        </p:nvSpPr>
        <p:spPr/>
        <p:txBody>
          <a:bodyPr/>
          <a:lstStyle/>
          <a:p>
            <a:r>
              <a:rPr lang="el-GR"/>
              <a:t>© 2021 innovatia systems</a:t>
            </a:r>
            <a:endParaRPr lang="el-GR" dirty="0"/>
          </a:p>
        </p:txBody>
      </p:sp>
      <p:sp>
        <p:nvSpPr>
          <p:cNvPr id="11" name="Slide Number Placeholder 10"/>
          <p:cNvSpPr>
            <a:spLocks noGrp="1"/>
          </p:cNvSpPr>
          <p:nvPr>
            <p:ph type="sldNum" sz="quarter" idx="11"/>
          </p:nvPr>
        </p:nvSpPr>
        <p:spPr/>
        <p:txBody>
          <a:bodyPr/>
          <a:lstStyle/>
          <a:p>
            <a:fld id="{A8AB0D56-2C3D-4640-9ED3-CE690228AE54}" type="slidenum">
              <a:rPr lang="el-GR" smtClean="0"/>
              <a:pPr/>
              <a:t>‹#›</a:t>
            </a:fld>
            <a:endParaRPr lang="el-GR" dirty="0"/>
          </a:p>
        </p:txBody>
      </p:sp>
      <p:sp>
        <p:nvSpPr>
          <p:cNvPr id="12" name="Footer Placeholder 11"/>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9"/>
          <p:cNvSpPr>
            <a:spLocks noGrp="1"/>
          </p:cNvSpPr>
          <p:nvPr>
            <p:ph type="dt" sz="half" idx="10"/>
          </p:nvPr>
        </p:nvSpPr>
        <p:spPr/>
        <p:txBody>
          <a:bodyPr/>
          <a:lstStyle/>
          <a:p>
            <a:r>
              <a:rPr lang="el-GR"/>
              <a:t>© 2021 innovatia systems</a:t>
            </a:r>
            <a:endParaRPr lang="el-GR" dirty="0"/>
          </a:p>
        </p:txBody>
      </p:sp>
      <p:sp>
        <p:nvSpPr>
          <p:cNvPr id="11" name="Slide Number Placeholder 10"/>
          <p:cNvSpPr>
            <a:spLocks noGrp="1"/>
          </p:cNvSpPr>
          <p:nvPr>
            <p:ph type="sldNum" sz="quarter" idx="11"/>
          </p:nvPr>
        </p:nvSpPr>
        <p:spPr/>
        <p:txBody>
          <a:bodyPr/>
          <a:lstStyle/>
          <a:p>
            <a:fld id="{A8AB0D56-2C3D-4640-9ED3-CE690228AE54}" type="slidenum">
              <a:rPr lang="el-GR" smtClean="0"/>
              <a:pPr/>
              <a:t>‹#›</a:t>
            </a:fld>
            <a:endParaRPr lang="el-GR" dirty="0"/>
          </a:p>
        </p:txBody>
      </p:sp>
      <p:sp>
        <p:nvSpPr>
          <p:cNvPr id="12" name="Footer Placeholder 11"/>
          <p:cNvSpPr>
            <a:spLocks noGrp="1"/>
          </p:cNvSpPr>
          <p:nvPr>
            <p:ph type="ftr" sz="quarter" idx="12"/>
          </p:nvPr>
        </p:nvSpPr>
        <p:spPr/>
        <p:txBody>
          <a:bodyPr/>
          <a:lstStyle/>
          <a:p>
            <a:r>
              <a:rPr lang="el-GR"/>
              <a:t>RIS3 Ιονίων Νήσων-Αξιολόγηση Προόδου 2014-2020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6" name="Slide Number Placeholder 5"/>
          <p:cNvSpPr>
            <a:spLocks noGrp="1"/>
          </p:cNvSpPr>
          <p:nvPr>
            <p:ph type="sldNum" sz="quarter" idx="4"/>
          </p:nvPr>
        </p:nvSpPr>
        <p:spPr>
          <a:xfrm>
            <a:off x="10929110" y="6356350"/>
            <a:ext cx="669484" cy="365126"/>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none"/>
        </p:style>
        <p:txBody>
          <a:bodyPr vert="horz" lIns="91440" tIns="45720" rIns="91440" bIns="45720" rtlCol="0" anchor="ctr"/>
          <a:lstStyle>
            <a:lvl1pPr algn="ctr">
              <a:defRPr sz="1200" b="0" i="0">
                <a:solidFill>
                  <a:schemeClr val="accent5"/>
                </a:solidFill>
                <a:latin typeface="+mj-lt"/>
                <a:cs typeface="Ubuntu"/>
              </a:defRPr>
            </a:lvl1pPr>
          </a:lstStyle>
          <a:p>
            <a:fld id="{A8AB0D56-2C3D-4640-9ED3-CE690228AE54}" type="slidenum">
              <a:rPr lang="el-GR" smtClean="0"/>
              <a:pPr/>
              <a:t>‹#›</a:t>
            </a:fld>
            <a:endParaRPr lang="el-GR" dirty="0"/>
          </a:p>
        </p:txBody>
      </p:sp>
      <p:sp>
        <p:nvSpPr>
          <p:cNvPr id="8" name="Date Placeholder 7"/>
          <p:cNvSpPr>
            <a:spLocks noGrp="1"/>
          </p:cNvSpPr>
          <p:nvPr>
            <p:ph type="dt" sz="half" idx="2"/>
          </p:nvPr>
        </p:nvSpPr>
        <p:spPr>
          <a:xfrm>
            <a:off x="1270000" y="6356351"/>
            <a:ext cx="2556933" cy="365125"/>
          </a:xfrm>
          <a:prstGeom prst="rect">
            <a:avLst/>
          </a:prstGeom>
        </p:spPr>
        <p:txBody>
          <a:bodyPr vert="horz" lIns="91440" tIns="45720" rIns="91440" bIns="45720" rtlCol="0" anchor="ctr"/>
          <a:lstStyle>
            <a:lvl1pPr algn="l">
              <a:defRPr sz="1200">
                <a:solidFill>
                  <a:srgbClr val="000080"/>
                </a:solidFill>
              </a:defRPr>
            </a:lvl1pPr>
          </a:lstStyle>
          <a:p>
            <a:r>
              <a:rPr lang="el-GR"/>
              <a:t>© 2021 innovatia systems</a:t>
            </a:r>
            <a:endParaRPr lang="el-GR" dirty="0"/>
          </a:p>
        </p:txBody>
      </p:sp>
      <p:sp>
        <p:nvSpPr>
          <p:cNvPr id="9" name="Footer Placeholder 8"/>
          <p:cNvSpPr>
            <a:spLocks noGrp="1"/>
          </p:cNvSpPr>
          <p:nvPr>
            <p:ph type="ftr" sz="quarter" idx="3"/>
          </p:nvPr>
        </p:nvSpPr>
        <p:spPr>
          <a:xfrm>
            <a:off x="3826934" y="6356351"/>
            <a:ext cx="7085981"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r>
              <a:rPr lang="el-GR"/>
              <a:t>RIS3 Ιονίων Νήσων-Αξιολόγηση Προόδου 2014-2020</a:t>
            </a:r>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11" y="6356361"/>
            <a:ext cx="345377" cy="3373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800" b="0" i="0" kern="1200">
          <a:solidFill>
            <a:srgbClr val="000080"/>
          </a:solidFill>
          <a:latin typeface="+mj-lt"/>
          <a:ea typeface="+mj-ea"/>
          <a:cs typeface="Helvetica"/>
        </a:defRPr>
      </a:lvl1pPr>
    </p:titleStyle>
    <p:bodyStyle>
      <a:lvl1pPr marL="0" indent="0" algn="l" defTabSz="457200" rtl="0" eaLnBrk="1" latinLnBrk="0" hangingPunct="1">
        <a:spcBef>
          <a:spcPts val="1200"/>
        </a:spcBef>
        <a:spcAft>
          <a:spcPts val="1200"/>
        </a:spcAft>
        <a:buFontTx/>
        <a:buNone/>
        <a:defRPr sz="2400" b="0" i="0" kern="1200">
          <a:solidFill>
            <a:schemeClr val="tx1"/>
          </a:solidFill>
          <a:latin typeface="+mn-lt"/>
          <a:ea typeface="+mn-ea"/>
          <a:cs typeface="Ubuntu"/>
        </a:defRPr>
      </a:lvl1pPr>
      <a:lvl2pPr marL="540000" indent="0" algn="l" defTabSz="457200" rtl="0" eaLnBrk="1" latinLnBrk="0" hangingPunct="1">
        <a:spcBef>
          <a:spcPts val="0"/>
        </a:spcBef>
        <a:spcAft>
          <a:spcPts val="1000"/>
        </a:spcAft>
        <a:buFontTx/>
        <a:buNone/>
        <a:defRPr sz="2000" b="0" i="0" kern="1200">
          <a:solidFill>
            <a:schemeClr val="tx1"/>
          </a:solidFill>
          <a:latin typeface="+mn-lt"/>
          <a:ea typeface="+mn-ea"/>
          <a:cs typeface="Ubuntu Light"/>
        </a:defRPr>
      </a:lvl2pPr>
      <a:lvl3pPr marL="720000" indent="0" algn="l" defTabSz="457200" rtl="0" eaLnBrk="1" latinLnBrk="0" hangingPunct="1">
        <a:spcBef>
          <a:spcPts val="0"/>
        </a:spcBef>
        <a:spcAft>
          <a:spcPts val="900"/>
        </a:spcAft>
        <a:buFontTx/>
        <a:buNone/>
        <a:defRPr sz="1800" b="0" i="0" kern="1200">
          <a:solidFill>
            <a:schemeClr val="tx1"/>
          </a:solidFill>
          <a:latin typeface="+mn-lt"/>
          <a:ea typeface="+mn-ea"/>
          <a:cs typeface="Ubuntu Light"/>
        </a:defRPr>
      </a:lvl3pPr>
      <a:lvl4pPr marL="900000" indent="0" algn="l" defTabSz="457200" rtl="0" eaLnBrk="1" latinLnBrk="0" hangingPunct="1">
        <a:spcBef>
          <a:spcPts val="0"/>
        </a:spcBef>
        <a:spcAft>
          <a:spcPts val="800"/>
        </a:spcAft>
        <a:buFontTx/>
        <a:buNone/>
        <a:defRPr sz="1600" b="0" i="0" kern="1200">
          <a:solidFill>
            <a:schemeClr val="tx1"/>
          </a:solidFill>
          <a:latin typeface="+mn-lt"/>
          <a:ea typeface="+mn-ea"/>
          <a:cs typeface="Ubuntu Light"/>
        </a:defRPr>
      </a:lvl4pPr>
      <a:lvl5pPr marL="1080000" indent="0" algn="l" defTabSz="457200" rtl="0" eaLnBrk="1" latinLnBrk="0" hangingPunct="1">
        <a:spcBef>
          <a:spcPts val="0"/>
        </a:spcBef>
        <a:spcAft>
          <a:spcPts val="600"/>
        </a:spcAft>
        <a:buFontTx/>
        <a:buNone/>
        <a:defRPr sz="1600" b="0" i="0" kern="1200">
          <a:solidFill>
            <a:schemeClr val="tx1"/>
          </a:solidFill>
          <a:latin typeface="+mn-l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tif"/><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tif"/><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tif"/><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tif"/><Relationship Id="rId4" Type="http://schemas.openxmlformats.org/officeDocument/2006/relationships/image" Target="../media/image16.ti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62.sv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70992-21BF-3F45-8725-8AB753F36148}"/>
              </a:ext>
            </a:extLst>
          </p:cNvPr>
          <p:cNvPicPr>
            <a:picLocks noChangeAspect="1"/>
          </p:cNvPicPr>
          <p:nvPr/>
        </p:nvPicPr>
        <p:blipFill>
          <a:blip r:embed="rId2"/>
          <a:stretch>
            <a:fillRect/>
          </a:stretch>
        </p:blipFill>
        <p:spPr>
          <a:xfrm>
            <a:off x="0" y="-930377"/>
            <a:ext cx="12192000" cy="8615488"/>
          </a:xfrm>
          <a:prstGeom prst="rect">
            <a:avLst/>
          </a:prstGeom>
        </p:spPr>
      </p:pic>
      <p:sp>
        <p:nvSpPr>
          <p:cNvPr id="2" name="Title 1">
            <a:extLst>
              <a:ext uri="{FF2B5EF4-FFF2-40B4-BE49-F238E27FC236}">
                <a16:creationId xmlns:a16="http://schemas.microsoft.com/office/drawing/2014/main" id="{8EDBF0E5-5A7E-B644-8B93-BCCBEB43B25A}"/>
              </a:ext>
            </a:extLst>
          </p:cNvPr>
          <p:cNvSpPr>
            <a:spLocks noGrp="1"/>
          </p:cNvSpPr>
          <p:nvPr>
            <p:ph type="ctrTitle"/>
          </p:nvPr>
        </p:nvSpPr>
        <p:spPr>
          <a:xfrm>
            <a:off x="1335187" y="3042606"/>
            <a:ext cx="10247214" cy="1787630"/>
          </a:xfrm>
        </p:spPr>
        <p:txBody>
          <a:bodyPr>
            <a:normAutofit fontScale="90000"/>
          </a:bodyPr>
          <a:lstStyle/>
          <a:p>
            <a:pPr algn="ctr"/>
            <a:r>
              <a:rPr lang="el-GR" sz="2400" b="1" dirty="0" smtClean="0">
                <a:solidFill>
                  <a:schemeClr val="bg1"/>
                </a:solidFill>
              </a:rPr>
              <a:t>Εισήγηση</a:t>
            </a:r>
            <a:br>
              <a:rPr lang="el-GR" sz="2400" b="1" dirty="0" smtClean="0">
                <a:solidFill>
                  <a:schemeClr val="bg1"/>
                </a:solidFill>
              </a:rPr>
            </a:br>
            <a:r>
              <a:rPr lang="el-GR" sz="2400" b="1" dirty="0" smtClean="0">
                <a:solidFill>
                  <a:schemeClr val="bg1"/>
                </a:solidFill>
              </a:rPr>
              <a:t/>
            </a:r>
            <a:br>
              <a:rPr lang="el-GR" sz="2400" b="1" dirty="0" smtClean="0">
                <a:solidFill>
                  <a:schemeClr val="bg1"/>
                </a:solidFill>
              </a:rPr>
            </a:br>
            <a:r>
              <a:rPr lang="el-GR" sz="2400" b="1" dirty="0" smtClean="0">
                <a:solidFill>
                  <a:schemeClr val="bg1"/>
                </a:solidFill>
              </a:rPr>
              <a:t>Θέμα 5ο: Παρουσίαση </a:t>
            </a:r>
            <a:r>
              <a:rPr lang="el-GR" sz="2400" b="1" dirty="0" smtClean="0">
                <a:solidFill>
                  <a:schemeClr val="bg1"/>
                </a:solidFill>
              </a:rPr>
              <a:t>RIS3 </a:t>
            </a:r>
            <a:r>
              <a:rPr lang="el-GR" sz="2400" b="1" dirty="0">
                <a:solidFill>
                  <a:schemeClr val="bg1"/>
                </a:solidFill>
              </a:rPr>
              <a:t>Ιονίων </a:t>
            </a:r>
            <a:r>
              <a:rPr lang="el-GR" sz="2400" b="1" dirty="0" smtClean="0">
                <a:solidFill>
                  <a:schemeClr val="bg1"/>
                </a:solidFill>
              </a:rPr>
              <a:t>Νήσων</a:t>
            </a:r>
            <a:r>
              <a:rPr lang="en-US" sz="2400" b="1" dirty="0">
                <a:solidFill>
                  <a:schemeClr val="bg1"/>
                </a:solidFill>
              </a:rPr>
              <a:t/>
            </a:r>
            <a:br>
              <a:rPr lang="en-US" sz="2400" b="1" dirty="0">
                <a:solidFill>
                  <a:schemeClr val="bg1"/>
                </a:solidFill>
              </a:rPr>
            </a:br>
            <a:r>
              <a:rPr lang="el-GR" sz="2400" b="1" dirty="0" smtClean="0">
                <a:solidFill>
                  <a:schemeClr val="bg1"/>
                </a:solidFill>
              </a:rPr>
              <a:t>-Αξιολόγηση </a:t>
            </a:r>
            <a:r>
              <a:rPr lang="el-GR" sz="2400" b="1" dirty="0">
                <a:solidFill>
                  <a:schemeClr val="bg1"/>
                </a:solidFill>
              </a:rPr>
              <a:t>Προόδου </a:t>
            </a:r>
            <a:r>
              <a:rPr lang="el-GR" sz="2400" b="1" dirty="0" smtClean="0">
                <a:solidFill>
                  <a:schemeClr val="bg1"/>
                </a:solidFill>
              </a:rPr>
              <a:t>2014-2020</a:t>
            </a:r>
            <a:br>
              <a:rPr lang="el-GR" sz="2400" b="1" dirty="0" smtClean="0">
                <a:solidFill>
                  <a:schemeClr val="bg1"/>
                </a:solidFill>
              </a:rPr>
            </a:br>
            <a:r>
              <a:rPr lang="el-GR" sz="2400" b="1" dirty="0" smtClean="0">
                <a:solidFill>
                  <a:schemeClr val="bg1"/>
                </a:solidFill>
              </a:rPr>
              <a:t>-</a:t>
            </a:r>
            <a:r>
              <a:rPr lang="el-GR" sz="2400" b="1" dirty="0" smtClean="0">
                <a:solidFill>
                  <a:schemeClr val="bg1"/>
                </a:solidFill>
              </a:rPr>
              <a:t>Περιφερειακή διάσταση </a:t>
            </a:r>
            <a:r>
              <a:rPr lang="en-US" sz="2400" b="1" dirty="0" smtClean="0">
                <a:solidFill>
                  <a:schemeClr val="bg1"/>
                </a:solidFill>
              </a:rPr>
              <a:t>RIS3 2021-2027</a:t>
            </a:r>
            <a:endParaRPr lang="en-US" sz="2400" b="1" dirty="0">
              <a:solidFill>
                <a:schemeClr val="bg1"/>
              </a:solidFill>
              <a:latin typeface="+mn-lt"/>
            </a:endParaRPr>
          </a:p>
        </p:txBody>
      </p:sp>
      <p:sp>
        <p:nvSpPr>
          <p:cNvPr id="3" name="Subtitle 2">
            <a:extLst>
              <a:ext uri="{FF2B5EF4-FFF2-40B4-BE49-F238E27FC236}">
                <a16:creationId xmlns:a16="http://schemas.microsoft.com/office/drawing/2014/main" id="{B63483CD-BDB2-0347-9875-97F12A714947}"/>
              </a:ext>
            </a:extLst>
          </p:cNvPr>
          <p:cNvSpPr>
            <a:spLocks noGrp="1"/>
          </p:cNvSpPr>
          <p:nvPr>
            <p:ph type="subTitle" idx="1"/>
          </p:nvPr>
        </p:nvSpPr>
        <p:spPr>
          <a:xfrm>
            <a:off x="3738417" y="5420596"/>
            <a:ext cx="4879601" cy="448337"/>
          </a:xfrm>
        </p:spPr>
        <p:txBody>
          <a:bodyPr>
            <a:normAutofit fontScale="25000" lnSpcReduction="20000"/>
          </a:bodyPr>
          <a:lstStyle/>
          <a:p>
            <a:pPr algn="ctr"/>
            <a:endParaRPr lang="el-GR" dirty="0" smtClean="0">
              <a:solidFill>
                <a:schemeClr val="bg1"/>
              </a:solidFill>
            </a:endParaRPr>
          </a:p>
          <a:p>
            <a:pPr algn="ctr"/>
            <a:endParaRPr lang="el-GR" dirty="0">
              <a:solidFill>
                <a:schemeClr val="bg1"/>
              </a:solidFill>
            </a:endParaRPr>
          </a:p>
          <a:p>
            <a:pPr algn="ctr"/>
            <a:endParaRPr lang="el-GR" dirty="0" smtClean="0">
              <a:solidFill>
                <a:schemeClr val="bg1"/>
              </a:solidFill>
            </a:endParaRPr>
          </a:p>
          <a:p>
            <a:pPr algn="ctr"/>
            <a:r>
              <a:rPr lang="el-GR" sz="5600" dirty="0" smtClean="0">
                <a:solidFill>
                  <a:schemeClr val="bg1"/>
                </a:solidFill>
              </a:rPr>
              <a:t>Ειδική Υπηρεσία Διαχείρισης Προγράμματος «Ιόνια Νησιά»</a:t>
            </a:r>
            <a:endParaRPr lang="en-US" sz="5600" dirty="0"/>
          </a:p>
        </p:txBody>
      </p:sp>
      <p:sp>
        <p:nvSpPr>
          <p:cNvPr id="6" name="Title 1">
            <a:extLst>
              <a:ext uri="{FF2B5EF4-FFF2-40B4-BE49-F238E27FC236}">
                <a16:creationId xmlns:a16="http://schemas.microsoft.com/office/drawing/2014/main" id="{8EDBF0E5-5A7E-B644-8B93-BCCBEB43B25A}"/>
              </a:ext>
            </a:extLst>
          </p:cNvPr>
          <p:cNvSpPr txBox="1">
            <a:spLocks/>
          </p:cNvSpPr>
          <p:nvPr/>
        </p:nvSpPr>
        <p:spPr>
          <a:xfrm>
            <a:off x="1221898" y="525792"/>
            <a:ext cx="10221590" cy="1470025"/>
          </a:xfrm>
          <a:prstGeom prst="rect">
            <a:avLst/>
          </a:prstGeom>
          <a:noFill/>
          <a:ln>
            <a:noFill/>
          </a:ln>
        </p:spPr>
        <p:txBody>
          <a:bodyPr vert="horz" lIns="91440" tIns="45720" rIns="91440" bIns="45720" rtlCol="0" anchor="b">
            <a:normAutofit fontScale="97500"/>
          </a:bodyPr>
          <a:lstStyle>
            <a:lvl1pPr algn="l" defTabSz="457200" rtl="0" eaLnBrk="1" latinLnBrk="0" hangingPunct="1">
              <a:spcBef>
                <a:spcPct val="0"/>
              </a:spcBef>
              <a:buNone/>
              <a:defRPr sz="3200" b="0" i="0" kern="1200">
                <a:solidFill>
                  <a:srgbClr val="000080"/>
                </a:solidFill>
                <a:latin typeface="+mj-lt"/>
                <a:ea typeface="+mj-ea"/>
                <a:cs typeface="Ubuntu Medium"/>
              </a:defRPr>
            </a:lvl1pPr>
          </a:lstStyle>
          <a:p>
            <a:pPr algn="ctr"/>
            <a:r>
              <a:rPr lang="el-GR" b="1" dirty="0" smtClean="0">
                <a:solidFill>
                  <a:schemeClr val="bg1"/>
                </a:solidFill>
              </a:rPr>
              <a:t>1</a:t>
            </a:r>
            <a:r>
              <a:rPr lang="el-GR" b="1" baseline="30000" dirty="0" smtClean="0">
                <a:solidFill>
                  <a:schemeClr val="bg1"/>
                </a:solidFill>
              </a:rPr>
              <a:t>η</a:t>
            </a:r>
            <a:r>
              <a:rPr lang="el-GR" b="1" dirty="0" smtClean="0">
                <a:solidFill>
                  <a:schemeClr val="bg1"/>
                </a:solidFill>
              </a:rPr>
              <a:t> συνεδρίαση Επιτροπής Παρακολούθησης </a:t>
            </a:r>
          </a:p>
          <a:p>
            <a:pPr algn="ctr"/>
            <a:r>
              <a:rPr lang="el-GR" b="1" dirty="0" err="1" smtClean="0">
                <a:solidFill>
                  <a:schemeClr val="bg1"/>
                </a:solidFill>
              </a:rPr>
              <a:t>ΠεΠ</a:t>
            </a:r>
            <a:r>
              <a:rPr lang="el-GR" b="1" dirty="0" smtClean="0">
                <a:solidFill>
                  <a:schemeClr val="bg1"/>
                </a:solidFill>
              </a:rPr>
              <a:t> «ΙΟΝΙΑ ΝΗΣΙΑ» 2021-2027</a:t>
            </a:r>
            <a:endParaRPr lang="en-US" b="1" dirty="0">
              <a:solidFill>
                <a:schemeClr val="bg1"/>
              </a:solidFill>
              <a:latin typeface="+mn-lt"/>
            </a:endParaRPr>
          </a:p>
        </p:txBody>
      </p:sp>
      <p:sp>
        <p:nvSpPr>
          <p:cNvPr id="4" name="TextBox 3"/>
          <p:cNvSpPr txBox="1"/>
          <p:nvPr/>
        </p:nvSpPr>
        <p:spPr>
          <a:xfrm>
            <a:off x="9572878" y="6522181"/>
            <a:ext cx="2144389" cy="338554"/>
          </a:xfrm>
          <a:prstGeom prst="rect">
            <a:avLst/>
          </a:prstGeom>
          <a:noFill/>
        </p:spPr>
        <p:txBody>
          <a:bodyPr wrap="square" rtlCol="0">
            <a:spAutoFit/>
          </a:bodyPr>
          <a:lstStyle/>
          <a:p>
            <a:r>
              <a:rPr lang="el-GR" sz="1600" b="1" dirty="0" smtClean="0"/>
              <a:t>ΝΟΕΜΒΡΙΟΣ 2022</a:t>
            </a:r>
            <a:endParaRPr lang="el-GR" sz="1600" b="1" dirty="0"/>
          </a:p>
        </p:txBody>
      </p:sp>
    </p:spTree>
    <p:extLst>
      <p:ext uri="{BB962C8B-B14F-4D97-AF65-F5344CB8AC3E}">
        <p14:creationId xmlns:p14="http://schemas.microsoft.com/office/powerpoint/2010/main" val="655761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3121902D-C7ED-46C6-BF8E-1D29942172A6}"/>
              </a:ext>
            </a:extLst>
          </p:cNvPr>
          <p:cNvSpPr>
            <a:spLocks noGrp="1"/>
          </p:cNvSpPr>
          <p:nvPr>
            <p:ph type="title"/>
          </p:nvPr>
        </p:nvSpPr>
        <p:spPr>
          <a:xfrm>
            <a:off x="0" y="5722603"/>
            <a:ext cx="12192000" cy="693019"/>
          </a:xfrm>
        </p:spPr>
        <p:txBody>
          <a:bodyPr/>
          <a:lstStyle/>
          <a:p>
            <a:r>
              <a:rPr lang="el-GR" dirty="0"/>
              <a:t>Ένα ανθεκτικό στην οικονομική κρίση μοντέλο που δεν φαίνεται ν’ αλλάζει</a:t>
            </a:r>
            <a:r>
              <a:rPr lang="en-US" dirty="0"/>
              <a:t>…</a:t>
            </a:r>
            <a:endParaRPr lang="el-GR" dirty="0"/>
          </a:p>
        </p:txBody>
      </p:sp>
      <p:sp>
        <p:nvSpPr>
          <p:cNvPr id="5" name="Θέση αριθμού διαφάνειας 4">
            <a:extLst>
              <a:ext uri="{FF2B5EF4-FFF2-40B4-BE49-F238E27FC236}">
                <a16:creationId xmlns:a16="http://schemas.microsoft.com/office/drawing/2014/main" id="{EF68ABD0-A76A-4FC5-9CE6-BC092DDCF4F1}"/>
              </a:ext>
            </a:extLst>
          </p:cNvPr>
          <p:cNvSpPr>
            <a:spLocks noGrp="1"/>
          </p:cNvSpPr>
          <p:nvPr>
            <p:ph type="sldNum" sz="quarter" idx="11"/>
          </p:nvPr>
        </p:nvSpPr>
        <p:spPr/>
        <p:txBody>
          <a:bodyPr/>
          <a:lstStyle/>
          <a:p>
            <a:fld id="{A8AB0D56-2C3D-4640-9ED3-CE690228AE54}" type="slidenum">
              <a:rPr lang="el-GR" smtClean="0"/>
              <a:pPr/>
              <a:t>10</a:t>
            </a:fld>
            <a:endParaRPr lang="el-GR" dirty="0"/>
          </a:p>
        </p:txBody>
      </p:sp>
      <p:sp>
        <p:nvSpPr>
          <p:cNvPr id="6" name="Θέση υποσέλιδου 5">
            <a:extLst>
              <a:ext uri="{FF2B5EF4-FFF2-40B4-BE49-F238E27FC236}">
                <a16:creationId xmlns:a16="http://schemas.microsoft.com/office/drawing/2014/main" id="{81AF5A87-FCFE-4C65-B7E6-35B66C9D5ABA}"/>
              </a:ext>
            </a:extLst>
          </p:cNvPr>
          <p:cNvSpPr>
            <a:spLocks noGrp="1"/>
          </p:cNvSpPr>
          <p:nvPr>
            <p:ph type="ftr" sz="quarter" idx="12"/>
          </p:nvPr>
        </p:nvSpPr>
        <p:spPr/>
        <p:txBody>
          <a:bodyPr/>
          <a:lstStyle/>
          <a:p>
            <a:r>
              <a:rPr lang="el-GR"/>
              <a:t>RIS3 Ιονίων Νήσων-Αξιολόγηση Προόδου 2014-2020</a:t>
            </a:r>
          </a:p>
        </p:txBody>
      </p:sp>
      <p:pic>
        <p:nvPicPr>
          <p:cNvPr id="7" name="Εικόνα 6">
            <a:extLst>
              <a:ext uri="{FF2B5EF4-FFF2-40B4-BE49-F238E27FC236}">
                <a16:creationId xmlns:a16="http://schemas.microsoft.com/office/drawing/2014/main" id="{40C6F805-C541-4FCE-A13A-85C6C126CC10}"/>
              </a:ext>
            </a:extLst>
          </p:cNvPr>
          <p:cNvPicPr>
            <a:picLocks noChangeAspect="1"/>
          </p:cNvPicPr>
          <p:nvPr/>
        </p:nvPicPr>
        <p:blipFill>
          <a:blip r:embed="rId4"/>
          <a:stretch>
            <a:fillRect/>
          </a:stretch>
        </p:blipFill>
        <p:spPr>
          <a:xfrm>
            <a:off x="609600" y="742420"/>
            <a:ext cx="4682134" cy="2310584"/>
          </a:xfrm>
          <a:prstGeom prst="rect">
            <a:avLst/>
          </a:prstGeom>
        </p:spPr>
      </p:pic>
      <p:pic>
        <p:nvPicPr>
          <p:cNvPr id="8" name="Εικόνα 7">
            <a:extLst>
              <a:ext uri="{FF2B5EF4-FFF2-40B4-BE49-F238E27FC236}">
                <a16:creationId xmlns:a16="http://schemas.microsoft.com/office/drawing/2014/main" id="{92F2B0FC-317D-4BFA-BD17-6B63023B266F}"/>
              </a:ext>
            </a:extLst>
          </p:cNvPr>
          <p:cNvPicPr>
            <a:picLocks noChangeAspect="1"/>
          </p:cNvPicPr>
          <p:nvPr/>
        </p:nvPicPr>
        <p:blipFill>
          <a:blip r:embed="rId5"/>
          <a:stretch>
            <a:fillRect/>
          </a:stretch>
        </p:blipFill>
        <p:spPr>
          <a:xfrm>
            <a:off x="6854023" y="638779"/>
            <a:ext cx="4682134" cy="2414225"/>
          </a:xfrm>
          <a:prstGeom prst="rect">
            <a:avLst/>
          </a:prstGeom>
        </p:spPr>
      </p:pic>
      <p:sp>
        <p:nvSpPr>
          <p:cNvPr id="3" name="TextBox 2"/>
          <p:cNvSpPr txBox="1"/>
          <p:nvPr/>
        </p:nvSpPr>
        <p:spPr>
          <a:xfrm>
            <a:off x="436594" y="3260390"/>
            <a:ext cx="4709565" cy="2462213"/>
          </a:xfrm>
          <a:prstGeom prst="rect">
            <a:avLst/>
          </a:prstGeom>
          <a:noFill/>
        </p:spPr>
        <p:txBody>
          <a:bodyPr wrap="square" rtlCol="0">
            <a:spAutoFit/>
          </a:bodyPr>
          <a:lstStyle/>
          <a:p>
            <a:r>
              <a:rPr lang="el-GR" sz="1200" b="1" dirty="0"/>
              <a:t>Η συνολική Ακαθάριστη Προστιθέμενη Αξία </a:t>
            </a:r>
            <a:r>
              <a:rPr lang="el-GR" sz="1200" b="1" dirty="0" smtClean="0"/>
              <a:t>(ΑΠΑ) στην </a:t>
            </a:r>
            <a:r>
              <a:rPr lang="el-GR" sz="1200" b="1" dirty="0"/>
              <a:t>ΠΙΝ μειώθηκε κατά 31% στη την περίοδο </a:t>
            </a:r>
            <a:r>
              <a:rPr lang="el-GR" sz="1200" b="1" dirty="0" smtClean="0"/>
              <a:t>2008-2018. </a:t>
            </a:r>
          </a:p>
          <a:p>
            <a:r>
              <a:rPr lang="el-GR" sz="1000" dirty="0" smtClean="0"/>
              <a:t>Μόνο </a:t>
            </a:r>
            <a:r>
              <a:rPr lang="el-GR" sz="1000" dirty="0"/>
              <a:t>ο πρωτογενής τομέας (NACE A) άντεξε τις επιπτώσεις της κρίσης βελτιώνοντας την </a:t>
            </a:r>
            <a:r>
              <a:rPr lang="el-GR" sz="1000" dirty="0" smtClean="0"/>
              <a:t>ΑΠΑ </a:t>
            </a:r>
            <a:r>
              <a:rPr lang="el-GR" sz="1000" dirty="0"/>
              <a:t>του κατά 11,8% έναντι του 2008 και κατά 14,9% έναντι του 2013. </a:t>
            </a:r>
            <a:endParaRPr lang="el-GR" sz="1000" dirty="0" smtClean="0"/>
          </a:p>
          <a:p>
            <a:r>
              <a:rPr lang="el-GR" sz="1000" dirty="0" smtClean="0"/>
              <a:t>Στο </a:t>
            </a:r>
            <a:r>
              <a:rPr lang="el-GR" sz="1000" dirty="0"/>
              <a:t>άλλο άκρο, ο τομέας των κατασκευών (NACE F) </a:t>
            </a:r>
            <a:r>
              <a:rPr lang="el-GR" sz="1000" dirty="0" smtClean="0"/>
              <a:t>έχει υποστεί πραγματική συρρίκνωση (κατά </a:t>
            </a:r>
            <a:r>
              <a:rPr lang="el-GR" sz="1000" dirty="0"/>
              <a:t>79,2% έναντι του 2008 και </a:t>
            </a:r>
            <a:r>
              <a:rPr lang="el-GR" sz="1000" dirty="0" smtClean="0"/>
              <a:t>κατά </a:t>
            </a:r>
            <a:r>
              <a:rPr lang="el-GR" sz="1000" dirty="0"/>
              <a:t>56% έναντι του </a:t>
            </a:r>
            <a:r>
              <a:rPr lang="el-GR" sz="1000" dirty="0" smtClean="0"/>
              <a:t>2013).</a:t>
            </a:r>
          </a:p>
          <a:p>
            <a:r>
              <a:rPr lang="el-GR" sz="1000" dirty="0" smtClean="0"/>
              <a:t>Ο </a:t>
            </a:r>
            <a:r>
              <a:rPr lang="el-GR" sz="1000" dirty="0"/>
              <a:t>κλάδος του τουρισμού (NACE GHI) </a:t>
            </a:r>
            <a:r>
              <a:rPr lang="el-GR" sz="1000" dirty="0" smtClean="0"/>
              <a:t>επανέρχεται το 2018 </a:t>
            </a:r>
            <a:r>
              <a:rPr lang="el-GR" sz="1000" dirty="0"/>
              <a:t>στην «κανονική» συνεισφορά του στην περιφερειακή ΑΠΑ (</a:t>
            </a:r>
            <a:r>
              <a:rPr lang="el-GR" sz="1000" dirty="0" smtClean="0"/>
              <a:t>48,6%), </a:t>
            </a:r>
            <a:r>
              <a:rPr lang="el-GR" sz="1000" dirty="0"/>
              <a:t>έχοντας χάσει </a:t>
            </a:r>
            <a:r>
              <a:rPr lang="el-GR" sz="1000" dirty="0" smtClean="0"/>
              <a:t>~το 1/3 </a:t>
            </a:r>
            <a:r>
              <a:rPr lang="el-GR" sz="1000" dirty="0"/>
              <a:t>σε απόλυτες τιμές σε σχέση με το 2008, αλλά ανακάμπτοντας κατά 9,4% έναντι του 2013. </a:t>
            </a:r>
            <a:endParaRPr lang="el-GR" sz="1000" dirty="0" smtClean="0"/>
          </a:p>
          <a:p>
            <a:r>
              <a:rPr lang="el-GR" sz="1000" dirty="0" smtClean="0"/>
              <a:t>Ειδικότερα, την </a:t>
            </a:r>
            <a:r>
              <a:rPr lang="el-GR" sz="1000" dirty="0"/>
              <a:t>περίοδο 2013-2018 η ΑΠΑ στην ΠΙΝ αυξήθηκε κατά 1,2%, οδηγούμενη ουσιαστικά από τις ΠΕ Κέρκυρας (+1.9%) και Ζακύνθου (+4,4%). Οι ΠΕ Λευκάδας (-1,3%) και Ιθάκης-Κεφαλληνίας (-3,1%) δεν έχουν ανακάμψει από το 2013. </a:t>
            </a:r>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8072" y="4790545"/>
            <a:ext cx="2460423" cy="1000925"/>
          </a:xfrm>
          <a:prstGeom prst="rect">
            <a:avLst/>
          </a:prstGeom>
        </p:spPr>
      </p:pic>
      <p:sp>
        <p:nvSpPr>
          <p:cNvPr id="12" name="TextBox 11"/>
          <p:cNvSpPr txBox="1"/>
          <p:nvPr/>
        </p:nvSpPr>
        <p:spPr>
          <a:xfrm>
            <a:off x="6382386" y="3043529"/>
            <a:ext cx="5809614" cy="1815882"/>
          </a:xfrm>
          <a:prstGeom prst="rect">
            <a:avLst/>
          </a:prstGeom>
          <a:noFill/>
        </p:spPr>
        <p:txBody>
          <a:bodyPr wrap="square" rtlCol="0">
            <a:spAutoFit/>
          </a:bodyPr>
          <a:lstStyle/>
          <a:p>
            <a:r>
              <a:rPr lang="el-GR" sz="1200" dirty="0"/>
              <a:t>Η ανάλυση </a:t>
            </a:r>
            <a:r>
              <a:rPr lang="el-GR" sz="1000" dirty="0"/>
              <a:t>των τοπικών κλασμάτων </a:t>
            </a:r>
            <a:r>
              <a:rPr lang="el-GR" sz="1200" dirty="0"/>
              <a:t>ανά κλάδο σε σχέση με την Ελλάδα </a:t>
            </a:r>
            <a:r>
              <a:rPr lang="el-GR" sz="1200" dirty="0" smtClean="0"/>
              <a:t>δείχνει </a:t>
            </a:r>
            <a:r>
              <a:rPr lang="el-GR" sz="1200" dirty="0"/>
              <a:t>ότι </a:t>
            </a:r>
            <a:r>
              <a:rPr lang="el-GR" sz="1200" b="1" dirty="0" smtClean="0">
                <a:solidFill>
                  <a:srgbClr val="3283FE"/>
                </a:solidFill>
              </a:rPr>
              <a:t>ΔΕΝ </a:t>
            </a:r>
            <a:r>
              <a:rPr lang="el-GR" sz="1200" b="1" dirty="0">
                <a:solidFill>
                  <a:srgbClr val="3283FE"/>
                </a:solidFill>
              </a:rPr>
              <a:t>επήλθαν αξιόλογες μεταβολές</a:t>
            </a:r>
            <a:r>
              <a:rPr lang="el-GR" sz="1200" b="1" dirty="0"/>
              <a:t> </a:t>
            </a:r>
            <a:r>
              <a:rPr lang="el-GR" sz="1200" dirty="0"/>
              <a:t>στην περιφερειακή εξειδίκευση της ΠΙΝ με κριτήριο την </a:t>
            </a:r>
            <a:r>
              <a:rPr lang="el-GR" sz="1200" dirty="0" smtClean="0"/>
              <a:t>ΑΠΑ. </a:t>
            </a:r>
          </a:p>
          <a:p>
            <a:endParaRPr lang="el-GR" sz="1200" dirty="0" smtClean="0"/>
          </a:p>
          <a:p>
            <a:r>
              <a:rPr lang="el-GR" sz="1200" b="1" dirty="0" smtClean="0">
                <a:solidFill>
                  <a:srgbClr val="00B050"/>
                </a:solidFill>
              </a:rPr>
              <a:t>Ο </a:t>
            </a:r>
            <a:r>
              <a:rPr lang="el-GR" sz="1200" b="1" dirty="0">
                <a:solidFill>
                  <a:srgbClr val="00B050"/>
                </a:solidFill>
              </a:rPr>
              <a:t>κλάδος του τουρισμού (NACE GHI) παραμένει διαχρονικά η μοναδική ισχυρή εξειδίκευση </a:t>
            </a:r>
            <a:endParaRPr lang="el-GR" sz="1200" b="1" dirty="0" smtClean="0">
              <a:solidFill>
                <a:srgbClr val="00B050"/>
              </a:solidFill>
            </a:endParaRPr>
          </a:p>
          <a:p>
            <a:r>
              <a:rPr lang="el-GR" sz="1000" dirty="0" smtClean="0"/>
              <a:t>με </a:t>
            </a:r>
            <a:r>
              <a:rPr lang="el-GR" sz="1000" dirty="0"/>
              <a:t>τις κατασκευές (NACE F) να έχει ξεπεράσει το κατώφλι της ισχυρής συγκέντρωσης μόνο μία φορά την τελευταία εικοσαετία παρουσιάζοντας συγκέντρωση 125% σε σχέση με τον εθνικό μέσο όρο μετά το 2015. Τέλος, ο πρωτογενής τομέας (NACE A) από το 2010 και μετά ακολουθεί την εθνική συγκέντρωση. </a:t>
            </a:r>
          </a:p>
        </p:txBody>
      </p:sp>
    </p:spTree>
    <p:extLst>
      <p:ext uri="{BB962C8B-B14F-4D97-AF65-F5344CB8AC3E}">
        <p14:creationId xmlns:p14="http://schemas.microsoft.com/office/powerpoint/2010/main" val="383964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3121902D-C7ED-46C6-BF8E-1D29942172A6}"/>
              </a:ext>
            </a:extLst>
          </p:cNvPr>
          <p:cNvSpPr>
            <a:spLocks noGrp="1"/>
          </p:cNvSpPr>
          <p:nvPr>
            <p:ph type="title"/>
          </p:nvPr>
        </p:nvSpPr>
        <p:spPr>
          <a:xfrm>
            <a:off x="0" y="5582598"/>
            <a:ext cx="12192000" cy="743414"/>
          </a:xfrm>
        </p:spPr>
        <p:txBody>
          <a:bodyPr/>
          <a:lstStyle/>
          <a:p>
            <a:r>
              <a:rPr lang="el-GR" dirty="0"/>
              <a:t>Ένα ανθεκτικό στην οικονομική κρίση μοντέλο που δεν φαίνεται ν’ αλλάζει</a:t>
            </a:r>
            <a:r>
              <a:rPr lang="en-US" dirty="0"/>
              <a:t>…</a:t>
            </a:r>
            <a:endParaRPr lang="el-GR" dirty="0"/>
          </a:p>
        </p:txBody>
      </p:sp>
      <p:sp>
        <p:nvSpPr>
          <p:cNvPr id="5" name="Θέση αριθμού διαφάνειας 4">
            <a:extLst>
              <a:ext uri="{FF2B5EF4-FFF2-40B4-BE49-F238E27FC236}">
                <a16:creationId xmlns:a16="http://schemas.microsoft.com/office/drawing/2014/main" id="{EF68ABD0-A76A-4FC5-9CE6-BC092DDCF4F1}"/>
              </a:ext>
            </a:extLst>
          </p:cNvPr>
          <p:cNvSpPr>
            <a:spLocks noGrp="1"/>
          </p:cNvSpPr>
          <p:nvPr>
            <p:ph type="sldNum" sz="quarter" idx="11"/>
          </p:nvPr>
        </p:nvSpPr>
        <p:spPr/>
        <p:txBody>
          <a:bodyPr/>
          <a:lstStyle/>
          <a:p>
            <a:fld id="{A8AB0D56-2C3D-4640-9ED3-CE690228AE54}" type="slidenum">
              <a:rPr lang="el-GR" smtClean="0"/>
              <a:pPr/>
              <a:t>11</a:t>
            </a:fld>
            <a:endParaRPr lang="el-GR" dirty="0"/>
          </a:p>
        </p:txBody>
      </p:sp>
      <p:sp>
        <p:nvSpPr>
          <p:cNvPr id="6" name="Θέση υποσέλιδου 5">
            <a:extLst>
              <a:ext uri="{FF2B5EF4-FFF2-40B4-BE49-F238E27FC236}">
                <a16:creationId xmlns:a16="http://schemas.microsoft.com/office/drawing/2014/main" id="{81AF5A87-FCFE-4C65-B7E6-35B66C9D5ABA}"/>
              </a:ext>
            </a:extLst>
          </p:cNvPr>
          <p:cNvSpPr>
            <a:spLocks noGrp="1"/>
          </p:cNvSpPr>
          <p:nvPr>
            <p:ph type="ftr" sz="quarter" idx="12"/>
          </p:nvPr>
        </p:nvSpPr>
        <p:spPr/>
        <p:txBody>
          <a:bodyPr/>
          <a:lstStyle/>
          <a:p>
            <a:r>
              <a:rPr lang="el-GR"/>
              <a:t>RIS3 Ιονίων Νήσων-Αξιολόγηση Προόδου 2014-2020</a:t>
            </a:r>
          </a:p>
        </p:txBody>
      </p:sp>
      <p:pic>
        <p:nvPicPr>
          <p:cNvPr id="9" name="Εικόνα 8">
            <a:extLst>
              <a:ext uri="{FF2B5EF4-FFF2-40B4-BE49-F238E27FC236}">
                <a16:creationId xmlns:a16="http://schemas.microsoft.com/office/drawing/2014/main" id="{E2323466-A736-4055-940C-98F08ED93C3A}"/>
              </a:ext>
            </a:extLst>
          </p:cNvPr>
          <p:cNvPicPr>
            <a:picLocks noChangeAspect="1"/>
          </p:cNvPicPr>
          <p:nvPr/>
        </p:nvPicPr>
        <p:blipFill>
          <a:blip r:embed="rId4"/>
          <a:stretch>
            <a:fillRect/>
          </a:stretch>
        </p:blipFill>
        <p:spPr>
          <a:xfrm>
            <a:off x="342553" y="2817644"/>
            <a:ext cx="4682134" cy="2633700"/>
          </a:xfrm>
          <a:prstGeom prst="rect">
            <a:avLst/>
          </a:prstGeom>
        </p:spPr>
      </p:pic>
      <p:pic>
        <p:nvPicPr>
          <p:cNvPr id="10" name="Εικόνα 9">
            <a:extLst>
              <a:ext uri="{FF2B5EF4-FFF2-40B4-BE49-F238E27FC236}">
                <a16:creationId xmlns:a16="http://schemas.microsoft.com/office/drawing/2014/main" id="{27CEC612-27EE-4901-884E-0C6F439AD6E7}"/>
              </a:ext>
            </a:extLst>
          </p:cNvPr>
          <p:cNvPicPr>
            <a:picLocks noChangeAspect="1"/>
          </p:cNvPicPr>
          <p:nvPr/>
        </p:nvPicPr>
        <p:blipFill>
          <a:blip r:embed="rId5"/>
          <a:stretch>
            <a:fillRect/>
          </a:stretch>
        </p:blipFill>
        <p:spPr>
          <a:xfrm>
            <a:off x="8194217" y="654576"/>
            <a:ext cx="3845455" cy="2163068"/>
          </a:xfrm>
          <a:prstGeom prst="rect">
            <a:avLst/>
          </a:prstGeom>
        </p:spPr>
      </p:pic>
      <p:sp>
        <p:nvSpPr>
          <p:cNvPr id="3" name="TextBox 2"/>
          <p:cNvSpPr txBox="1"/>
          <p:nvPr/>
        </p:nvSpPr>
        <p:spPr>
          <a:xfrm>
            <a:off x="4947683" y="884107"/>
            <a:ext cx="3185662" cy="1415772"/>
          </a:xfrm>
          <a:prstGeom prst="rect">
            <a:avLst/>
          </a:prstGeom>
          <a:noFill/>
        </p:spPr>
        <p:txBody>
          <a:bodyPr wrap="square" rtlCol="0">
            <a:spAutoFit/>
          </a:bodyPr>
          <a:lstStyle/>
          <a:p>
            <a:r>
              <a:rPr lang="el-GR" sz="1200" b="1" dirty="0"/>
              <a:t>Η απασχόληση στα Ιόνια Νησιά τα χρόνια της κρίσης αποδείχθηκε ιδιαίτερα </a:t>
            </a:r>
            <a:r>
              <a:rPr lang="el-GR" sz="1200" b="1" dirty="0">
                <a:solidFill>
                  <a:srgbClr val="FF0000"/>
                </a:solidFill>
              </a:rPr>
              <a:t>ανθεκτική</a:t>
            </a:r>
            <a:r>
              <a:rPr lang="el-GR" sz="1200" b="1" dirty="0"/>
              <a:t> σε σχέση με την εθνική τάση</a:t>
            </a:r>
            <a:r>
              <a:rPr lang="el-GR" sz="1000" dirty="0"/>
              <a:t>, </a:t>
            </a:r>
            <a:endParaRPr lang="el-GR" sz="1000" dirty="0" smtClean="0"/>
          </a:p>
          <a:p>
            <a:endParaRPr lang="el-GR" sz="1000" dirty="0"/>
          </a:p>
          <a:p>
            <a:r>
              <a:rPr lang="el-GR" sz="1000" dirty="0" smtClean="0"/>
              <a:t>Το </a:t>
            </a:r>
            <a:r>
              <a:rPr lang="el-GR" sz="1000" dirty="0"/>
              <a:t>2015 καταγράφτηκε </a:t>
            </a:r>
            <a:r>
              <a:rPr lang="el-GR" sz="1000" dirty="0" smtClean="0"/>
              <a:t>ο μικρότερος αριθμός (88.0 </a:t>
            </a:r>
            <a:r>
              <a:rPr lang="el-GR" sz="1000" dirty="0" err="1" smtClean="0"/>
              <a:t>χιλ</a:t>
            </a:r>
            <a:r>
              <a:rPr lang="el-GR" sz="1000" dirty="0" smtClean="0"/>
              <a:t>) εργαζομένων από το μέγιστο ης 20ετίας (96,7 </a:t>
            </a:r>
            <a:r>
              <a:rPr lang="el-GR" sz="1000" dirty="0" err="1" smtClean="0"/>
              <a:t>χιλ</a:t>
            </a:r>
            <a:r>
              <a:rPr lang="el-GR" sz="1000" dirty="0" smtClean="0"/>
              <a:t> το 2008 -9</a:t>
            </a:r>
            <a:r>
              <a:rPr lang="el-GR" sz="1000" dirty="0"/>
              <a:t>%) και έκτοτε η απασχόληση ανακάμπτει με μέσο ρυθμό αύξησης 2% ετησίως</a:t>
            </a:r>
            <a:r>
              <a:rPr lang="el-GR" sz="1000" dirty="0" smtClean="0"/>
              <a:t>.</a:t>
            </a:r>
          </a:p>
        </p:txBody>
      </p:sp>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780" y="642491"/>
            <a:ext cx="3368397" cy="2002150"/>
          </a:xfrm>
          <a:prstGeom prst="rect">
            <a:avLst/>
          </a:prstGeom>
        </p:spPr>
      </p:pic>
      <p:sp>
        <p:nvSpPr>
          <p:cNvPr id="12" name="TextBox 11"/>
          <p:cNvSpPr txBox="1"/>
          <p:nvPr/>
        </p:nvSpPr>
        <p:spPr>
          <a:xfrm>
            <a:off x="4948940" y="3229314"/>
            <a:ext cx="3328786" cy="1877437"/>
          </a:xfrm>
          <a:prstGeom prst="rect">
            <a:avLst/>
          </a:prstGeom>
          <a:noFill/>
        </p:spPr>
        <p:txBody>
          <a:bodyPr wrap="square" rtlCol="0">
            <a:spAutoFit/>
          </a:bodyPr>
          <a:lstStyle/>
          <a:p>
            <a:r>
              <a:rPr lang="el-GR" sz="1200" b="1" dirty="0"/>
              <a:t>Ανάλογη φαίνεται να είναι η τάση στις Περιφέρειες με </a:t>
            </a:r>
            <a:r>
              <a:rPr lang="el-GR" sz="1200" b="1" dirty="0">
                <a:solidFill>
                  <a:srgbClr val="00B050"/>
                </a:solidFill>
              </a:rPr>
              <a:t>έντονη τουριστική δραστηριότητα</a:t>
            </a:r>
            <a:r>
              <a:rPr lang="el-GR" sz="1200" b="1" dirty="0"/>
              <a:t>. </a:t>
            </a:r>
          </a:p>
          <a:p>
            <a:r>
              <a:rPr lang="el-GR" sz="1000" dirty="0" smtClean="0"/>
              <a:t>Το 2018 στην ΠΙΝ, ο κλάδος «Εμπόριο, Καταλύματα, Εστίαση </a:t>
            </a:r>
            <a:r>
              <a:rPr lang="el-GR" sz="1000" dirty="0" err="1" smtClean="0"/>
              <a:t>κλπ</a:t>
            </a:r>
            <a:r>
              <a:rPr lang="el-GR" sz="1000" dirty="0" smtClean="0"/>
              <a:t>» </a:t>
            </a:r>
            <a:r>
              <a:rPr lang="el-GR" sz="1000" dirty="0"/>
              <a:t>καταγράφει θετικό πρόσημο ως προς την απασχόληση σε σχέση τόσο με το 2008 όσο και το 2013 </a:t>
            </a:r>
            <a:r>
              <a:rPr lang="el-GR" sz="1000" dirty="0" smtClean="0"/>
              <a:t>(+</a:t>
            </a:r>
            <a:r>
              <a:rPr lang="el-GR" sz="1000" dirty="0"/>
              <a:t>9,46% </a:t>
            </a:r>
            <a:r>
              <a:rPr lang="el-GR" sz="1000" dirty="0" smtClean="0"/>
              <a:t>και </a:t>
            </a:r>
            <a:r>
              <a:rPr lang="el-GR" sz="1000" dirty="0"/>
              <a:t>+27% </a:t>
            </a:r>
            <a:r>
              <a:rPr lang="el-GR" sz="1000" dirty="0" smtClean="0"/>
              <a:t>αντίστοιχα). </a:t>
            </a:r>
          </a:p>
          <a:p>
            <a:r>
              <a:rPr lang="el-GR" sz="1000" dirty="0" smtClean="0"/>
              <a:t>Αντίθετα</a:t>
            </a:r>
            <a:r>
              <a:rPr lang="el-GR" sz="1000" dirty="0"/>
              <a:t>, η συμμετοχή του πρωτογενή τομέα στην απασχόληση βαίνει σταθερά φθίνουσα </a:t>
            </a:r>
            <a:r>
              <a:rPr lang="el-GR" sz="1000" dirty="0" smtClean="0"/>
              <a:t> </a:t>
            </a:r>
          </a:p>
          <a:p>
            <a:r>
              <a:rPr lang="el-GR" sz="1000" dirty="0" smtClean="0"/>
              <a:t>(-31,8</a:t>
            </a:r>
            <a:r>
              <a:rPr lang="el-GR" sz="1000" dirty="0"/>
              <a:t>% σε σχέση με το 2008, -29,1% σε σχέση με το 2013).</a:t>
            </a:r>
          </a:p>
        </p:txBody>
      </p:sp>
      <p:sp>
        <p:nvSpPr>
          <p:cNvPr id="13" name="TextBox 12"/>
          <p:cNvSpPr txBox="1"/>
          <p:nvPr/>
        </p:nvSpPr>
        <p:spPr>
          <a:xfrm>
            <a:off x="8388481" y="3103659"/>
            <a:ext cx="3614221" cy="2246769"/>
          </a:xfrm>
          <a:prstGeom prst="rect">
            <a:avLst/>
          </a:prstGeom>
          <a:noFill/>
        </p:spPr>
        <p:txBody>
          <a:bodyPr wrap="square" rtlCol="0">
            <a:spAutoFit/>
          </a:bodyPr>
          <a:lstStyle/>
          <a:p>
            <a:r>
              <a:rPr lang="el-GR" sz="1200" dirty="0"/>
              <a:t>Η ανάλυση </a:t>
            </a:r>
            <a:r>
              <a:rPr lang="el-GR" sz="1000" dirty="0"/>
              <a:t>των τοπικών κλασμάτων </a:t>
            </a:r>
            <a:r>
              <a:rPr lang="el-GR" sz="1200" dirty="0"/>
              <a:t>ανά κλάδο σε σχέση με την Ελλάδα </a:t>
            </a:r>
            <a:r>
              <a:rPr lang="el-GR" sz="1200" dirty="0" smtClean="0"/>
              <a:t> </a:t>
            </a:r>
            <a:r>
              <a:rPr lang="el-GR" sz="1200" dirty="0"/>
              <a:t>δείχνει ότι </a:t>
            </a:r>
            <a:r>
              <a:rPr lang="el-GR" sz="1200" b="1" dirty="0" smtClean="0">
                <a:solidFill>
                  <a:srgbClr val="00B0F0"/>
                </a:solidFill>
              </a:rPr>
              <a:t>ΔΕΝ </a:t>
            </a:r>
            <a:r>
              <a:rPr lang="el-GR" sz="1200" b="1" dirty="0">
                <a:solidFill>
                  <a:srgbClr val="00B0F0"/>
                </a:solidFill>
              </a:rPr>
              <a:t>επήλθαν αξιόλογες μεταβολές </a:t>
            </a:r>
            <a:r>
              <a:rPr lang="el-GR" sz="1200" dirty="0"/>
              <a:t>στην περιφερειακή εξειδίκευση της </a:t>
            </a:r>
            <a:r>
              <a:rPr lang="el-GR" sz="1200" dirty="0" smtClean="0"/>
              <a:t>ΠΙΝ με κριτήριο την Απασχόληση.</a:t>
            </a:r>
          </a:p>
          <a:p>
            <a:endParaRPr lang="el-GR" sz="1200" dirty="0"/>
          </a:p>
          <a:p>
            <a:r>
              <a:rPr lang="el-GR" sz="1000" dirty="0" smtClean="0"/>
              <a:t>Δύο </a:t>
            </a:r>
            <a:r>
              <a:rPr lang="el-GR" sz="1000" dirty="0"/>
              <a:t>μόνο </a:t>
            </a:r>
            <a:r>
              <a:rPr lang="el-GR" sz="1000" dirty="0" smtClean="0"/>
              <a:t>κλάδοι </a:t>
            </a:r>
            <a:r>
              <a:rPr lang="el-GR" sz="1000" dirty="0"/>
              <a:t>παρουσιάζουν διαχρονικά σχετικά υψηλή συγκέντρωση πάνω από το 120% του εθνικού μ.ό. </a:t>
            </a:r>
            <a:r>
              <a:rPr lang="el-GR" sz="1000" dirty="0" smtClean="0"/>
              <a:t>(το </a:t>
            </a:r>
            <a:r>
              <a:rPr lang="el-GR" sz="1000" dirty="0"/>
              <a:t>τουριστικό σύμπλεγμα και </a:t>
            </a:r>
            <a:r>
              <a:rPr lang="el-GR" sz="1000" dirty="0" smtClean="0"/>
              <a:t>οι </a:t>
            </a:r>
            <a:r>
              <a:rPr lang="el-GR" sz="1000" dirty="0"/>
              <a:t>κατασκευές) με κριτήριο την απασχόληση την τελευταία δεκαετία. Ο πρωτογενής τομέας (NACE A) χάνει </a:t>
            </a:r>
            <a:r>
              <a:rPr lang="el-GR" sz="1000" dirty="0" smtClean="0"/>
              <a:t>τη σχετική </a:t>
            </a:r>
            <a:r>
              <a:rPr lang="el-GR" sz="1000" dirty="0"/>
              <a:t>του </a:t>
            </a:r>
            <a:r>
              <a:rPr lang="el-GR" sz="1000" dirty="0" smtClean="0"/>
              <a:t>συγκέντρωση, </a:t>
            </a:r>
            <a:r>
              <a:rPr lang="el-GR" sz="1000" dirty="0"/>
              <a:t>πιθανότατα προς όφελος του τουρισμού</a:t>
            </a:r>
            <a:r>
              <a:rPr lang="el-GR" sz="1000" dirty="0" smtClean="0"/>
              <a:t>.</a:t>
            </a:r>
          </a:p>
          <a:p>
            <a:r>
              <a:rPr lang="el-GR" sz="1000" dirty="0" smtClean="0"/>
              <a:t> </a:t>
            </a:r>
            <a:r>
              <a:rPr lang="el-GR" sz="1000" dirty="0"/>
              <a:t>Όλοι οι υπόλοιποι κλάδοι δεν παρουσιάζουν εξειδίκευση σε σχέση με την Ελλάδα. </a:t>
            </a:r>
          </a:p>
        </p:txBody>
      </p:sp>
    </p:spTree>
    <p:extLst>
      <p:ext uri="{BB962C8B-B14F-4D97-AF65-F5344CB8AC3E}">
        <p14:creationId xmlns:p14="http://schemas.microsoft.com/office/powerpoint/2010/main" val="365435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66AF2CEC-2595-461A-8CB1-1E1A0AC89929}"/>
              </a:ext>
            </a:extLst>
          </p:cNvPr>
          <p:cNvSpPr>
            <a:spLocks noGrp="1"/>
          </p:cNvSpPr>
          <p:nvPr>
            <p:ph type="title"/>
          </p:nvPr>
        </p:nvSpPr>
        <p:spPr>
          <a:xfrm>
            <a:off x="0" y="20066"/>
            <a:ext cx="12192000" cy="596556"/>
          </a:xfrm>
        </p:spPr>
        <p:txBody>
          <a:bodyPr/>
          <a:lstStyle/>
          <a:p>
            <a:r>
              <a:rPr lang="el-GR" dirty="0"/>
              <a:t>…παρά τη μείωση των επενδύσεων…</a:t>
            </a:r>
          </a:p>
        </p:txBody>
      </p:sp>
      <p:sp>
        <p:nvSpPr>
          <p:cNvPr id="4" name="Θέση αριθμού διαφάνειας 3">
            <a:extLst>
              <a:ext uri="{FF2B5EF4-FFF2-40B4-BE49-F238E27FC236}">
                <a16:creationId xmlns:a16="http://schemas.microsoft.com/office/drawing/2014/main" id="{840894AC-04D3-4C20-A2F0-E743FDCCA9B0}"/>
              </a:ext>
            </a:extLst>
          </p:cNvPr>
          <p:cNvSpPr>
            <a:spLocks noGrp="1"/>
          </p:cNvSpPr>
          <p:nvPr>
            <p:ph type="sldNum" sz="quarter" idx="11"/>
          </p:nvPr>
        </p:nvSpPr>
        <p:spPr/>
        <p:txBody>
          <a:bodyPr/>
          <a:lstStyle/>
          <a:p>
            <a:fld id="{A8AB0D56-2C3D-4640-9ED3-CE690228AE54}" type="slidenum">
              <a:rPr lang="el-GR" smtClean="0"/>
              <a:pPr/>
              <a:t>12</a:t>
            </a:fld>
            <a:endParaRPr lang="el-GR" dirty="0"/>
          </a:p>
        </p:txBody>
      </p:sp>
      <p:sp>
        <p:nvSpPr>
          <p:cNvPr id="5" name="Θέση υποσέλιδου 4">
            <a:extLst>
              <a:ext uri="{FF2B5EF4-FFF2-40B4-BE49-F238E27FC236}">
                <a16:creationId xmlns:a16="http://schemas.microsoft.com/office/drawing/2014/main" id="{9C5E5A0C-FC21-4150-8FAD-638075B29C4F}"/>
              </a:ext>
            </a:extLst>
          </p:cNvPr>
          <p:cNvSpPr>
            <a:spLocks noGrp="1"/>
          </p:cNvSpPr>
          <p:nvPr>
            <p:ph type="ftr" sz="quarter" idx="12"/>
          </p:nvPr>
        </p:nvSpPr>
        <p:spPr/>
        <p:txBody>
          <a:bodyPr/>
          <a:lstStyle/>
          <a:p>
            <a:r>
              <a:rPr lang="el-GR"/>
              <a:t>RIS3 Ιονίων Νήσων-Αξιολόγηση Προόδου 2014-2020</a:t>
            </a:r>
          </a:p>
        </p:txBody>
      </p:sp>
      <p:pic>
        <p:nvPicPr>
          <p:cNvPr id="6" name="Εικόνα 5">
            <a:extLst>
              <a:ext uri="{FF2B5EF4-FFF2-40B4-BE49-F238E27FC236}">
                <a16:creationId xmlns:a16="http://schemas.microsoft.com/office/drawing/2014/main" id="{83A4278B-16E0-4AFC-B47B-706DFF9A7D07}"/>
              </a:ext>
            </a:extLst>
          </p:cNvPr>
          <p:cNvPicPr>
            <a:picLocks noChangeAspect="1"/>
          </p:cNvPicPr>
          <p:nvPr/>
        </p:nvPicPr>
        <p:blipFill>
          <a:blip r:embed="rId4"/>
          <a:stretch>
            <a:fillRect/>
          </a:stretch>
        </p:blipFill>
        <p:spPr>
          <a:xfrm>
            <a:off x="359344" y="929747"/>
            <a:ext cx="3769895" cy="1860404"/>
          </a:xfrm>
          <a:prstGeom prst="rect">
            <a:avLst/>
          </a:prstGeom>
        </p:spPr>
      </p:pic>
      <p:pic>
        <p:nvPicPr>
          <p:cNvPr id="7" name="Εικόνα 6">
            <a:extLst>
              <a:ext uri="{FF2B5EF4-FFF2-40B4-BE49-F238E27FC236}">
                <a16:creationId xmlns:a16="http://schemas.microsoft.com/office/drawing/2014/main" id="{2550D465-5195-44AB-B7BA-8BD0F8E6F79E}"/>
              </a:ext>
            </a:extLst>
          </p:cNvPr>
          <p:cNvPicPr>
            <a:picLocks noChangeAspect="1"/>
          </p:cNvPicPr>
          <p:nvPr/>
        </p:nvPicPr>
        <p:blipFill>
          <a:blip r:embed="rId5"/>
          <a:stretch>
            <a:fillRect/>
          </a:stretch>
        </p:blipFill>
        <p:spPr>
          <a:xfrm>
            <a:off x="80211" y="3590223"/>
            <a:ext cx="4682134" cy="2310584"/>
          </a:xfrm>
          <a:prstGeom prst="rect">
            <a:avLst/>
          </a:prstGeom>
        </p:spPr>
      </p:pic>
      <p:sp>
        <p:nvSpPr>
          <p:cNvPr id="10" name="TextBox 9"/>
          <p:cNvSpPr txBox="1"/>
          <p:nvPr/>
        </p:nvSpPr>
        <p:spPr>
          <a:xfrm>
            <a:off x="8147313" y="3496151"/>
            <a:ext cx="3895313" cy="1815882"/>
          </a:xfrm>
          <a:prstGeom prst="rect">
            <a:avLst/>
          </a:prstGeom>
          <a:noFill/>
        </p:spPr>
        <p:txBody>
          <a:bodyPr wrap="square" rtlCol="0">
            <a:spAutoFit/>
          </a:bodyPr>
          <a:lstStyle/>
          <a:p>
            <a:r>
              <a:rPr lang="el-GR" sz="1200" dirty="0" smtClean="0"/>
              <a:t>Τελικά, λόγω </a:t>
            </a:r>
            <a:r>
              <a:rPr lang="el-GR" sz="1200" dirty="0"/>
              <a:t>της διάρθρωσης της περιφερειακής οικονομίας, </a:t>
            </a:r>
            <a:r>
              <a:rPr lang="el-GR" sz="1200" b="1" dirty="0"/>
              <a:t>η </a:t>
            </a:r>
            <a:r>
              <a:rPr lang="el-GR" sz="1200" b="1" dirty="0" smtClean="0"/>
              <a:t> </a:t>
            </a:r>
            <a:r>
              <a:rPr lang="el-GR" sz="1200" b="1" dirty="0">
                <a:solidFill>
                  <a:srgbClr val="3283FE"/>
                </a:solidFill>
              </a:rPr>
              <a:t>επίπτωση της κρίσης </a:t>
            </a:r>
            <a:r>
              <a:rPr lang="el-GR" sz="1200" b="1" dirty="0"/>
              <a:t>στο διαθέσιμο εισόδημα των νοικοκυριών ήταν </a:t>
            </a:r>
            <a:r>
              <a:rPr lang="el-GR" sz="1200" b="1" dirty="0">
                <a:solidFill>
                  <a:srgbClr val="00B050"/>
                </a:solidFill>
              </a:rPr>
              <a:t>μικρότερη σε σχέση με τη </a:t>
            </a:r>
            <a:r>
              <a:rPr lang="el-GR" sz="1200" b="1" dirty="0" smtClean="0">
                <a:solidFill>
                  <a:srgbClr val="00B050"/>
                </a:solidFill>
              </a:rPr>
              <a:t>χώρα</a:t>
            </a:r>
            <a:r>
              <a:rPr lang="el-GR" sz="1200" dirty="0" smtClean="0"/>
              <a:t>.</a:t>
            </a:r>
          </a:p>
          <a:p>
            <a:endParaRPr lang="el-GR" sz="1200" dirty="0" smtClean="0"/>
          </a:p>
          <a:p>
            <a:r>
              <a:rPr lang="el-GR" sz="1000" dirty="0" smtClean="0"/>
              <a:t>Σε </a:t>
            </a:r>
            <a:r>
              <a:rPr lang="el-GR" sz="1000" dirty="0"/>
              <a:t>σχέση με το 2008, τα νοικοκυριά των Ιονίων Νήσων έχασαν μόλις το 4% του διαθέσιμου εισοδήματός τους το 2018 (έναντι -31% για τη χώρα), γεγονός που συνιστά τη 2η καλύτερη επίδοση μεταξύ των 13 ελληνικών περιφερειών μετά το Νότιο Αιγαίο. </a:t>
            </a:r>
            <a:endParaRPr lang="el-GR" sz="1000" dirty="0" smtClean="0"/>
          </a:p>
          <a:p>
            <a:endParaRPr lang="el-GR" sz="1200" dirty="0"/>
          </a:p>
        </p:txBody>
      </p:sp>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2323" y="830698"/>
            <a:ext cx="3576650" cy="2393766"/>
          </a:xfrm>
          <a:prstGeom prst="rect">
            <a:avLst/>
          </a:prstGeom>
          <a:ln>
            <a:solidFill>
              <a:schemeClr val="accent1"/>
            </a:solidFill>
          </a:ln>
        </p:spPr>
      </p:pic>
      <p:sp>
        <p:nvSpPr>
          <p:cNvPr id="12" name="TextBox 11"/>
          <p:cNvSpPr txBox="1"/>
          <p:nvPr/>
        </p:nvSpPr>
        <p:spPr>
          <a:xfrm>
            <a:off x="4754962" y="2381826"/>
            <a:ext cx="3236815" cy="3785652"/>
          </a:xfrm>
          <a:prstGeom prst="rect">
            <a:avLst/>
          </a:prstGeom>
          <a:noFill/>
        </p:spPr>
        <p:txBody>
          <a:bodyPr wrap="square" rtlCol="0">
            <a:spAutoFit/>
          </a:bodyPr>
          <a:lstStyle/>
          <a:p>
            <a:r>
              <a:rPr lang="el-GR" sz="1200" dirty="0" smtClean="0"/>
              <a:t>Η κλαδική συνεισφορά στον Ακαθάριστο σχηματισμό Πάγιου </a:t>
            </a:r>
            <a:r>
              <a:rPr lang="el-GR" sz="1200" dirty="0"/>
              <a:t>Κ</a:t>
            </a:r>
            <a:r>
              <a:rPr lang="el-GR" sz="1200" dirty="0" smtClean="0"/>
              <a:t>εφαλαίου δείχνει ότι </a:t>
            </a:r>
            <a:r>
              <a:rPr lang="el-GR" sz="1200" b="1" dirty="0" smtClean="0"/>
              <a:t>οι επενδύσεις στην ακίνητη περιουσία</a:t>
            </a:r>
            <a:r>
              <a:rPr lang="el-GR" sz="1200" dirty="0" smtClean="0"/>
              <a:t> (NACE L) που ήταν το 44% του συνόλου των επενδύσεων στην ΠΙΝ το 2008 </a:t>
            </a:r>
            <a:r>
              <a:rPr lang="el-GR" sz="1200" b="1" dirty="0" smtClean="0">
                <a:solidFill>
                  <a:srgbClr val="FF0000"/>
                </a:solidFill>
              </a:rPr>
              <a:t>περιορίστηκαν δραματικά </a:t>
            </a:r>
            <a:r>
              <a:rPr lang="el-GR" sz="1200" dirty="0" smtClean="0"/>
              <a:t>(το 2018 ήταν κατά 78% χαμηλότερες έναντι του 2008). </a:t>
            </a:r>
          </a:p>
          <a:p>
            <a:endParaRPr lang="el-GR" sz="1200" dirty="0" smtClean="0"/>
          </a:p>
          <a:p>
            <a:r>
              <a:rPr lang="el-GR" sz="1200" b="1" dirty="0" smtClean="0"/>
              <a:t>Αντίθετα</a:t>
            </a:r>
            <a:r>
              <a:rPr lang="el-GR" sz="1200" dirty="0"/>
              <a:t>, </a:t>
            </a:r>
            <a:r>
              <a:rPr lang="el-GR" sz="1200" b="1" dirty="0">
                <a:solidFill>
                  <a:srgbClr val="00B050"/>
                </a:solidFill>
              </a:rPr>
              <a:t>θετικό πρόσημο </a:t>
            </a:r>
            <a:r>
              <a:rPr lang="el-GR" sz="1200" dirty="0"/>
              <a:t>στις επενδύσεις τόσο έναντι του 2008 όσο και του 2013 </a:t>
            </a:r>
            <a:r>
              <a:rPr lang="el-GR" sz="1200" dirty="0" smtClean="0"/>
              <a:t>καταγράφεται </a:t>
            </a:r>
            <a:r>
              <a:rPr lang="el-GR" sz="1200" dirty="0"/>
              <a:t>στους </a:t>
            </a:r>
            <a:r>
              <a:rPr lang="el-GR" sz="1200" dirty="0" smtClean="0"/>
              <a:t>κλάδους:</a:t>
            </a:r>
          </a:p>
          <a:p>
            <a:pPr marL="171450" indent="-171450">
              <a:buFontTx/>
              <a:buChar char="-"/>
            </a:pPr>
            <a:r>
              <a:rPr lang="el-GR" sz="1200" dirty="0" smtClean="0"/>
              <a:t>του «εμπορίου</a:t>
            </a:r>
            <a:r>
              <a:rPr lang="el-GR" sz="1200" dirty="0"/>
              <a:t>, </a:t>
            </a:r>
            <a:r>
              <a:rPr lang="el-GR" sz="1200" dirty="0" smtClean="0"/>
              <a:t>διαμονής, διατροφής </a:t>
            </a:r>
            <a:r>
              <a:rPr lang="el-GR" sz="1200" dirty="0" err="1" smtClean="0"/>
              <a:t>κλ</a:t>
            </a:r>
            <a:r>
              <a:rPr lang="el-GR" sz="1200" dirty="0" smtClean="0"/>
              <a:t>» (+</a:t>
            </a:r>
            <a:r>
              <a:rPr lang="el-GR" sz="1200" dirty="0"/>
              <a:t>1% έναντι του 2008 και +516% έναντι του 2013), </a:t>
            </a:r>
            <a:endParaRPr lang="el-GR" sz="1200" dirty="0" smtClean="0"/>
          </a:p>
          <a:p>
            <a:pPr marL="171450" indent="-171450">
              <a:buFontTx/>
              <a:buChar char="-"/>
            </a:pPr>
            <a:r>
              <a:rPr lang="el-GR" sz="1200" dirty="0"/>
              <a:t>τ</a:t>
            </a:r>
            <a:r>
              <a:rPr lang="el-GR" sz="1200" dirty="0" smtClean="0"/>
              <a:t>ης «πληροφόρησης </a:t>
            </a:r>
            <a:r>
              <a:rPr lang="el-GR" sz="1200" dirty="0"/>
              <a:t>και </a:t>
            </a:r>
            <a:r>
              <a:rPr lang="el-GR" sz="1200" dirty="0" smtClean="0"/>
              <a:t>επικοινωνίας» (+</a:t>
            </a:r>
            <a:r>
              <a:rPr lang="el-GR" sz="1200" dirty="0"/>
              <a:t>42% έναντι του 2008, +52,4% έναντι του 2013), </a:t>
            </a:r>
            <a:endParaRPr lang="el-GR" sz="1200" dirty="0" smtClean="0"/>
          </a:p>
          <a:p>
            <a:pPr marL="171450" indent="-171450">
              <a:buFontTx/>
              <a:buChar char="-"/>
            </a:pPr>
            <a:r>
              <a:rPr lang="el-GR" sz="1200" dirty="0" smtClean="0"/>
              <a:t>των «κατασκευών» και </a:t>
            </a:r>
          </a:p>
          <a:p>
            <a:pPr marL="171450" indent="-171450">
              <a:buFontTx/>
              <a:buChar char="-"/>
            </a:pPr>
            <a:r>
              <a:rPr lang="el-GR" sz="1200" dirty="0" smtClean="0"/>
              <a:t>της «μεταποίησης» (από </a:t>
            </a:r>
            <a:r>
              <a:rPr lang="el-GR" sz="1200" dirty="0"/>
              <a:t>χαμηλή όμως </a:t>
            </a:r>
            <a:r>
              <a:rPr lang="el-GR" sz="1200" dirty="0" smtClean="0"/>
              <a:t>βάση).</a:t>
            </a:r>
            <a:endParaRPr lang="el-GR" sz="1200" dirty="0"/>
          </a:p>
        </p:txBody>
      </p:sp>
      <p:sp>
        <p:nvSpPr>
          <p:cNvPr id="13" name="TextBox 12"/>
          <p:cNvSpPr txBox="1"/>
          <p:nvPr/>
        </p:nvSpPr>
        <p:spPr>
          <a:xfrm>
            <a:off x="4689360" y="929747"/>
            <a:ext cx="3236815" cy="1323439"/>
          </a:xfrm>
          <a:prstGeom prst="rect">
            <a:avLst/>
          </a:prstGeom>
          <a:noFill/>
        </p:spPr>
        <p:txBody>
          <a:bodyPr wrap="square" rtlCol="0">
            <a:spAutoFit/>
          </a:bodyPr>
          <a:lstStyle/>
          <a:p>
            <a:r>
              <a:rPr lang="el-GR" sz="1200" dirty="0" smtClean="0"/>
              <a:t>Γενικά, την περίοδο 2008-2018 </a:t>
            </a:r>
            <a:r>
              <a:rPr lang="el-GR" sz="1200" b="1" dirty="0"/>
              <a:t>ο ετήσιος ακαθάριστος σχηματισμός παγίου </a:t>
            </a:r>
            <a:r>
              <a:rPr lang="el-GR" sz="1200" b="1" dirty="0" smtClean="0"/>
              <a:t>κεφαλαίου στην ΠΙΝ </a:t>
            </a:r>
            <a:r>
              <a:rPr lang="el-GR" sz="1200" b="1" dirty="0"/>
              <a:t>μειώθηκε </a:t>
            </a:r>
            <a:r>
              <a:rPr lang="el-GR" sz="1200" dirty="0"/>
              <a:t>κατά 52%, επίδοση σαφώς καλύτερη από το μ.ό. της χώρας (-66,2</a:t>
            </a:r>
            <a:r>
              <a:rPr lang="el-GR" sz="1200" dirty="0" smtClean="0"/>
              <a:t>%)…</a:t>
            </a:r>
          </a:p>
          <a:p>
            <a:r>
              <a:rPr lang="el-GR" sz="1000" dirty="0" smtClean="0"/>
              <a:t>Από το 2014 και μετά, η εικόνα για την ΠΙΝ έχει εκ νέου θετικό πρόσημο.</a:t>
            </a:r>
          </a:p>
        </p:txBody>
      </p:sp>
    </p:spTree>
    <p:extLst>
      <p:ext uri="{BB962C8B-B14F-4D97-AF65-F5344CB8AC3E}">
        <p14:creationId xmlns:p14="http://schemas.microsoft.com/office/powerpoint/2010/main" val="255582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5" name="Θέση αριθμού διαφάνειας 4">
            <a:extLst>
              <a:ext uri="{FF2B5EF4-FFF2-40B4-BE49-F238E27FC236}">
                <a16:creationId xmlns:a16="http://schemas.microsoft.com/office/drawing/2014/main" id="{EF68ABD0-A76A-4FC5-9CE6-BC092DDCF4F1}"/>
              </a:ext>
            </a:extLst>
          </p:cNvPr>
          <p:cNvSpPr>
            <a:spLocks noGrp="1"/>
          </p:cNvSpPr>
          <p:nvPr>
            <p:ph type="sldNum" sz="quarter" idx="11"/>
          </p:nvPr>
        </p:nvSpPr>
        <p:spPr/>
        <p:txBody>
          <a:bodyPr/>
          <a:lstStyle/>
          <a:p>
            <a:fld id="{A8AB0D56-2C3D-4640-9ED3-CE690228AE54}" type="slidenum">
              <a:rPr lang="el-GR" smtClean="0"/>
              <a:pPr/>
              <a:t>13</a:t>
            </a:fld>
            <a:endParaRPr lang="el-GR" dirty="0"/>
          </a:p>
        </p:txBody>
      </p:sp>
      <p:sp>
        <p:nvSpPr>
          <p:cNvPr id="6" name="Θέση υποσέλιδου 5">
            <a:extLst>
              <a:ext uri="{FF2B5EF4-FFF2-40B4-BE49-F238E27FC236}">
                <a16:creationId xmlns:a16="http://schemas.microsoft.com/office/drawing/2014/main" id="{81AF5A87-FCFE-4C65-B7E6-35B66C9D5ABA}"/>
              </a:ext>
            </a:extLst>
          </p:cNvPr>
          <p:cNvSpPr>
            <a:spLocks noGrp="1"/>
          </p:cNvSpPr>
          <p:nvPr>
            <p:ph type="ftr" sz="quarter" idx="12"/>
          </p:nvPr>
        </p:nvSpPr>
        <p:spPr/>
        <p:txBody>
          <a:bodyPr/>
          <a:lstStyle/>
          <a:p>
            <a:r>
              <a:rPr lang="el-GR" dirty="0"/>
              <a:t>RIS3 Ιονίων Νήσων-Αξιολόγηση Προόδου 2014-2020</a:t>
            </a:r>
          </a:p>
        </p:txBody>
      </p:sp>
      <p:sp>
        <p:nvSpPr>
          <p:cNvPr id="3" name="TextBox 2"/>
          <p:cNvSpPr txBox="1"/>
          <p:nvPr/>
        </p:nvSpPr>
        <p:spPr>
          <a:xfrm>
            <a:off x="5553777" y="974726"/>
            <a:ext cx="6638223" cy="1754326"/>
          </a:xfrm>
          <a:prstGeom prst="rect">
            <a:avLst/>
          </a:prstGeom>
          <a:noFill/>
        </p:spPr>
        <p:txBody>
          <a:bodyPr wrap="square" rtlCol="0">
            <a:spAutoFit/>
          </a:bodyPr>
          <a:lstStyle/>
          <a:p>
            <a:r>
              <a:rPr lang="el-GR" sz="1000" dirty="0"/>
              <a:t>Σύμφωνα με τα </a:t>
            </a:r>
            <a:r>
              <a:rPr lang="el-GR" sz="1000" dirty="0" smtClean="0"/>
              <a:t>στοιχεία </a:t>
            </a:r>
            <a:r>
              <a:rPr lang="el-GR" sz="1000" dirty="0"/>
              <a:t>του Στατιστικού Μητρώου Επιχειρήσεων της ΕΛ.ΣΤΑΤ</a:t>
            </a:r>
            <a:r>
              <a:rPr lang="el-GR" sz="1000" dirty="0" smtClean="0"/>
              <a:t>. </a:t>
            </a:r>
            <a:r>
              <a:rPr lang="el-GR" sz="1000" dirty="0"/>
              <a:t>και λαμβάνοντας υπόψη την ένταση Ε&amp;Α κατά κλάδο σύμφωνα με σχετική ταξινόμηση του </a:t>
            </a:r>
            <a:r>
              <a:rPr lang="el-GR" sz="1000" dirty="0" smtClean="0"/>
              <a:t>ΟΟΣΑ  </a:t>
            </a:r>
            <a:r>
              <a:rPr lang="el-GR" sz="1200" dirty="0" smtClean="0"/>
              <a:t>παρατηρείται </a:t>
            </a:r>
            <a:r>
              <a:rPr lang="el-GR" sz="1200" dirty="0"/>
              <a:t>ότι </a:t>
            </a:r>
            <a:r>
              <a:rPr lang="el-GR" sz="1200" b="1" dirty="0"/>
              <a:t>η περιφερειακή </a:t>
            </a:r>
            <a:r>
              <a:rPr lang="el-GR" sz="1200" b="1" dirty="0" smtClean="0"/>
              <a:t>οικονομία των Ι.Ν. </a:t>
            </a:r>
            <a:r>
              <a:rPr lang="el-GR" sz="1200" b="1" dirty="0"/>
              <a:t>ως προς τους κύκλους εργασιών και την </a:t>
            </a:r>
            <a:r>
              <a:rPr lang="el-GR" sz="1200" b="1" dirty="0" smtClean="0"/>
              <a:t>απασχόληση, </a:t>
            </a:r>
            <a:r>
              <a:rPr lang="el-GR" sz="1200" b="1" dirty="0"/>
              <a:t>στηρίζεται σε τέσσερις κλάδους </a:t>
            </a:r>
            <a:r>
              <a:rPr lang="el-GR" sz="1200" b="1" dirty="0">
                <a:solidFill>
                  <a:srgbClr val="3283FE"/>
                </a:solidFill>
              </a:rPr>
              <a:t>χαμηλής έντασης </a:t>
            </a:r>
            <a:r>
              <a:rPr lang="el-GR" sz="1200" b="1" dirty="0" smtClean="0">
                <a:solidFill>
                  <a:srgbClr val="3283FE"/>
                </a:solidFill>
              </a:rPr>
              <a:t>σε Ε&amp;Α </a:t>
            </a:r>
          </a:p>
          <a:p>
            <a:r>
              <a:rPr lang="el-GR" sz="1000" dirty="0" smtClean="0"/>
              <a:t>Πρόκειται για:</a:t>
            </a:r>
          </a:p>
          <a:p>
            <a:r>
              <a:rPr lang="el-GR" sz="1000" dirty="0" smtClean="0"/>
              <a:t>46-47</a:t>
            </a:r>
            <a:r>
              <a:rPr lang="el-GR" sz="1000" dirty="0"/>
              <a:t>: Χονδρικό &amp; λιανικό εμπόριο, </a:t>
            </a:r>
            <a:endParaRPr lang="el-GR" sz="1000" dirty="0" smtClean="0"/>
          </a:p>
          <a:p>
            <a:r>
              <a:rPr lang="el-GR" sz="1000" dirty="0" smtClean="0"/>
              <a:t>55</a:t>
            </a:r>
            <a:r>
              <a:rPr lang="el-GR" sz="1000" dirty="0"/>
              <a:t>: Καταλύματα, και </a:t>
            </a:r>
            <a:endParaRPr lang="el-GR" sz="1000" dirty="0" smtClean="0"/>
          </a:p>
          <a:p>
            <a:r>
              <a:rPr lang="el-GR" sz="1000" dirty="0" smtClean="0"/>
              <a:t>56</a:t>
            </a:r>
            <a:r>
              <a:rPr lang="el-GR" sz="1000" dirty="0"/>
              <a:t>: Δραστηριότητες υπηρεσιών εστίασης</a:t>
            </a:r>
            <a:r>
              <a:rPr lang="el-GR" sz="1000" dirty="0" smtClean="0"/>
              <a:t>) </a:t>
            </a:r>
          </a:p>
          <a:p>
            <a:r>
              <a:rPr lang="el-GR" sz="1000" dirty="0" smtClean="0"/>
              <a:t>Και </a:t>
            </a:r>
            <a:r>
              <a:rPr lang="el-GR" sz="1000" dirty="0"/>
              <a:t>στους </a:t>
            </a:r>
            <a:r>
              <a:rPr lang="el-GR" sz="1000" dirty="0" smtClean="0"/>
              <a:t>4 κλάδους </a:t>
            </a:r>
            <a:r>
              <a:rPr lang="el-GR" sz="1000" dirty="0"/>
              <a:t>παρατηρήθηκε αύξηση κύκλου εργασιών, ενώ στα καταλύματα και την εστίαση παρατηρήθηκε και αύξηση της απασχόλησης. </a:t>
            </a: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158" y="3235792"/>
            <a:ext cx="3013532" cy="1874697"/>
          </a:xfrm>
          <a:prstGeom prst="rect">
            <a:avLst/>
          </a:prstGeom>
        </p:spPr>
      </p:pic>
      <p:sp>
        <p:nvSpPr>
          <p:cNvPr id="14" name="TextBox 13"/>
          <p:cNvSpPr txBox="1"/>
          <p:nvPr/>
        </p:nvSpPr>
        <p:spPr>
          <a:xfrm>
            <a:off x="8993191" y="3034596"/>
            <a:ext cx="3002145" cy="2831544"/>
          </a:xfrm>
          <a:prstGeom prst="rect">
            <a:avLst/>
          </a:prstGeom>
          <a:noFill/>
        </p:spPr>
        <p:txBody>
          <a:bodyPr wrap="square" rtlCol="0">
            <a:spAutoFit/>
          </a:bodyPr>
          <a:lstStyle/>
          <a:p>
            <a:r>
              <a:rPr lang="el-GR" sz="1000" dirty="0"/>
              <a:t>Με βάση τα τελευταία διαθέσιμα </a:t>
            </a:r>
            <a:r>
              <a:rPr lang="el-GR" sz="1000" dirty="0" smtClean="0"/>
              <a:t>στοιχεία </a:t>
            </a:r>
            <a:r>
              <a:rPr lang="el-GR" sz="1000" dirty="0"/>
              <a:t>της </a:t>
            </a:r>
            <a:r>
              <a:rPr lang="el-GR" sz="1000" dirty="0" smtClean="0"/>
              <a:t>στατιστικής </a:t>
            </a:r>
            <a:r>
              <a:rPr lang="el-GR" sz="1000" dirty="0"/>
              <a:t>έρευνας για την καινοτομία στις ελληνικές επιχειρήσεις που διεξάγει το Εθνικό Κέντρο </a:t>
            </a:r>
            <a:r>
              <a:rPr lang="el-GR" sz="1000" dirty="0" smtClean="0"/>
              <a:t>Τεκμηρίωσης, </a:t>
            </a:r>
            <a:r>
              <a:rPr lang="el-GR" sz="1200" b="1" dirty="0"/>
              <a:t>το ποσοστό των καινοτόμων </a:t>
            </a:r>
            <a:r>
              <a:rPr lang="el-GR" sz="1200" b="1" dirty="0" smtClean="0"/>
              <a:t>μικρομεσαίων επιχειρήσεων </a:t>
            </a:r>
            <a:r>
              <a:rPr lang="el-GR" sz="1000" dirty="0"/>
              <a:t>(που εφαρμόζουν 1 από τους 4 τύπους καινοτομίας)</a:t>
            </a:r>
            <a:r>
              <a:rPr lang="el-GR" sz="1200" dirty="0"/>
              <a:t> </a:t>
            </a:r>
            <a:r>
              <a:rPr lang="el-GR" sz="1200" dirty="0" smtClean="0"/>
              <a:t>της </a:t>
            </a:r>
            <a:r>
              <a:rPr lang="el-GR" sz="1200" dirty="0"/>
              <a:t>ΠΙΝ στο σύνολο των </a:t>
            </a:r>
            <a:r>
              <a:rPr lang="el-GR" sz="1200" dirty="0" err="1"/>
              <a:t>ΜμΕ</a:t>
            </a:r>
            <a:r>
              <a:rPr lang="el-GR" sz="1200" dirty="0"/>
              <a:t> της </a:t>
            </a:r>
            <a:r>
              <a:rPr lang="el-GR" sz="1200" dirty="0" smtClean="0"/>
              <a:t>ΠΙΝ (47,9% </a:t>
            </a:r>
            <a:r>
              <a:rPr lang="el-GR" sz="1200" dirty="0"/>
              <a:t>έναντι εθνικής επίδοσης </a:t>
            </a:r>
            <a:r>
              <a:rPr lang="el-GR" sz="1200" dirty="0" smtClean="0"/>
              <a:t>59,6%). </a:t>
            </a:r>
          </a:p>
          <a:p>
            <a:r>
              <a:rPr lang="el-GR" sz="1200" b="1" dirty="0">
                <a:solidFill>
                  <a:srgbClr val="00B050"/>
                </a:solidFill>
              </a:rPr>
              <a:t>α</a:t>
            </a:r>
            <a:r>
              <a:rPr lang="el-GR" sz="1200" b="1" dirty="0" smtClean="0">
                <a:solidFill>
                  <a:srgbClr val="00B050"/>
                </a:solidFill>
              </a:rPr>
              <a:t>υξήθηκε σημαντικά </a:t>
            </a:r>
            <a:r>
              <a:rPr lang="el-GR" sz="1200" dirty="0" smtClean="0"/>
              <a:t>έναντι της τριετίας </a:t>
            </a:r>
            <a:r>
              <a:rPr lang="el-GR" sz="1200" dirty="0"/>
              <a:t>2010-2012 </a:t>
            </a:r>
            <a:r>
              <a:rPr lang="el-GR" sz="1200" dirty="0" smtClean="0"/>
              <a:t>(22,1% </a:t>
            </a:r>
            <a:r>
              <a:rPr lang="el-GR" sz="1200" dirty="0"/>
              <a:t>και </a:t>
            </a:r>
            <a:r>
              <a:rPr lang="el-GR" sz="1200" dirty="0" smtClean="0"/>
              <a:t>51.9%, αντίστοιχα). </a:t>
            </a:r>
          </a:p>
          <a:p>
            <a:r>
              <a:rPr lang="el-GR" sz="1000" dirty="0" smtClean="0"/>
              <a:t>Η </a:t>
            </a:r>
            <a:r>
              <a:rPr lang="el-GR" sz="1000" dirty="0"/>
              <a:t>επίδοση του 2018 κατατάσσει την ΠΙΝ στη 12η θέση ανάμεσα στις ελληνικές περιφέρειες, έχοντας όμως βελτιώσει σημαντικά τις επιδόσεις της έναντι της τριετίας </a:t>
            </a:r>
            <a:r>
              <a:rPr lang="el-GR" sz="1000" dirty="0" smtClean="0"/>
              <a:t>2010-2012. </a:t>
            </a:r>
            <a:endParaRPr lang="el-GR" sz="1000" dirty="0"/>
          </a:p>
        </p:txBody>
      </p:sp>
      <p:sp>
        <p:nvSpPr>
          <p:cNvPr id="16" name="Τίτλος 1">
            <a:extLst>
              <a:ext uri="{FF2B5EF4-FFF2-40B4-BE49-F238E27FC236}">
                <a16:creationId xmlns:a16="http://schemas.microsoft.com/office/drawing/2014/main" id="{D361E832-D695-422B-8262-7EADF29E7F0E}"/>
              </a:ext>
            </a:extLst>
          </p:cNvPr>
          <p:cNvSpPr>
            <a:spLocks noGrp="1"/>
          </p:cNvSpPr>
          <p:nvPr>
            <p:ph type="title"/>
          </p:nvPr>
        </p:nvSpPr>
        <p:spPr>
          <a:xfrm>
            <a:off x="0" y="0"/>
            <a:ext cx="12192000" cy="721895"/>
          </a:xfrm>
        </p:spPr>
        <p:txBody>
          <a:bodyPr>
            <a:normAutofit fontScale="90000"/>
          </a:bodyPr>
          <a:lstStyle/>
          <a:p>
            <a:r>
              <a:rPr lang="el-GR" dirty="0"/>
              <a:t>…βασιζόμενο σε δραστηριότητες χαμηλής έντασης </a:t>
            </a:r>
            <a:r>
              <a:rPr lang="el-GR" dirty="0" smtClean="0"/>
              <a:t>σε έρευνα </a:t>
            </a:r>
            <a:r>
              <a:rPr lang="el-GR" dirty="0"/>
              <a:t>και </a:t>
            </a:r>
            <a:r>
              <a:rPr lang="el-GR" dirty="0" smtClean="0"/>
              <a:t>καινοτομία…</a:t>
            </a:r>
            <a:endParaRPr lang="el-GR" dirty="0"/>
          </a:p>
        </p:txBody>
      </p:sp>
      <p:grpSp>
        <p:nvGrpSpPr>
          <p:cNvPr id="4" name="Ομάδα 3"/>
          <p:cNvGrpSpPr/>
          <p:nvPr/>
        </p:nvGrpSpPr>
        <p:grpSpPr>
          <a:xfrm>
            <a:off x="26764" y="885530"/>
            <a:ext cx="5556930" cy="5259071"/>
            <a:chOff x="26764" y="885530"/>
            <a:chExt cx="5556930" cy="5259071"/>
          </a:xfrm>
        </p:grpSpPr>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4" y="885530"/>
              <a:ext cx="5556930" cy="5259071"/>
            </a:xfrm>
            <a:prstGeom prst="rect">
              <a:avLst/>
            </a:prstGeom>
          </p:spPr>
        </p:pic>
        <p:sp>
          <p:nvSpPr>
            <p:cNvPr id="2" name="Οβάλ 1"/>
            <p:cNvSpPr/>
            <p:nvPr/>
          </p:nvSpPr>
          <p:spPr>
            <a:xfrm>
              <a:off x="3388093" y="1216985"/>
              <a:ext cx="972151" cy="939074"/>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383448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41571026-336B-438A-9514-0C865A066CE5}"/>
              </a:ext>
            </a:extLst>
          </p:cNvPr>
          <p:cNvSpPr>
            <a:spLocks noGrp="1"/>
          </p:cNvSpPr>
          <p:nvPr>
            <p:ph type="title"/>
          </p:nvPr>
        </p:nvSpPr>
        <p:spPr>
          <a:xfrm>
            <a:off x="0" y="5413374"/>
            <a:ext cx="12191696" cy="927980"/>
          </a:xfrm>
        </p:spPr>
        <p:txBody>
          <a:bodyPr>
            <a:normAutofit fontScale="90000"/>
          </a:bodyPr>
          <a:lstStyle/>
          <a:p>
            <a:r>
              <a:rPr lang="el-GR" dirty="0"/>
              <a:t>Η προσφορά γνώσης είναι σχετικά καλά συνδεδεμένη με την περιφερειακή οικονομία </a:t>
            </a:r>
            <a:r>
              <a:rPr lang="el-GR" dirty="0" smtClean="0"/>
              <a:t>αλλά…. </a:t>
            </a:r>
            <a:r>
              <a:rPr lang="el-GR" dirty="0">
                <a:solidFill>
                  <a:srgbClr val="FA0087"/>
                </a:solidFill>
              </a:rPr>
              <a:t>είναι μικρή </a:t>
            </a:r>
            <a:r>
              <a:rPr lang="el-GR" dirty="0"/>
              <a:t>σε απόλυτες τιμές</a:t>
            </a:r>
          </a:p>
        </p:txBody>
      </p:sp>
      <p:sp>
        <p:nvSpPr>
          <p:cNvPr id="4" name="Θέση αριθμού διαφάνειας 3">
            <a:extLst>
              <a:ext uri="{FF2B5EF4-FFF2-40B4-BE49-F238E27FC236}">
                <a16:creationId xmlns:a16="http://schemas.microsoft.com/office/drawing/2014/main" id="{BAE1A7FA-E04A-4522-AFAE-E2D9F8E1B507}"/>
              </a:ext>
            </a:extLst>
          </p:cNvPr>
          <p:cNvSpPr>
            <a:spLocks noGrp="1"/>
          </p:cNvSpPr>
          <p:nvPr>
            <p:ph type="sldNum" sz="quarter" idx="11"/>
          </p:nvPr>
        </p:nvSpPr>
        <p:spPr/>
        <p:txBody>
          <a:bodyPr/>
          <a:lstStyle/>
          <a:p>
            <a:fld id="{A8AB0D56-2C3D-4640-9ED3-CE690228AE54}" type="slidenum">
              <a:rPr lang="el-GR" smtClean="0"/>
              <a:pPr/>
              <a:t>14</a:t>
            </a:fld>
            <a:endParaRPr lang="el-GR" dirty="0"/>
          </a:p>
        </p:txBody>
      </p:sp>
      <p:sp>
        <p:nvSpPr>
          <p:cNvPr id="5" name="Θέση υποσέλιδου 4">
            <a:extLst>
              <a:ext uri="{FF2B5EF4-FFF2-40B4-BE49-F238E27FC236}">
                <a16:creationId xmlns:a16="http://schemas.microsoft.com/office/drawing/2014/main" id="{670FD757-9DE3-4386-A9AB-A923CE195623}"/>
              </a:ext>
            </a:extLst>
          </p:cNvPr>
          <p:cNvSpPr>
            <a:spLocks noGrp="1"/>
          </p:cNvSpPr>
          <p:nvPr>
            <p:ph type="ftr" sz="quarter" idx="12"/>
          </p:nvPr>
        </p:nvSpPr>
        <p:spPr/>
        <p:txBody>
          <a:bodyPr/>
          <a:lstStyle/>
          <a:p>
            <a:r>
              <a:rPr lang="el-GR" dirty="0"/>
              <a:t>RIS3 Ιονίων Νήσων-Αξιολόγηση Προόδου 2014-2020</a:t>
            </a:r>
          </a:p>
        </p:txBody>
      </p:sp>
      <p:pic>
        <p:nvPicPr>
          <p:cNvPr id="7" name="Εικόνα 6">
            <a:extLst>
              <a:ext uri="{FF2B5EF4-FFF2-40B4-BE49-F238E27FC236}">
                <a16:creationId xmlns:a16="http://schemas.microsoft.com/office/drawing/2014/main" id="{D3194420-D8A7-47DA-993F-41D6AEBCD9CA}"/>
              </a:ext>
            </a:extLst>
          </p:cNvPr>
          <p:cNvPicPr>
            <a:picLocks noChangeAspect="1"/>
          </p:cNvPicPr>
          <p:nvPr/>
        </p:nvPicPr>
        <p:blipFill>
          <a:blip r:embed="rId4"/>
          <a:stretch>
            <a:fillRect/>
          </a:stretch>
        </p:blipFill>
        <p:spPr>
          <a:xfrm>
            <a:off x="8991724" y="2804942"/>
            <a:ext cx="2765450" cy="1551965"/>
          </a:xfrm>
          <a:prstGeom prst="rect">
            <a:avLst/>
          </a:prstGeom>
          <a:ln>
            <a:solidFill>
              <a:schemeClr val="accent1">
                <a:shade val="95000"/>
                <a:satMod val="105000"/>
              </a:schemeClr>
            </a:solidFill>
          </a:ln>
        </p:spPr>
      </p:pic>
      <p:sp>
        <p:nvSpPr>
          <p:cNvPr id="9" name="TextBox 8">
            <a:extLst>
              <a:ext uri="{FF2B5EF4-FFF2-40B4-BE49-F238E27FC236}">
                <a16:creationId xmlns:a16="http://schemas.microsoft.com/office/drawing/2014/main" id="{D47665F3-9384-4359-B7FB-09BDD19ECD8D}"/>
              </a:ext>
            </a:extLst>
          </p:cNvPr>
          <p:cNvSpPr txBox="1"/>
          <p:nvPr/>
        </p:nvSpPr>
        <p:spPr>
          <a:xfrm>
            <a:off x="8919602" y="4359946"/>
            <a:ext cx="2837572" cy="400110"/>
          </a:xfrm>
          <a:prstGeom prst="rect">
            <a:avLst/>
          </a:prstGeom>
          <a:noFill/>
        </p:spPr>
        <p:txBody>
          <a:bodyPr wrap="square" rtlCol="0">
            <a:spAutoFit/>
          </a:bodyPr>
          <a:lstStyle/>
          <a:p>
            <a:r>
              <a:rPr lang="el-GR" sz="1000" dirty="0"/>
              <a:t>Αριθμός Επιστημονικών Δημοσιεύσεων</a:t>
            </a:r>
          </a:p>
          <a:p>
            <a:r>
              <a:rPr lang="el-GR" sz="1000" dirty="0"/>
              <a:t>Πηγή: </a:t>
            </a:r>
            <a:r>
              <a:rPr lang="en-US" sz="1000" dirty="0"/>
              <a:t>Web of Science</a:t>
            </a:r>
            <a:endParaRPr lang="el-GR" sz="1000" dirty="0"/>
          </a:p>
        </p:txBody>
      </p:sp>
      <p:sp>
        <p:nvSpPr>
          <p:cNvPr id="8" name="TextBox 7"/>
          <p:cNvSpPr txBox="1"/>
          <p:nvPr/>
        </p:nvSpPr>
        <p:spPr>
          <a:xfrm>
            <a:off x="6005275" y="1067750"/>
            <a:ext cx="2821086" cy="3908762"/>
          </a:xfrm>
          <a:prstGeom prst="rect">
            <a:avLst/>
          </a:prstGeom>
          <a:noFill/>
        </p:spPr>
        <p:txBody>
          <a:bodyPr wrap="square" rtlCol="0">
            <a:spAutoFit/>
          </a:bodyPr>
          <a:lstStyle/>
          <a:p>
            <a:endParaRPr lang="el-GR" sz="1000" dirty="0"/>
          </a:p>
          <a:p>
            <a:r>
              <a:rPr lang="el-GR" sz="1200" dirty="0" smtClean="0"/>
              <a:t>Με βάση τα διαθέσιμα στοιχεία, </a:t>
            </a:r>
            <a:r>
              <a:rPr lang="el-GR" sz="1200" dirty="0"/>
              <a:t>τα Ιόνια Νησιά φαίνεται να διαθέτουν </a:t>
            </a:r>
            <a:r>
              <a:rPr lang="el-GR" sz="1200" b="1" dirty="0"/>
              <a:t>ισχυρή και διαχρονική επιστημονική εξειδίκευση </a:t>
            </a:r>
            <a:r>
              <a:rPr lang="el-GR" sz="1200" dirty="0" smtClean="0"/>
              <a:t>(με </a:t>
            </a:r>
            <a:r>
              <a:rPr lang="el-GR" sz="1200" dirty="0"/>
              <a:t>μικρό αριθμό </a:t>
            </a:r>
            <a:r>
              <a:rPr lang="el-GR" sz="1200" dirty="0" smtClean="0"/>
              <a:t>δημοσιεύσεων) </a:t>
            </a:r>
            <a:r>
              <a:rPr lang="el-GR" sz="1200" dirty="0"/>
              <a:t>σε μία σειρά επιστημονικών πεδίων που σχετίζονται </a:t>
            </a:r>
            <a:r>
              <a:rPr lang="el-GR" sz="1200" dirty="0" smtClean="0"/>
              <a:t>κυρίως με:</a:t>
            </a:r>
          </a:p>
          <a:p>
            <a:pPr marL="171450" indent="-171450">
              <a:buFont typeface="Wingdings" panose="05000000000000000000" pitchFamily="2" charset="2"/>
              <a:buChar char="v"/>
            </a:pPr>
            <a:r>
              <a:rPr lang="el-GR" sz="1200" dirty="0" smtClean="0"/>
              <a:t>την </a:t>
            </a:r>
            <a:r>
              <a:rPr lang="el-GR" sz="1200" dirty="0"/>
              <a:t>Πληροφορική και τις </a:t>
            </a:r>
            <a:r>
              <a:rPr lang="el-GR" sz="1200" dirty="0" smtClean="0"/>
              <a:t>Τηλεπικοινωνίες</a:t>
            </a:r>
          </a:p>
          <a:p>
            <a:r>
              <a:rPr lang="el-GR" sz="1200" dirty="0" smtClean="0"/>
              <a:t>και </a:t>
            </a:r>
            <a:r>
              <a:rPr lang="el-GR" sz="1200" dirty="0"/>
              <a:t>δευτερευόντως </a:t>
            </a:r>
            <a:r>
              <a:rPr lang="el-GR" sz="1200" dirty="0" smtClean="0"/>
              <a:t>με:</a:t>
            </a:r>
          </a:p>
          <a:p>
            <a:pPr marL="171450" indent="-171450">
              <a:buFont typeface="Wingdings" panose="05000000000000000000" pitchFamily="2" charset="2"/>
              <a:buChar char="v"/>
            </a:pPr>
            <a:r>
              <a:rPr lang="el-GR" sz="1200" dirty="0" smtClean="0"/>
              <a:t>τις </a:t>
            </a:r>
            <a:r>
              <a:rPr lang="el-GR" sz="1200" dirty="0"/>
              <a:t>Ανθρωπιστικές και τις Κοινωνικές Επιστήμες και </a:t>
            </a:r>
            <a:endParaRPr lang="el-GR" sz="1200" dirty="0" smtClean="0"/>
          </a:p>
          <a:p>
            <a:pPr marL="171450" indent="-171450">
              <a:buFont typeface="Wingdings" panose="05000000000000000000" pitchFamily="2" charset="2"/>
              <a:buChar char="v"/>
            </a:pPr>
            <a:r>
              <a:rPr lang="el-GR" sz="1200" dirty="0" smtClean="0"/>
              <a:t>τις </a:t>
            </a:r>
            <a:r>
              <a:rPr lang="el-GR" sz="1200" dirty="0"/>
              <a:t>Επιστήμες του Περιβάλλοντος. </a:t>
            </a:r>
            <a:endParaRPr lang="el-GR" sz="1200" dirty="0" smtClean="0"/>
          </a:p>
          <a:p>
            <a:endParaRPr lang="el-GR" sz="1200" dirty="0" smtClean="0"/>
          </a:p>
          <a:p>
            <a:r>
              <a:rPr lang="el-GR" sz="1000" dirty="0" smtClean="0"/>
              <a:t>Την τελευταία περίοδο (2014-2019) αναδύονται </a:t>
            </a:r>
            <a:r>
              <a:rPr lang="el-GR" sz="1000" dirty="0"/>
              <a:t>ισχυρές εξειδικεύσεις </a:t>
            </a:r>
            <a:r>
              <a:rPr lang="el-GR" sz="1000" dirty="0" smtClean="0"/>
              <a:t>σε: </a:t>
            </a:r>
          </a:p>
          <a:p>
            <a:r>
              <a:rPr lang="el-GR" sz="1000" dirty="0" smtClean="0"/>
              <a:t>-3 </a:t>
            </a:r>
            <a:r>
              <a:rPr lang="el-GR" sz="1000" dirty="0"/>
              <a:t>ιατρικές ειδικότητες (</a:t>
            </a:r>
            <a:r>
              <a:rPr lang="el-GR" sz="1000" dirty="0" err="1"/>
              <a:t>Νευροεπιστήμες</a:t>
            </a:r>
            <a:r>
              <a:rPr lang="el-GR" sz="1000" dirty="0"/>
              <a:t>, Αναπνευστικό Σύστημα και Πειραματική Ιατρική), </a:t>
            </a:r>
            <a:endParaRPr lang="el-GR" sz="1000" dirty="0" smtClean="0"/>
          </a:p>
          <a:p>
            <a:r>
              <a:rPr lang="el-GR" sz="1000" dirty="0" smtClean="0"/>
              <a:t>-την </a:t>
            </a:r>
            <a:r>
              <a:rPr lang="el-GR" sz="1000" dirty="0"/>
              <a:t>Επιστήμη Τροφίμων και </a:t>
            </a:r>
            <a:endParaRPr lang="el-GR" sz="1000" dirty="0" smtClean="0"/>
          </a:p>
          <a:p>
            <a:r>
              <a:rPr lang="el-GR" sz="1000" dirty="0" smtClean="0"/>
              <a:t>-την </a:t>
            </a:r>
            <a:r>
              <a:rPr lang="el-GR" sz="1000" dirty="0"/>
              <a:t>Ιατρική Πληροφορική. </a:t>
            </a:r>
          </a:p>
        </p:txBody>
      </p:sp>
      <p:grpSp>
        <p:nvGrpSpPr>
          <p:cNvPr id="10" name="Ομάδα 9"/>
          <p:cNvGrpSpPr/>
          <p:nvPr/>
        </p:nvGrpSpPr>
        <p:grpSpPr>
          <a:xfrm>
            <a:off x="123684" y="611519"/>
            <a:ext cx="5892105" cy="4476615"/>
            <a:chOff x="123684" y="611519"/>
            <a:chExt cx="5892105" cy="4476615"/>
          </a:xfrm>
        </p:grpSpPr>
        <p:pic>
          <p:nvPicPr>
            <p:cNvPr id="6" name="Εικόνα 5">
              <a:extLst>
                <a:ext uri="{FF2B5EF4-FFF2-40B4-BE49-F238E27FC236}">
                  <a16:creationId xmlns:a16="http://schemas.microsoft.com/office/drawing/2014/main" id="{F1C24047-166B-42A8-A78D-CC528BA0A768}"/>
                </a:ext>
              </a:extLst>
            </p:cNvPr>
            <p:cNvPicPr>
              <a:picLocks noChangeAspect="1"/>
            </p:cNvPicPr>
            <p:nvPr/>
          </p:nvPicPr>
          <p:blipFill>
            <a:blip r:embed="rId5"/>
            <a:stretch>
              <a:fillRect/>
            </a:stretch>
          </p:blipFill>
          <p:spPr>
            <a:xfrm>
              <a:off x="123684" y="611519"/>
              <a:ext cx="5892105" cy="4476615"/>
            </a:xfrm>
            <a:prstGeom prst="rect">
              <a:avLst/>
            </a:prstGeom>
          </p:spPr>
        </p:pic>
        <p:sp>
          <p:nvSpPr>
            <p:cNvPr id="3" name="Οβάλ 2"/>
            <p:cNvSpPr/>
            <p:nvPr/>
          </p:nvSpPr>
          <p:spPr>
            <a:xfrm>
              <a:off x="2828604" y="961872"/>
              <a:ext cx="1559293" cy="1569572"/>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78195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E1D0189B-6B8E-4527-8010-AA3D4164477A}"/>
              </a:ext>
            </a:extLst>
          </p:cNvPr>
          <p:cNvSpPr>
            <a:spLocks noGrp="1"/>
          </p:cNvSpPr>
          <p:nvPr>
            <p:ph type="title"/>
          </p:nvPr>
        </p:nvSpPr>
        <p:spPr/>
        <p:txBody>
          <a:bodyPr/>
          <a:lstStyle/>
          <a:p>
            <a:r>
              <a:rPr lang="el-GR" dirty="0"/>
              <a:t>ΕΥΡΗΜΑΤΑ &amp; ΑΠΑΝΤΗΣΕΙΣ ΣΤΑ ΑΞΙΟΛΟΓΙΚΑ ΕΡΩΤΗΜΑΤΑ</a:t>
            </a:r>
          </a:p>
        </p:txBody>
      </p:sp>
      <p:sp>
        <p:nvSpPr>
          <p:cNvPr id="3" name="Θέση κειμένου 2">
            <a:extLst>
              <a:ext uri="{FF2B5EF4-FFF2-40B4-BE49-F238E27FC236}">
                <a16:creationId xmlns:a16="http://schemas.microsoft.com/office/drawing/2014/main" id="{4C79507E-A191-4F0C-A974-A7628EFDDAA5}"/>
              </a:ext>
            </a:extLst>
          </p:cNvPr>
          <p:cNvSpPr>
            <a:spLocks noGrp="1"/>
          </p:cNvSpPr>
          <p:nvPr>
            <p:ph type="body" idx="1"/>
          </p:nvPr>
        </p:nvSpPr>
        <p:spPr/>
        <p:txBody>
          <a:bodyPr/>
          <a:lstStyle/>
          <a:p>
            <a:r>
              <a:rPr lang="el-GR" dirty="0"/>
              <a:t>Μέρος ΙΙΙ</a:t>
            </a:r>
          </a:p>
        </p:txBody>
      </p:sp>
      <p:sp>
        <p:nvSpPr>
          <p:cNvPr id="4" name="Θέση ημερομηνίας 3">
            <a:extLst>
              <a:ext uri="{FF2B5EF4-FFF2-40B4-BE49-F238E27FC236}">
                <a16:creationId xmlns:a16="http://schemas.microsoft.com/office/drawing/2014/main" id="{42ACEC8F-230D-40EA-9983-E7604F22F588}"/>
              </a:ext>
            </a:extLst>
          </p:cNvPr>
          <p:cNvSpPr>
            <a:spLocks noGrp="1"/>
          </p:cNvSpPr>
          <p:nvPr>
            <p:ph type="dt" sz="half" idx="10"/>
          </p:nvPr>
        </p:nvSpPr>
        <p:spPr/>
        <p:txBody>
          <a:bodyPr/>
          <a:lstStyle/>
          <a:p>
            <a:r>
              <a:rPr lang="el-GR"/>
              <a:t>© 2021 innovatia systems</a:t>
            </a:r>
            <a:endParaRPr lang="el-GR" dirty="0"/>
          </a:p>
        </p:txBody>
      </p:sp>
      <p:sp>
        <p:nvSpPr>
          <p:cNvPr id="5" name="Θέση αριθμού διαφάνειας 4">
            <a:extLst>
              <a:ext uri="{FF2B5EF4-FFF2-40B4-BE49-F238E27FC236}">
                <a16:creationId xmlns:a16="http://schemas.microsoft.com/office/drawing/2014/main" id="{07B5181B-72F3-4D39-9842-FFAD319CB12C}"/>
              </a:ext>
            </a:extLst>
          </p:cNvPr>
          <p:cNvSpPr>
            <a:spLocks noGrp="1"/>
          </p:cNvSpPr>
          <p:nvPr>
            <p:ph type="sldNum" sz="quarter" idx="11"/>
          </p:nvPr>
        </p:nvSpPr>
        <p:spPr/>
        <p:txBody>
          <a:bodyPr/>
          <a:lstStyle/>
          <a:p>
            <a:fld id="{A8AB0D56-2C3D-4640-9ED3-CE690228AE54}" type="slidenum">
              <a:rPr lang="el-GR" smtClean="0"/>
              <a:pPr/>
              <a:t>15</a:t>
            </a:fld>
            <a:endParaRPr lang="el-GR" dirty="0"/>
          </a:p>
        </p:txBody>
      </p:sp>
      <p:sp>
        <p:nvSpPr>
          <p:cNvPr id="6" name="Θέση υποσέλιδου 5">
            <a:extLst>
              <a:ext uri="{FF2B5EF4-FFF2-40B4-BE49-F238E27FC236}">
                <a16:creationId xmlns:a16="http://schemas.microsoft.com/office/drawing/2014/main" id="{108A6CB9-0EBE-4EB3-B775-26DC1BC77646}"/>
              </a:ext>
            </a:extLst>
          </p:cNvPr>
          <p:cNvSpPr>
            <a:spLocks noGrp="1"/>
          </p:cNvSpPr>
          <p:nvPr>
            <p:ph type="ftr" sz="quarter" idx="12"/>
          </p:nvPr>
        </p:nvSpPr>
        <p:spPr/>
        <p:txBody>
          <a:bodyPr/>
          <a:lstStyle/>
          <a:p>
            <a:r>
              <a:rPr lang="el-GR"/>
              <a:t>RIS3 Ιονίων Νήσων-Αξιολόγηση Προόδου 2014-2020</a:t>
            </a:r>
          </a:p>
        </p:txBody>
      </p:sp>
    </p:spTree>
    <p:extLst>
      <p:ext uri="{BB962C8B-B14F-4D97-AF65-F5344CB8AC3E}">
        <p14:creationId xmlns:p14="http://schemas.microsoft.com/office/powerpoint/2010/main" val="113353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0"/>
            <a:ext cx="12192000" cy="6858000"/>
          </a:xfrm>
          <a:prstGeom prst="rect">
            <a:avLst/>
          </a:prstGeom>
        </p:spPr>
      </p:pic>
      <p:sp>
        <p:nvSpPr>
          <p:cNvPr id="2" name="Τίτλος 1">
            <a:extLst>
              <a:ext uri="{FF2B5EF4-FFF2-40B4-BE49-F238E27FC236}">
                <a16:creationId xmlns:a16="http://schemas.microsoft.com/office/drawing/2014/main" id="{99C39440-AA5B-4B46-BBFD-E87990D5B84B}"/>
              </a:ext>
            </a:extLst>
          </p:cNvPr>
          <p:cNvSpPr>
            <a:spLocks noGrp="1"/>
          </p:cNvSpPr>
          <p:nvPr>
            <p:ph type="title"/>
          </p:nvPr>
        </p:nvSpPr>
        <p:spPr>
          <a:xfrm>
            <a:off x="0" y="176080"/>
            <a:ext cx="12192000" cy="499171"/>
          </a:xfrm>
        </p:spPr>
        <p:txBody>
          <a:bodyPr anchor="t">
            <a:normAutofit/>
          </a:bodyPr>
          <a:lstStyle/>
          <a:p>
            <a:r>
              <a:rPr lang="el-GR" sz="2400" b="1" dirty="0"/>
              <a:t>Σύνοψη της </a:t>
            </a:r>
            <a:r>
              <a:rPr lang="en-US" sz="2400" b="1" dirty="0"/>
              <a:t>RIS3 </a:t>
            </a:r>
            <a:r>
              <a:rPr lang="el-GR" sz="2400" b="1" dirty="0"/>
              <a:t>Ιονίων Νήσων</a:t>
            </a:r>
          </a:p>
        </p:txBody>
      </p:sp>
      <p:sp>
        <p:nvSpPr>
          <p:cNvPr id="4" name="Θέση αριθμού διαφάνειας 3">
            <a:extLst>
              <a:ext uri="{FF2B5EF4-FFF2-40B4-BE49-F238E27FC236}">
                <a16:creationId xmlns:a16="http://schemas.microsoft.com/office/drawing/2014/main" id="{856B12DD-143E-413A-83DD-DC529DB35CD7}"/>
              </a:ext>
            </a:extLst>
          </p:cNvPr>
          <p:cNvSpPr>
            <a:spLocks noGrp="1"/>
          </p:cNvSpPr>
          <p:nvPr>
            <p:ph type="sldNum" sz="quarter" idx="11"/>
          </p:nvPr>
        </p:nvSpPr>
        <p:spPr/>
        <p:txBody>
          <a:bodyPr/>
          <a:lstStyle/>
          <a:p>
            <a:fld id="{A8AB0D56-2C3D-4640-9ED3-CE690228AE54}" type="slidenum">
              <a:rPr lang="el-GR" smtClean="0"/>
              <a:pPr/>
              <a:t>16</a:t>
            </a:fld>
            <a:endParaRPr lang="el-GR" dirty="0"/>
          </a:p>
        </p:txBody>
      </p:sp>
      <p:sp>
        <p:nvSpPr>
          <p:cNvPr id="5" name="Θέση υποσέλιδου 4">
            <a:extLst>
              <a:ext uri="{FF2B5EF4-FFF2-40B4-BE49-F238E27FC236}">
                <a16:creationId xmlns:a16="http://schemas.microsoft.com/office/drawing/2014/main" id="{FE7CEAE5-9558-4166-8351-2E4ECA1C5003}"/>
              </a:ext>
            </a:extLst>
          </p:cNvPr>
          <p:cNvSpPr>
            <a:spLocks noGrp="1"/>
          </p:cNvSpPr>
          <p:nvPr>
            <p:ph type="ftr" sz="quarter" idx="12"/>
          </p:nvPr>
        </p:nvSpPr>
        <p:spPr/>
        <p:txBody>
          <a:bodyPr/>
          <a:lstStyle/>
          <a:p>
            <a:r>
              <a:rPr lang="el-GR"/>
              <a:t>RIS3 Ιονίων Νήσων-Αξιολόγηση Προόδου 2014-2020</a:t>
            </a:r>
          </a:p>
        </p:txBody>
      </p:sp>
      <p:sp>
        <p:nvSpPr>
          <p:cNvPr id="7" name="Ορθογώνιο 6">
            <a:extLst>
              <a:ext uri="{FF2B5EF4-FFF2-40B4-BE49-F238E27FC236}">
                <a16:creationId xmlns:a16="http://schemas.microsoft.com/office/drawing/2014/main" id="{7A23E028-5436-44ED-B36F-11E68BD27CA7}"/>
              </a:ext>
            </a:extLst>
          </p:cNvPr>
          <p:cNvSpPr/>
          <p:nvPr/>
        </p:nvSpPr>
        <p:spPr>
          <a:xfrm>
            <a:off x="684414" y="784971"/>
            <a:ext cx="2310938" cy="870121"/>
          </a:xfrm>
          <a:prstGeom prst="rect">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Πρωτογενής Τομέας. </a:t>
            </a:r>
            <a:r>
              <a:rPr lang="el-GR" sz="1600" dirty="0" err="1">
                <a:latin typeface="+mj-lt"/>
              </a:rPr>
              <a:t>Αγροδιατροφή</a:t>
            </a:r>
            <a:r>
              <a:rPr lang="el-GR" sz="1600" dirty="0">
                <a:latin typeface="+mj-lt"/>
              </a:rPr>
              <a:t> και Γαστρονομία</a:t>
            </a:r>
          </a:p>
        </p:txBody>
      </p:sp>
      <p:sp>
        <p:nvSpPr>
          <p:cNvPr id="8" name="Ορθογώνιο 7">
            <a:extLst>
              <a:ext uri="{FF2B5EF4-FFF2-40B4-BE49-F238E27FC236}">
                <a16:creationId xmlns:a16="http://schemas.microsoft.com/office/drawing/2014/main" id="{982D276F-709D-4C46-942D-DAE8626CBC55}"/>
              </a:ext>
            </a:extLst>
          </p:cNvPr>
          <p:cNvSpPr/>
          <p:nvPr/>
        </p:nvSpPr>
        <p:spPr>
          <a:xfrm>
            <a:off x="684414" y="1794853"/>
            <a:ext cx="2310938" cy="870121"/>
          </a:xfrm>
          <a:prstGeom prst="rect">
            <a:avLst/>
          </a:prstGeom>
          <a:ln>
            <a:solidFill>
              <a:schemeClr val="accent4">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Θαλάσσια Οικονομία</a:t>
            </a:r>
          </a:p>
        </p:txBody>
      </p:sp>
      <p:sp>
        <p:nvSpPr>
          <p:cNvPr id="9" name="Ορθογώνιο 8">
            <a:extLst>
              <a:ext uri="{FF2B5EF4-FFF2-40B4-BE49-F238E27FC236}">
                <a16:creationId xmlns:a16="http://schemas.microsoft.com/office/drawing/2014/main" id="{32B9944D-5409-437B-83AC-1368333AD86E}"/>
              </a:ext>
            </a:extLst>
          </p:cNvPr>
          <p:cNvSpPr/>
          <p:nvPr/>
        </p:nvSpPr>
        <p:spPr>
          <a:xfrm>
            <a:off x="684414" y="2834417"/>
            <a:ext cx="2310938" cy="870120"/>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Βιομηχανία της Εμπειρίας</a:t>
            </a:r>
          </a:p>
        </p:txBody>
      </p:sp>
      <p:sp>
        <p:nvSpPr>
          <p:cNvPr id="10" name="Ορθογώνιο 9">
            <a:extLst>
              <a:ext uri="{FF2B5EF4-FFF2-40B4-BE49-F238E27FC236}">
                <a16:creationId xmlns:a16="http://schemas.microsoft.com/office/drawing/2014/main" id="{5FD0E234-F982-4BCF-8057-5C6C180B2EC0}"/>
              </a:ext>
            </a:extLst>
          </p:cNvPr>
          <p:cNvSpPr/>
          <p:nvPr/>
        </p:nvSpPr>
        <p:spPr>
          <a:xfrm>
            <a:off x="684414" y="3866001"/>
            <a:ext cx="2310938" cy="482033"/>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400" dirty="0" err="1">
                <a:latin typeface="+mj-lt"/>
              </a:rPr>
              <a:t>Βιοϊατρική</a:t>
            </a:r>
            <a:r>
              <a:rPr lang="el-GR" sz="1400" dirty="0">
                <a:latin typeface="+mj-lt"/>
              </a:rPr>
              <a:t>-Υπηρεσίες Υγείας</a:t>
            </a:r>
          </a:p>
        </p:txBody>
      </p:sp>
      <p:sp>
        <p:nvSpPr>
          <p:cNvPr id="11" name="Ορθογώνιο 10">
            <a:extLst>
              <a:ext uri="{FF2B5EF4-FFF2-40B4-BE49-F238E27FC236}">
                <a16:creationId xmlns:a16="http://schemas.microsoft.com/office/drawing/2014/main" id="{5CDAF19A-805B-4967-8C0D-67B2648E7A3A}"/>
              </a:ext>
            </a:extLst>
          </p:cNvPr>
          <p:cNvSpPr/>
          <p:nvPr/>
        </p:nvSpPr>
        <p:spPr>
          <a:xfrm>
            <a:off x="684414" y="4512063"/>
            <a:ext cx="2310938" cy="1844286"/>
          </a:xfrm>
          <a:prstGeom prst="rect">
            <a:avLst/>
          </a:prstGeom>
          <a:ln>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Οριζόντιες Δράσεις</a:t>
            </a:r>
          </a:p>
        </p:txBody>
      </p:sp>
      <p:sp>
        <p:nvSpPr>
          <p:cNvPr id="13" name="Ορθογώνιο 12">
            <a:extLst>
              <a:ext uri="{FF2B5EF4-FFF2-40B4-BE49-F238E27FC236}">
                <a16:creationId xmlns:a16="http://schemas.microsoft.com/office/drawing/2014/main" id="{68FDCE67-4827-424D-BAA6-55B694FC6FE2}"/>
              </a:ext>
            </a:extLst>
          </p:cNvPr>
          <p:cNvSpPr/>
          <p:nvPr/>
        </p:nvSpPr>
        <p:spPr>
          <a:xfrm>
            <a:off x="3221453" y="777927"/>
            <a:ext cx="3491227" cy="365126"/>
          </a:xfrm>
          <a:prstGeom prst="rect">
            <a:avLst/>
          </a:prstGeom>
          <a:ln>
            <a:solidFill>
              <a:srgbClr val="1C835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01-Αγροδιατροφή</a:t>
            </a:r>
          </a:p>
        </p:txBody>
      </p:sp>
      <p:sp>
        <p:nvSpPr>
          <p:cNvPr id="14" name="Ορθογώνιο 13">
            <a:extLst>
              <a:ext uri="{FF2B5EF4-FFF2-40B4-BE49-F238E27FC236}">
                <a16:creationId xmlns:a16="http://schemas.microsoft.com/office/drawing/2014/main" id="{7620D32E-6E31-4250-A1F4-6DB5DD888E08}"/>
              </a:ext>
            </a:extLst>
          </p:cNvPr>
          <p:cNvSpPr/>
          <p:nvPr/>
        </p:nvSpPr>
        <p:spPr>
          <a:xfrm>
            <a:off x="3221453" y="1289966"/>
            <a:ext cx="3491227" cy="365126"/>
          </a:xfrm>
          <a:prstGeom prst="rect">
            <a:avLst/>
          </a:prstGeom>
          <a:ln>
            <a:solidFill>
              <a:srgbClr val="1CBE4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02-Γαστρονομία</a:t>
            </a:r>
          </a:p>
        </p:txBody>
      </p:sp>
      <p:sp>
        <p:nvSpPr>
          <p:cNvPr id="15" name="Ορθογώνιο 14">
            <a:extLst>
              <a:ext uri="{FF2B5EF4-FFF2-40B4-BE49-F238E27FC236}">
                <a16:creationId xmlns:a16="http://schemas.microsoft.com/office/drawing/2014/main" id="{7C5A1C71-89D6-4C79-8E18-2F9CD931460A}"/>
              </a:ext>
            </a:extLst>
          </p:cNvPr>
          <p:cNvSpPr/>
          <p:nvPr/>
        </p:nvSpPr>
        <p:spPr>
          <a:xfrm>
            <a:off x="3221452" y="1794328"/>
            <a:ext cx="3491227" cy="365126"/>
          </a:xfrm>
          <a:prstGeom prst="rect">
            <a:avLst/>
          </a:prstGeom>
          <a:ln>
            <a:solidFill>
              <a:srgbClr val="3283FE"/>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03-Αλιεία/Ιχθυοκαλλιέργειες</a:t>
            </a:r>
          </a:p>
        </p:txBody>
      </p:sp>
      <p:sp>
        <p:nvSpPr>
          <p:cNvPr id="16" name="Ορθογώνιο 15">
            <a:extLst>
              <a:ext uri="{FF2B5EF4-FFF2-40B4-BE49-F238E27FC236}">
                <a16:creationId xmlns:a16="http://schemas.microsoft.com/office/drawing/2014/main" id="{83677D70-1629-4FEA-A828-1EB00C881891}"/>
              </a:ext>
            </a:extLst>
          </p:cNvPr>
          <p:cNvSpPr/>
          <p:nvPr/>
        </p:nvSpPr>
        <p:spPr>
          <a:xfrm>
            <a:off x="3221451" y="2298690"/>
            <a:ext cx="3491227" cy="365126"/>
          </a:xfrm>
          <a:prstGeom prst="rect">
            <a:avLst/>
          </a:prstGeom>
          <a:ln>
            <a:solidFill>
              <a:srgbClr val="325A9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04-Θαλάσσιος Τουρισμός</a:t>
            </a:r>
          </a:p>
        </p:txBody>
      </p:sp>
      <p:sp>
        <p:nvSpPr>
          <p:cNvPr id="17" name="Ορθογώνιο 16">
            <a:extLst>
              <a:ext uri="{FF2B5EF4-FFF2-40B4-BE49-F238E27FC236}">
                <a16:creationId xmlns:a16="http://schemas.microsoft.com/office/drawing/2014/main" id="{ABF99627-41FD-4EDE-9CB8-1C99FC152764}"/>
              </a:ext>
            </a:extLst>
          </p:cNvPr>
          <p:cNvSpPr/>
          <p:nvPr/>
        </p:nvSpPr>
        <p:spPr>
          <a:xfrm>
            <a:off x="3221450" y="2843374"/>
            <a:ext cx="3491227" cy="365126"/>
          </a:xfrm>
          <a:prstGeom prst="rect">
            <a:avLst/>
          </a:prstGeom>
          <a:ln>
            <a:solidFill>
              <a:srgbClr val="85660D"/>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05-Θεματικός Τουρισμός</a:t>
            </a:r>
          </a:p>
        </p:txBody>
      </p:sp>
      <p:sp>
        <p:nvSpPr>
          <p:cNvPr id="18" name="Ορθογώνιο 17">
            <a:extLst>
              <a:ext uri="{FF2B5EF4-FFF2-40B4-BE49-F238E27FC236}">
                <a16:creationId xmlns:a16="http://schemas.microsoft.com/office/drawing/2014/main" id="{293E4354-A974-44BE-A394-992FC8401BA7}"/>
              </a:ext>
            </a:extLst>
          </p:cNvPr>
          <p:cNvSpPr/>
          <p:nvPr/>
        </p:nvSpPr>
        <p:spPr>
          <a:xfrm>
            <a:off x="3221449" y="3346011"/>
            <a:ext cx="3491227" cy="365126"/>
          </a:xfrm>
          <a:prstGeom prst="rect">
            <a:avLst/>
          </a:prstGeom>
          <a:ln>
            <a:solidFill>
              <a:srgbClr val="F7E1A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06-Δημιουργική Οικονομία</a:t>
            </a:r>
          </a:p>
        </p:txBody>
      </p:sp>
      <p:sp>
        <p:nvSpPr>
          <p:cNvPr id="19" name="Ορθογώνιο 18">
            <a:extLst>
              <a:ext uri="{FF2B5EF4-FFF2-40B4-BE49-F238E27FC236}">
                <a16:creationId xmlns:a16="http://schemas.microsoft.com/office/drawing/2014/main" id="{CF6CBD99-851A-46F3-A61F-E869B2013D48}"/>
              </a:ext>
            </a:extLst>
          </p:cNvPr>
          <p:cNvSpPr/>
          <p:nvPr/>
        </p:nvSpPr>
        <p:spPr>
          <a:xfrm>
            <a:off x="3221448" y="3848647"/>
            <a:ext cx="3491227" cy="506087"/>
          </a:xfrm>
          <a:prstGeom prst="rect">
            <a:avLst/>
          </a:prstGeom>
          <a:ln>
            <a:solidFill>
              <a:srgbClr val="FA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07-Πιλοτικές Δράσεις στην Υγεία</a:t>
            </a:r>
          </a:p>
        </p:txBody>
      </p:sp>
      <p:sp>
        <p:nvSpPr>
          <p:cNvPr id="20" name="Ορθογώνιο 19">
            <a:extLst>
              <a:ext uri="{FF2B5EF4-FFF2-40B4-BE49-F238E27FC236}">
                <a16:creationId xmlns:a16="http://schemas.microsoft.com/office/drawing/2014/main" id="{8CE1B7F2-64F2-42E7-9051-D05C8271F27D}"/>
              </a:ext>
            </a:extLst>
          </p:cNvPr>
          <p:cNvSpPr/>
          <p:nvPr/>
        </p:nvSpPr>
        <p:spPr>
          <a:xfrm>
            <a:off x="3221447" y="4512063"/>
            <a:ext cx="3491227" cy="365126"/>
          </a:xfrm>
          <a:prstGeom prst="rect">
            <a:avLst/>
          </a:prstGeom>
          <a:ln>
            <a:solidFill>
              <a:srgbClr val="B10DA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08-Ανθρώπινο Δυναμικό</a:t>
            </a:r>
          </a:p>
        </p:txBody>
      </p:sp>
      <p:sp>
        <p:nvSpPr>
          <p:cNvPr id="21" name="Ορθογώνιο 20">
            <a:extLst>
              <a:ext uri="{FF2B5EF4-FFF2-40B4-BE49-F238E27FC236}">
                <a16:creationId xmlns:a16="http://schemas.microsoft.com/office/drawing/2014/main" id="{B799535A-658E-45C9-B38D-BAAAA25250DF}"/>
              </a:ext>
            </a:extLst>
          </p:cNvPr>
          <p:cNvSpPr/>
          <p:nvPr/>
        </p:nvSpPr>
        <p:spPr>
          <a:xfrm>
            <a:off x="3221453" y="4995129"/>
            <a:ext cx="3491227" cy="365126"/>
          </a:xfrm>
          <a:prstGeom prst="rect">
            <a:avLst/>
          </a:prstGeom>
          <a:ln>
            <a:solidFill>
              <a:srgbClr val="2ED9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09-Αξιοποίηση ΤΠΕ</a:t>
            </a:r>
          </a:p>
        </p:txBody>
      </p:sp>
      <p:sp>
        <p:nvSpPr>
          <p:cNvPr id="22" name="Ορθογώνιο 21">
            <a:extLst>
              <a:ext uri="{FF2B5EF4-FFF2-40B4-BE49-F238E27FC236}">
                <a16:creationId xmlns:a16="http://schemas.microsoft.com/office/drawing/2014/main" id="{1F4FABCF-8464-451C-9F7B-F1FBEECB7670}"/>
              </a:ext>
            </a:extLst>
          </p:cNvPr>
          <p:cNvSpPr/>
          <p:nvPr/>
        </p:nvSpPr>
        <p:spPr>
          <a:xfrm>
            <a:off x="3221459" y="5478195"/>
            <a:ext cx="3491227" cy="365126"/>
          </a:xfrm>
          <a:prstGeom prst="rect">
            <a:avLst/>
          </a:prstGeo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10-Πράσινες Τεχνολογίες</a:t>
            </a:r>
          </a:p>
        </p:txBody>
      </p:sp>
      <p:sp>
        <p:nvSpPr>
          <p:cNvPr id="23" name="Ορθογώνιο 22">
            <a:extLst>
              <a:ext uri="{FF2B5EF4-FFF2-40B4-BE49-F238E27FC236}">
                <a16:creationId xmlns:a16="http://schemas.microsoft.com/office/drawing/2014/main" id="{A4845ADD-4BFD-469E-B19E-41AE7B5BC4CA}"/>
              </a:ext>
            </a:extLst>
          </p:cNvPr>
          <p:cNvSpPr/>
          <p:nvPr/>
        </p:nvSpPr>
        <p:spPr>
          <a:xfrm>
            <a:off x="3221446" y="5942531"/>
            <a:ext cx="3491227" cy="365126"/>
          </a:xfrm>
          <a:prstGeom prst="rect">
            <a:avLst/>
          </a:prstGeom>
          <a:ln>
            <a:solidFill>
              <a:srgbClr val="C075A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dirty="0">
                <a:latin typeface="+mj-lt"/>
              </a:rPr>
              <a:t>11-Υποστήριξη &amp; Ικανότητες</a:t>
            </a:r>
          </a:p>
        </p:txBody>
      </p:sp>
      <p:sp>
        <p:nvSpPr>
          <p:cNvPr id="24" name="Ορθογώνιο 23">
            <a:extLst>
              <a:ext uri="{FF2B5EF4-FFF2-40B4-BE49-F238E27FC236}">
                <a16:creationId xmlns:a16="http://schemas.microsoft.com/office/drawing/2014/main" id="{5EA30A0C-DD85-4F4A-ACEE-7B06E224C341}"/>
              </a:ext>
            </a:extLst>
          </p:cNvPr>
          <p:cNvSpPr/>
          <p:nvPr/>
        </p:nvSpPr>
        <p:spPr>
          <a:xfrm>
            <a:off x="7522336" y="458907"/>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ΕΣ01: Αύξηση ερευνητικής δραστηριότητας &amp; προσφοράς γνώσης</a:t>
            </a:r>
          </a:p>
        </p:txBody>
      </p:sp>
      <p:sp>
        <p:nvSpPr>
          <p:cNvPr id="25" name="Ορθογώνιο 24">
            <a:extLst>
              <a:ext uri="{FF2B5EF4-FFF2-40B4-BE49-F238E27FC236}">
                <a16:creationId xmlns:a16="http://schemas.microsoft.com/office/drawing/2014/main" id="{E219F164-5A62-440C-BBFE-3E7ED4D1D693}"/>
              </a:ext>
            </a:extLst>
          </p:cNvPr>
          <p:cNvSpPr/>
          <p:nvPr/>
        </p:nvSpPr>
        <p:spPr>
          <a:xfrm>
            <a:off x="7522336" y="876553"/>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ΕΣ02: Αύξηση </a:t>
            </a:r>
            <a:r>
              <a:rPr lang="el-GR" sz="1100" dirty="0" err="1">
                <a:latin typeface="+mj-lt"/>
              </a:rPr>
              <a:t>επιχ</a:t>
            </a:r>
            <a:r>
              <a:rPr lang="el-GR" sz="1100" dirty="0">
                <a:latin typeface="+mj-lt"/>
              </a:rPr>
              <a:t>. Δαπάνης και αριθμού συμπράξεων ΕΤΑΚ</a:t>
            </a:r>
          </a:p>
        </p:txBody>
      </p:sp>
      <p:sp>
        <p:nvSpPr>
          <p:cNvPr id="26" name="Ορθογώνιο 25">
            <a:extLst>
              <a:ext uri="{FF2B5EF4-FFF2-40B4-BE49-F238E27FC236}">
                <a16:creationId xmlns:a16="http://schemas.microsoft.com/office/drawing/2014/main" id="{4AC798DB-CC3D-4FD5-B461-BED04372D21E}"/>
              </a:ext>
            </a:extLst>
          </p:cNvPr>
          <p:cNvSpPr/>
          <p:nvPr/>
        </p:nvSpPr>
        <p:spPr>
          <a:xfrm>
            <a:off x="7522336" y="1300097"/>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ΕΣ03: Βελτίωση ποιότητας τοπικών αλυσίδων αξίας </a:t>
            </a:r>
            <a:r>
              <a:rPr lang="el-GR" sz="1100" dirty="0" err="1">
                <a:latin typeface="+mj-lt"/>
              </a:rPr>
              <a:t>κτλ</a:t>
            </a:r>
            <a:endParaRPr lang="el-GR" sz="1100" dirty="0">
              <a:latin typeface="+mj-lt"/>
            </a:endParaRPr>
          </a:p>
        </p:txBody>
      </p:sp>
      <p:sp>
        <p:nvSpPr>
          <p:cNvPr id="27" name="Ορθογώνιο 26">
            <a:extLst>
              <a:ext uri="{FF2B5EF4-FFF2-40B4-BE49-F238E27FC236}">
                <a16:creationId xmlns:a16="http://schemas.microsoft.com/office/drawing/2014/main" id="{0EA8EFC6-162B-41C1-8460-0E1D2903DE34}"/>
              </a:ext>
            </a:extLst>
          </p:cNvPr>
          <p:cNvSpPr/>
          <p:nvPr/>
        </p:nvSpPr>
        <p:spPr>
          <a:xfrm>
            <a:off x="7522336" y="1723641"/>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ΕΣ04: Αύξηση επενδύσεων για καινοτομία και διαφοροποίηση</a:t>
            </a:r>
          </a:p>
        </p:txBody>
      </p:sp>
      <p:sp>
        <p:nvSpPr>
          <p:cNvPr id="28" name="Ορθογώνιο 27">
            <a:extLst>
              <a:ext uri="{FF2B5EF4-FFF2-40B4-BE49-F238E27FC236}">
                <a16:creationId xmlns:a16="http://schemas.microsoft.com/office/drawing/2014/main" id="{CBFF1F1F-63C4-4792-8AAA-8EDE5CF0A540}"/>
              </a:ext>
            </a:extLst>
          </p:cNvPr>
          <p:cNvSpPr/>
          <p:nvPr/>
        </p:nvSpPr>
        <p:spPr>
          <a:xfrm>
            <a:off x="7522336" y="2147185"/>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ΕΣ05: Αύξηση επενδύσεων για δικτύωση και προώθηση στην αγορά</a:t>
            </a:r>
          </a:p>
        </p:txBody>
      </p:sp>
      <p:sp>
        <p:nvSpPr>
          <p:cNvPr id="29" name="Ορθογώνιο 28">
            <a:extLst>
              <a:ext uri="{FF2B5EF4-FFF2-40B4-BE49-F238E27FC236}">
                <a16:creationId xmlns:a16="http://schemas.microsoft.com/office/drawing/2014/main" id="{6F58C274-6C50-4DC8-AA51-C9EDFBBDB984}"/>
              </a:ext>
            </a:extLst>
          </p:cNvPr>
          <p:cNvSpPr/>
          <p:nvPr/>
        </p:nvSpPr>
        <p:spPr>
          <a:xfrm>
            <a:off x="7522336" y="2570729"/>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ΕΣ06: Αύξηση επενδύσεων σε υποδομές στήριξης προϊόντων/</a:t>
            </a:r>
            <a:r>
              <a:rPr lang="el-GR" sz="1100" dirty="0" err="1">
                <a:latin typeface="+mj-lt"/>
              </a:rPr>
              <a:t>υπηρεσ</a:t>
            </a:r>
            <a:r>
              <a:rPr lang="el-GR" sz="1100" dirty="0">
                <a:latin typeface="+mj-lt"/>
              </a:rPr>
              <a:t>.</a:t>
            </a:r>
          </a:p>
        </p:txBody>
      </p:sp>
      <p:sp>
        <p:nvSpPr>
          <p:cNvPr id="30" name="Ορθογώνιο 29">
            <a:extLst>
              <a:ext uri="{FF2B5EF4-FFF2-40B4-BE49-F238E27FC236}">
                <a16:creationId xmlns:a16="http://schemas.microsoft.com/office/drawing/2014/main" id="{E04C32C7-6394-4D1A-95CF-F9C2ED6A10B4}"/>
              </a:ext>
            </a:extLst>
          </p:cNvPr>
          <p:cNvSpPr/>
          <p:nvPr/>
        </p:nvSpPr>
        <p:spPr>
          <a:xfrm>
            <a:off x="7522336" y="2994273"/>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ΕΣ07: Διατήρηση &amp; βιώσιμη αξιοποίηση φυσ. &amp; </a:t>
            </a:r>
            <a:r>
              <a:rPr lang="el-GR" sz="1100" dirty="0" err="1">
                <a:latin typeface="+mj-lt"/>
              </a:rPr>
              <a:t>πολιτιστ</a:t>
            </a:r>
            <a:r>
              <a:rPr lang="el-GR" sz="1100" dirty="0">
                <a:latin typeface="+mj-lt"/>
              </a:rPr>
              <a:t>. πόρων</a:t>
            </a:r>
          </a:p>
        </p:txBody>
      </p:sp>
      <p:sp>
        <p:nvSpPr>
          <p:cNvPr id="31" name="Ορθογώνιο 30">
            <a:extLst>
              <a:ext uri="{FF2B5EF4-FFF2-40B4-BE49-F238E27FC236}">
                <a16:creationId xmlns:a16="http://schemas.microsoft.com/office/drawing/2014/main" id="{9E5D2BD8-F49F-4C07-9067-3D94145536C2}"/>
              </a:ext>
            </a:extLst>
          </p:cNvPr>
          <p:cNvSpPr/>
          <p:nvPr/>
        </p:nvSpPr>
        <p:spPr>
          <a:xfrm>
            <a:off x="7522336" y="3417817"/>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ΕΣ08: Προσαρμογή δεξιοτήτων </a:t>
            </a:r>
            <a:r>
              <a:rPr lang="el-GR" sz="1100" dirty="0" err="1">
                <a:latin typeface="+mj-lt"/>
              </a:rPr>
              <a:t>ανθρ</a:t>
            </a:r>
            <a:r>
              <a:rPr lang="el-GR" sz="1100" dirty="0">
                <a:latin typeface="+mj-lt"/>
              </a:rPr>
              <a:t>. </a:t>
            </a:r>
            <a:r>
              <a:rPr lang="el-GR" sz="1100" dirty="0" err="1">
                <a:latin typeface="+mj-lt"/>
              </a:rPr>
              <a:t>δυναμ</a:t>
            </a:r>
            <a:r>
              <a:rPr lang="el-GR" sz="1100" dirty="0">
                <a:latin typeface="+mj-lt"/>
              </a:rPr>
              <a:t>. &amp; ενδυνάμωση </a:t>
            </a:r>
            <a:r>
              <a:rPr lang="el-GR" sz="1100" dirty="0" err="1">
                <a:latin typeface="+mj-lt"/>
              </a:rPr>
              <a:t>ερευνητ</a:t>
            </a:r>
            <a:r>
              <a:rPr lang="el-GR" sz="1100" dirty="0">
                <a:latin typeface="+mj-lt"/>
              </a:rPr>
              <a:t>.</a:t>
            </a:r>
          </a:p>
        </p:txBody>
      </p:sp>
      <p:sp>
        <p:nvSpPr>
          <p:cNvPr id="32" name="Ορθογώνιο 31">
            <a:extLst>
              <a:ext uri="{FF2B5EF4-FFF2-40B4-BE49-F238E27FC236}">
                <a16:creationId xmlns:a16="http://schemas.microsoft.com/office/drawing/2014/main" id="{4D1A40AE-B91E-41FA-82F4-FE9931CCFDB5}"/>
              </a:ext>
            </a:extLst>
          </p:cNvPr>
          <p:cNvSpPr/>
          <p:nvPr/>
        </p:nvSpPr>
        <p:spPr>
          <a:xfrm>
            <a:off x="7522336" y="3841361"/>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ΕΣ09: Αύξηση παραγωγής &amp; </a:t>
            </a:r>
            <a:r>
              <a:rPr lang="el-GR" sz="1100" dirty="0" err="1">
                <a:latin typeface="+mj-lt"/>
              </a:rPr>
              <a:t>ενσωμάτ</a:t>
            </a:r>
            <a:r>
              <a:rPr lang="el-GR" sz="1100" dirty="0">
                <a:latin typeface="+mj-lt"/>
              </a:rPr>
              <a:t>. ΤΠΕ στις επιχειρήσεις</a:t>
            </a:r>
          </a:p>
        </p:txBody>
      </p:sp>
      <p:sp>
        <p:nvSpPr>
          <p:cNvPr id="33" name="Ορθογώνιο 32">
            <a:extLst>
              <a:ext uri="{FF2B5EF4-FFF2-40B4-BE49-F238E27FC236}">
                <a16:creationId xmlns:a16="http://schemas.microsoft.com/office/drawing/2014/main" id="{ACE6BBBA-3A1B-4215-BFD6-96FD57C355D0}"/>
              </a:ext>
            </a:extLst>
          </p:cNvPr>
          <p:cNvSpPr/>
          <p:nvPr/>
        </p:nvSpPr>
        <p:spPr>
          <a:xfrm>
            <a:off x="7522336" y="4264905"/>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ΕΣ10: Βιώσιμη αξιοποίηση τοπικών πόρων με συνδρομή ΤΠΕ</a:t>
            </a:r>
          </a:p>
        </p:txBody>
      </p:sp>
      <p:sp>
        <p:nvSpPr>
          <p:cNvPr id="34" name="Ορθογώνιο 33">
            <a:extLst>
              <a:ext uri="{FF2B5EF4-FFF2-40B4-BE49-F238E27FC236}">
                <a16:creationId xmlns:a16="http://schemas.microsoft.com/office/drawing/2014/main" id="{3D1C8355-023A-4C7D-A8A5-0FD5A0020D00}"/>
              </a:ext>
            </a:extLst>
          </p:cNvPr>
          <p:cNvSpPr/>
          <p:nvPr/>
        </p:nvSpPr>
        <p:spPr>
          <a:xfrm>
            <a:off x="7522336" y="4702745"/>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ΕΣ11: Αύξηση ψηφιακών υπηρεσιών στην κοινωνία &amp; </a:t>
            </a:r>
            <a:r>
              <a:rPr lang="el-GR" sz="1100" dirty="0" err="1">
                <a:latin typeface="+mj-lt"/>
              </a:rPr>
              <a:t>παραγ</a:t>
            </a:r>
            <a:r>
              <a:rPr lang="el-GR" sz="1100" dirty="0">
                <a:latin typeface="+mj-lt"/>
              </a:rPr>
              <a:t>. </a:t>
            </a:r>
            <a:r>
              <a:rPr lang="el-GR" sz="1100" dirty="0" err="1">
                <a:latin typeface="+mj-lt"/>
              </a:rPr>
              <a:t>σύστ</a:t>
            </a:r>
            <a:r>
              <a:rPr lang="el-GR" sz="1100" dirty="0">
                <a:latin typeface="+mj-lt"/>
              </a:rPr>
              <a:t>.</a:t>
            </a:r>
          </a:p>
        </p:txBody>
      </p:sp>
      <p:sp>
        <p:nvSpPr>
          <p:cNvPr id="35" name="Ορθογώνιο 34">
            <a:extLst>
              <a:ext uri="{FF2B5EF4-FFF2-40B4-BE49-F238E27FC236}">
                <a16:creationId xmlns:a16="http://schemas.microsoft.com/office/drawing/2014/main" id="{8377B774-124D-42C3-84F3-B87ABD9D9DE4}"/>
              </a:ext>
            </a:extLst>
          </p:cNvPr>
          <p:cNvSpPr/>
          <p:nvPr/>
        </p:nvSpPr>
        <p:spPr>
          <a:xfrm>
            <a:off x="7522336" y="5140585"/>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ΕΣ12: Ανάπτυξη ψηφιακών υποδομών</a:t>
            </a:r>
          </a:p>
        </p:txBody>
      </p:sp>
      <p:sp>
        <p:nvSpPr>
          <p:cNvPr id="36" name="Ορθογώνιο 35">
            <a:extLst>
              <a:ext uri="{FF2B5EF4-FFF2-40B4-BE49-F238E27FC236}">
                <a16:creationId xmlns:a16="http://schemas.microsoft.com/office/drawing/2014/main" id="{8D06250E-EDEE-49B9-93E9-C83FBE980AB8}"/>
              </a:ext>
            </a:extLst>
          </p:cNvPr>
          <p:cNvSpPr/>
          <p:nvPr/>
        </p:nvSpPr>
        <p:spPr>
          <a:xfrm>
            <a:off x="7522336" y="5578425"/>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ΕΣ13: Βελτίωση της ενεργειακής απόδοσης του </a:t>
            </a:r>
            <a:r>
              <a:rPr lang="el-GR" sz="1100" dirty="0" err="1">
                <a:latin typeface="+mj-lt"/>
              </a:rPr>
              <a:t>παραγ</a:t>
            </a:r>
            <a:r>
              <a:rPr lang="el-GR" sz="1100" dirty="0">
                <a:latin typeface="+mj-lt"/>
              </a:rPr>
              <a:t>. συστήματος</a:t>
            </a:r>
          </a:p>
        </p:txBody>
      </p:sp>
      <p:sp>
        <p:nvSpPr>
          <p:cNvPr id="37" name="Ορθογώνιο 36">
            <a:extLst>
              <a:ext uri="{FF2B5EF4-FFF2-40B4-BE49-F238E27FC236}">
                <a16:creationId xmlns:a16="http://schemas.microsoft.com/office/drawing/2014/main" id="{13385845-948F-49DB-ADB5-85D0B249562F}"/>
              </a:ext>
            </a:extLst>
          </p:cNvPr>
          <p:cNvSpPr/>
          <p:nvPr/>
        </p:nvSpPr>
        <p:spPr>
          <a:xfrm>
            <a:off x="7522336" y="6013809"/>
            <a:ext cx="4060064" cy="365126"/>
          </a:xfrm>
          <a:prstGeom prst="rect">
            <a:avLst/>
          </a:prstGeom>
          <a:ln w="63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l-GR" sz="1100" dirty="0">
                <a:latin typeface="+mj-lt"/>
              </a:rPr>
              <a:t>ΕΣ14: Επενδύσεις σε δομές και συστήματα υποστήριξης</a:t>
            </a:r>
          </a:p>
        </p:txBody>
      </p:sp>
    </p:spTree>
    <p:extLst>
      <p:ext uri="{BB962C8B-B14F-4D97-AF65-F5344CB8AC3E}">
        <p14:creationId xmlns:p14="http://schemas.microsoft.com/office/powerpoint/2010/main" val="3037175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7" name="Τίτλος 6">
            <a:extLst>
              <a:ext uri="{FF2B5EF4-FFF2-40B4-BE49-F238E27FC236}">
                <a16:creationId xmlns:a16="http://schemas.microsoft.com/office/drawing/2014/main" id="{09D68A9E-229B-44A1-879C-1E69E4053130}"/>
              </a:ext>
            </a:extLst>
          </p:cNvPr>
          <p:cNvSpPr>
            <a:spLocks noGrp="1"/>
          </p:cNvSpPr>
          <p:nvPr>
            <p:ph type="title"/>
          </p:nvPr>
        </p:nvSpPr>
        <p:spPr>
          <a:xfrm>
            <a:off x="-12268" y="0"/>
            <a:ext cx="12192000" cy="1143000"/>
          </a:xfrm>
        </p:spPr>
        <p:txBody>
          <a:bodyPr anchor="ctr">
            <a:normAutofit/>
          </a:bodyPr>
          <a:lstStyle/>
          <a:p>
            <a:r>
              <a:rPr lang="el-GR" b="1" dirty="0"/>
              <a:t>Η γενική εικόνα</a:t>
            </a:r>
          </a:p>
        </p:txBody>
      </p:sp>
      <p:sp>
        <p:nvSpPr>
          <p:cNvPr id="15" name="Content Placeholder 2">
            <a:extLst>
              <a:ext uri="{FF2B5EF4-FFF2-40B4-BE49-F238E27FC236}">
                <a16:creationId xmlns:a16="http://schemas.microsoft.com/office/drawing/2014/main" id="{381ED8C1-BAD6-4082-83F7-C16073C1965D}"/>
              </a:ext>
            </a:extLst>
          </p:cNvPr>
          <p:cNvSpPr>
            <a:spLocks noGrp="1"/>
          </p:cNvSpPr>
          <p:nvPr>
            <p:ph sz="half" idx="1"/>
          </p:nvPr>
        </p:nvSpPr>
        <p:spPr>
          <a:xfrm>
            <a:off x="609599" y="1633888"/>
            <a:ext cx="6441649" cy="1465445"/>
          </a:xfrm>
        </p:spPr>
        <p:txBody>
          <a:bodyPr>
            <a:normAutofit/>
          </a:bodyPr>
          <a:lstStyle/>
          <a:p>
            <a:r>
              <a:rPr lang="el-GR" sz="1200" dirty="0" smtClean="0">
                <a:latin typeface="+mj-lt"/>
              </a:rPr>
              <a:t>Εξετάστηκαν </a:t>
            </a:r>
            <a:r>
              <a:rPr lang="el-GR" sz="1200" b="1" dirty="0" smtClean="0">
                <a:latin typeface="+mj-lt"/>
              </a:rPr>
              <a:t>1.776 ενταγμένες πράξεις </a:t>
            </a:r>
            <a:r>
              <a:rPr lang="el-GR" sz="1200" dirty="0">
                <a:latin typeface="+mj-lt"/>
              </a:rPr>
              <a:t>της περιόδου 2014-2020 </a:t>
            </a:r>
            <a:r>
              <a:rPr lang="el-GR" sz="1000" dirty="0">
                <a:latin typeface="+mj-lt"/>
              </a:rPr>
              <a:t>που αφορούν σε ΕΤΑΚ (ΘΣ1), Ψηφιοποίηση (ΘΣ2), Επιχειρηματική Ανάπτυξη (ΘΣ3) και Ανθρώπινους Πόρους (ΘΣ10),</a:t>
            </a:r>
            <a:r>
              <a:rPr lang="el-GR" sz="1200" dirty="0">
                <a:latin typeface="+mj-lt"/>
              </a:rPr>
              <a:t> πλήρους ή μερικής </a:t>
            </a:r>
            <a:r>
              <a:rPr lang="el-GR" sz="1200" dirty="0" err="1">
                <a:latin typeface="+mj-lt"/>
              </a:rPr>
              <a:t>χωροθέτησης</a:t>
            </a:r>
            <a:r>
              <a:rPr lang="el-GR" sz="1200" dirty="0">
                <a:latin typeface="+mj-lt"/>
              </a:rPr>
              <a:t> στα Ιόνια Νησιά, συνολικού </a:t>
            </a:r>
            <a:r>
              <a:rPr lang="el-GR" sz="1200" dirty="0" smtClean="0">
                <a:latin typeface="+mj-lt"/>
              </a:rPr>
              <a:t>Π/Υ </a:t>
            </a:r>
            <a:r>
              <a:rPr lang="el-GR" sz="1200" dirty="0">
                <a:latin typeface="+mj-lt"/>
              </a:rPr>
              <a:t>Δ.Δ. </a:t>
            </a:r>
            <a:r>
              <a:rPr lang="el-GR" sz="1200" b="1" dirty="0" smtClean="0">
                <a:latin typeface="+mj-lt"/>
              </a:rPr>
              <a:t>€  474,8Μ</a:t>
            </a:r>
            <a:r>
              <a:rPr lang="el-GR" sz="1200" b="1" dirty="0">
                <a:latin typeface="+mj-lt"/>
              </a:rPr>
              <a:t>.</a:t>
            </a:r>
          </a:p>
          <a:p>
            <a:r>
              <a:rPr lang="el-GR" sz="1200" dirty="0">
                <a:latin typeface="+mj-lt"/>
              </a:rPr>
              <a:t>Απ’ </a:t>
            </a:r>
            <a:r>
              <a:rPr lang="el-GR" sz="1200" dirty="0" smtClean="0">
                <a:latin typeface="+mj-lt"/>
              </a:rPr>
              <a:t>αυτές, αντιστοιχήθηκαν </a:t>
            </a:r>
            <a:r>
              <a:rPr lang="el-GR" sz="1200" dirty="0">
                <a:latin typeface="+mj-lt"/>
              </a:rPr>
              <a:t>στους 11 </a:t>
            </a:r>
            <a:r>
              <a:rPr lang="el-GR" sz="1200" dirty="0" err="1" smtClean="0">
                <a:latin typeface="+mj-lt"/>
              </a:rPr>
              <a:t>υπο</a:t>
            </a:r>
            <a:r>
              <a:rPr lang="el-GR" sz="1200" dirty="0" smtClean="0">
                <a:latin typeface="+mj-lt"/>
              </a:rPr>
              <a:t>-τομείς </a:t>
            </a:r>
            <a:r>
              <a:rPr lang="el-GR" sz="1200" dirty="0">
                <a:latin typeface="+mj-lt"/>
              </a:rPr>
              <a:t>προτεραιότητας της </a:t>
            </a:r>
            <a:r>
              <a:rPr lang="en-US" sz="1200" dirty="0" smtClean="0">
                <a:latin typeface="+mj-lt"/>
              </a:rPr>
              <a:t>RIS3IN</a:t>
            </a:r>
            <a:r>
              <a:rPr lang="el-GR" sz="1200" dirty="0" smtClean="0">
                <a:latin typeface="+mj-lt"/>
              </a:rPr>
              <a:t>,</a:t>
            </a:r>
            <a:r>
              <a:rPr lang="en-US" sz="1200" dirty="0" smtClean="0">
                <a:latin typeface="+mj-lt"/>
              </a:rPr>
              <a:t> </a:t>
            </a:r>
            <a:r>
              <a:rPr lang="el-GR" sz="1200" b="1" dirty="0">
                <a:solidFill>
                  <a:srgbClr val="FA0087"/>
                </a:solidFill>
                <a:latin typeface="+mj-lt"/>
              </a:rPr>
              <a:t>414 έργα </a:t>
            </a:r>
            <a:r>
              <a:rPr lang="el-GR" sz="1200" dirty="0" smtClean="0">
                <a:latin typeface="+mj-lt"/>
              </a:rPr>
              <a:t>π/υ </a:t>
            </a:r>
            <a:r>
              <a:rPr lang="el-GR" sz="1200" dirty="0">
                <a:latin typeface="+mj-lt"/>
              </a:rPr>
              <a:t>Δ.Δ. </a:t>
            </a:r>
            <a:r>
              <a:rPr lang="el-GR" sz="1200" b="1" dirty="0">
                <a:solidFill>
                  <a:srgbClr val="00B0F0"/>
                </a:solidFill>
                <a:latin typeface="+mj-lt"/>
              </a:rPr>
              <a:t>€</a:t>
            </a:r>
            <a:r>
              <a:rPr lang="el-GR" sz="1200" b="1" dirty="0" smtClean="0">
                <a:solidFill>
                  <a:srgbClr val="00B0F0"/>
                </a:solidFill>
                <a:latin typeface="+mj-lt"/>
              </a:rPr>
              <a:t>59.3Μ </a:t>
            </a:r>
            <a:r>
              <a:rPr lang="el-GR" sz="1200" dirty="0">
                <a:latin typeface="+mj-lt"/>
              </a:rPr>
              <a:t>(</a:t>
            </a:r>
            <a:r>
              <a:rPr lang="el-GR" sz="1200" dirty="0" smtClean="0">
                <a:latin typeface="+mj-lt"/>
              </a:rPr>
              <a:t>12.4%)…χωρίς </a:t>
            </a:r>
            <a:r>
              <a:rPr lang="el-GR" sz="1200" dirty="0">
                <a:latin typeface="+mj-lt"/>
              </a:rPr>
              <a:t>το </a:t>
            </a:r>
            <a:r>
              <a:rPr lang="el-GR" sz="1200" dirty="0" smtClean="0">
                <a:latin typeface="+mj-lt"/>
              </a:rPr>
              <a:t>ΠΑΑ</a:t>
            </a:r>
            <a:r>
              <a:rPr lang="el-GR" sz="1200" dirty="0">
                <a:latin typeface="+mj-lt"/>
              </a:rPr>
              <a:t>.</a:t>
            </a:r>
            <a:endParaRPr lang="en-US" sz="1200" dirty="0">
              <a:latin typeface="+mj-lt"/>
            </a:endParaRPr>
          </a:p>
        </p:txBody>
      </p:sp>
      <p:pic>
        <p:nvPicPr>
          <p:cNvPr id="8" name="Εικόνα 7">
            <a:extLst>
              <a:ext uri="{FF2B5EF4-FFF2-40B4-BE49-F238E27FC236}">
                <a16:creationId xmlns:a16="http://schemas.microsoft.com/office/drawing/2014/main" id="{18493D52-CCDC-4BAD-8E70-739D87A7F316}"/>
              </a:ext>
            </a:extLst>
          </p:cNvPr>
          <p:cNvPicPr>
            <a:picLocks noChangeAspect="1"/>
          </p:cNvPicPr>
          <p:nvPr/>
        </p:nvPicPr>
        <p:blipFill>
          <a:blip r:embed="rId3"/>
          <a:stretch>
            <a:fillRect/>
          </a:stretch>
        </p:blipFill>
        <p:spPr>
          <a:xfrm>
            <a:off x="7334054" y="1143000"/>
            <a:ext cx="4248346" cy="2283487"/>
          </a:xfrm>
          <a:prstGeom prst="rect">
            <a:avLst/>
          </a:prstGeom>
          <a:noFill/>
          <a:ln>
            <a:solidFill>
              <a:schemeClr val="accent6">
                <a:lumMod val="75000"/>
              </a:schemeClr>
            </a:solidFill>
          </a:ln>
        </p:spPr>
      </p:pic>
      <p:sp>
        <p:nvSpPr>
          <p:cNvPr id="5" name="Θέση αριθμού διαφάνειας 4">
            <a:extLst>
              <a:ext uri="{FF2B5EF4-FFF2-40B4-BE49-F238E27FC236}">
                <a16:creationId xmlns:a16="http://schemas.microsoft.com/office/drawing/2014/main" id="{9149E588-C2D3-49D3-BFB9-20B49D89754E}"/>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17</a:t>
            </a:fld>
            <a:endParaRPr lang="el-GR"/>
          </a:p>
        </p:txBody>
      </p:sp>
      <p:sp>
        <p:nvSpPr>
          <p:cNvPr id="6" name="Θέση υποσέλιδου 5">
            <a:extLst>
              <a:ext uri="{FF2B5EF4-FFF2-40B4-BE49-F238E27FC236}">
                <a16:creationId xmlns:a16="http://schemas.microsoft.com/office/drawing/2014/main" id="{C5EC3850-0ECB-472D-B073-6A7C97451964}"/>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RIS3 Ιονίων Νήσων-Αξιολόγηση Προόδου 2014-2020</a:t>
            </a:r>
          </a:p>
        </p:txBody>
      </p:sp>
      <p:pic>
        <p:nvPicPr>
          <p:cNvPr id="12" name="Εικόνα 11">
            <a:extLst>
              <a:ext uri="{FF2B5EF4-FFF2-40B4-BE49-F238E27FC236}">
                <a16:creationId xmlns:a16="http://schemas.microsoft.com/office/drawing/2014/main" id="{1A3A753C-20B1-4FF1-B34C-42E7A86036E1}"/>
              </a:ext>
            </a:extLst>
          </p:cNvPr>
          <p:cNvPicPr>
            <a:picLocks noChangeAspect="1"/>
          </p:cNvPicPr>
          <p:nvPr/>
        </p:nvPicPr>
        <p:blipFill>
          <a:blip r:embed="rId4"/>
          <a:stretch>
            <a:fillRect/>
          </a:stretch>
        </p:blipFill>
        <p:spPr>
          <a:xfrm>
            <a:off x="6447612" y="3704733"/>
            <a:ext cx="5150982" cy="2769994"/>
          </a:xfrm>
          <a:prstGeom prst="rect">
            <a:avLst/>
          </a:prstGeom>
        </p:spPr>
      </p:pic>
      <p:sp>
        <p:nvSpPr>
          <p:cNvPr id="3" name="TextBox 2"/>
          <p:cNvSpPr txBox="1"/>
          <p:nvPr/>
        </p:nvSpPr>
        <p:spPr>
          <a:xfrm>
            <a:off x="609599" y="3594077"/>
            <a:ext cx="5743074" cy="2677656"/>
          </a:xfrm>
          <a:prstGeom prst="rect">
            <a:avLst/>
          </a:prstGeom>
          <a:noFill/>
        </p:spPr>
        <p:txBody>
          <a:bodyPr wrap="square" rtlCol="0">
            <a:spAutoFit/>
          </a:bodyPr>
          <a:lstStyle/>
          <a:p>
            <a:r>
              <a:rPr lang="el-GR" sz="1200" dirty="0"/>
              <a:t>Στο σύνολο της περιόδου </a:t>
            </a:r>
            <a:r>
              <a:rPr lang="el-GR" sz="1200" dirty="0" smtClean="0"/>
              <a:t>αναφοράς 2014-2020:</a:t>
            </a:r>
          </a:p>
          <a:p>
            <a:r>
              <a:rPr lang="el-GR" sz="1200" u="sng" dirty="0"/>
              <a:t>σ</a:t>
            </a:r>
            <a:r>
              <a:rPr lang="el-GR" sz="1200" u="sng" dirty="0" smtClean="0"/>
              <a:t>τις πρώτες θέσεις των εντάξεων</a:t>
            </a:r>
            <a:r>
              <a:rPr lang="el-GR" sz="1200" dirty="0" smtClean="0"/>
              <a:t> βρίσκονται</a:t>
            </a:r>
          </a:p>
          <a:p>
            <a:r>
              <a:rPr lang="el-GR" sz="1200" dirty="0" smtClean="0"/>
              <a:t>ο </a:t>
            </a:r>
            <a:r>
              <a:rPr lang="el-GR" sz="1200" b="1" dirty="0" err="1"/>
              <a:t>υποτομέας</a:t>
            </a:r>
            <a:r>
              <a:rPr lang="el-GR" sz="1200" b="1" dirty="0"/>
              <a:t> 09 (Αξιοποίηση ΤΠΕ) </a:t>
            </a:r>
            <a:r>
              <a:rPr lang="el-GR" sz="1200" b="1" dirty="0" smtClean="0"/>
              <a:t>βρίσκεται στην πρώτη θέση </a:t>
            </a:r>
            <a:r>
              <a:rPr lang="el-GR" sz="1200" dirty="0"/>
              <a:t>με 195 έργα και συνολική Δ.Δ. €</a:t>
            </a:r>
            <a:r>
              <a:rPr lang="el-GR" sz="1200" dirty="0" smtClean="0"/>
              <a:t>16,2εκατ</a:t>
            </a:r>
            <a:r>
              <a:rPr lang="el-GR" sz="1200" dirty="0"/>
              <a:t>. </a:t>
            </a:r>
            <a:endParaRPr lang="el-GR" sz="1200" dirty="0" smtClean="0"/>
          </a:p>
          <a:p>
            <a:r>
              <a:rPr lang="el-GR" sz="1200" dirty="0" smtClean="0"/>
              <a:t>ακολουθούμενος από:  </a:t>
            </a:r>
          </a:p>
          <a:p>
            <a:r>
              <a:rPr lang="el-GR" sz="1200" dirty="0" smtClean="0"/>
              <a:t>τον </a:t>
            </a:r>
            <a:r>
              <a:rPr lang="el-GR" sz="1200" dirty="0"/>
              <a:t>04 (Θαλάσσιος Τουρισμός) με 97 έργα, και €</a:t>
            </a:r>
            <a:r>
              <a:rPr lang="el-GR" sz="1200" dirty="0" smtClean="0"/>
              <a:t>12,7εκατ</a:t>
            </a:r>
            <a:r>
              <a:rPr lang="el-GR" sz="1200" dirty="0"/>
              <a:t>. Δ.Δ., </a:t>
            </a:r>
            <a:endParaRPr lang="el-GR" sz="1200" dirty="0" smtClean="0"/>
          </a:p>
          <a:p>
            <a:r>
              <a:rPr lang="el-GR" sz="1200" dirty="0"/>
              <a:t>τ</a:t>
            </a:r>
            <a:r>
              <a:rPr lang="el-GR" sz="1200" dirty="0" smtClean="0"/>
              <a:t>ον 03 </a:t>
            </a:r>
            <a:r>
              <a:rPr lang="el-GR" sz="1200" dirty="0"/>
              <a:t>(</a:t>
            </a:r>
            <a:r>
              <a:rPr lang="el-GR" sz="1200" dirty="0" smtClean="0"/>
              <a:t>Αλιεία - Ιχθυοκαλλιέργειες</a:t>
            </a:r>
            <a:r>
              <a:rPr lang="el-GR" sz="1200" dirty="0"/>
              <a:t>) με 33 έργα και €</a:t>
            </a:r>
            <a:r>
              <a:rPr lang="el-GR" sz="1200" dirty="0" smtClean="0"/>
              <a:t>12,1εκατ</a:t>
            </a:r>
            <a:r>
              <a:rPr lang="el-GR" sz="1200" dirty="0"/>
              <a:t>. Δ.Δ. </a:t>
            </a:r>
            <a:endParaRPr lang="el-GR" sz="1200" dirty="0" smtClean="0"/>
          </a:p>
          <a:p>
            <a:endParaRPr lang="el-GR" sz="1200" dirty="0"/>
          </a:p>
          <a:p>
            <a:r>
              <a:rPr lang="el-GR" sz="1200" dirty="0" smtClean="0"/>
              <a:t>ενώ</a:t>
            </a:r>
          </a:p>
          <a:p>
            <a:endParaRPr lang="el-GR" sz="1200" dirty="0"/>
          </a:p>
          <a:p>
            <a:r>
              <a:rPr lang="el-GR" sz="1200" u="sng" dirty="0"/>
              <a:t>τ</a:t>
            </a:r>
            <a:r>
              <a:rPr lang="el-GR" sz="1200" u="sng" dirty="0" smtClean="0"/>
              <a:t>ις </a:t>
            </a:r>
            <a:r>
              <a:rPr lang="el-GR" sz="1200" u="sng" dirty="0"/>
              <a:t>τρεις </a:t>
            </a:r>
            <a:r>
              <a:rPr lang="el-GR" sz="1200" u="sng" dirty="0" smtClean="0"/>
              <a:t>θέσεις </a:t>
            </a:r>
            <a:r>
              <a:rPr lang="el-GR" sz="1200" u="sng" dirty="0"/>
              <a:t>στην </a:t>
            </a:r>
            <a:r>
              <a:rPr lang="el-GR" sz="1200" u="sng" dirty="0" smtClean="0"/>
              <a:t>κατάταξη, καταλαμβάνουν</a:t>
            </a:r>
            <a:r>
              <a:rPr lang="el-GR" sz="1200" dirty="0" smtClean="0"/>
              <a:t>:</a:t>
            </a:r>
          </a:p>
          <a:p>
            <a:r>
              <a:rPr lang="el-GR" sz="1200" dirty="0" smtClean="0"/>
              <a:t>ο </a:t>
            </a:r>
            <a:r>
              <a:rPr lang="el-GR" sz="1200" dirty="0" err="1" smtClean="0"/>
              <a:t>υποτομέας</a:t>
            </a:r>
            <a:r>
              <a:rPr lang="el-GR" sz="1200" dirty="0" smtClean="0"/>
              <a:t> </a:t>
            </a:r>
            <a:r>
              <a:rPr lang="el-GR" sz="1200" dirty="0"/>
              <a:t>02 (Γαστρονομία) με 8 έργα Δ.Δ. €</a:t>
            </a:r>
            <a:r>
              <a:rPr lang="el-GR" sz="1200" dirty="0" smtClean="0"/>
              <a:t>0,44εκατ. και</a:t>
            </a:r>
          </a:p>
          <a:p>
            <a:r>
              <a:rPr lang="el-GR" sz="1200" dirty="0" smtClean="0"/>
              <a:t>ο </a:t>
            </a:r>
            <a:r>
              <a:rPr lang="el-GR" sz="1200" dirty="0" err="1" smtClean="0"/>
              <a:t>υποτομέας</a:t>
            </a:r>
            <a:r>
              <a:rPr lang="el-GR" sz="1200" dirty="0" smtClean="0"/>
              <a:t> 11 </a:t>
            </a:r>
            <a:r>
              <a:rPr lang="el-GR" sz="1200" dirty="0"/>
              <a:t>(Ικανότητες) με ένα έργο Δ.Δ. €0,17εκατ ενώ </a:t>
            </a:r>
            <a:endParaRPr lang="el-GR" sz="1200" dirty="0" smtClean="0"/>
          </a:p>
          <a:p>
            <a:r>
              <a:rPr lang="el-GR" sz="1200" dirty="0" smtClean="0"/>
              <a:t>δεν </a:t>
            </a:r>
            <a:r>
              <a:rPr lang="el-GR" sz="1200" dirty="0"/>
              <a:t>έχουν καταχωρηθεί έργα στον </a:t>
            </a:r>
            <a:r>
              <a:rPr lang="el-GR" sz="1200" dirty="0" err="1"/>
              <a:t>υποτομέα</a:t>
            </a:r>
            <a:r>
              <a:rPr lang="el-GR" sz="1200" dirty="0"/>
              <a:t> 10 (Πράσινες Τεχνολογίες). </a:t>
            </a:r>
            <a:endParaRPr lang="en-US" sz="1200" dirty="0"/>
          </a:p>
        </p:txBody>
      </p:sp>
    </p:spTree>
    <p:extLst>
      <p:ext uri="{BB962C8B-B14F-4D97-AF65-F5344CB8AC3E}">
        <p14:creationId xmlns:p14="http://schemas.microsoft.com/office/powerpoint/2010/main" val="177432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7" name="Τίτλος 6">
            <a:extLst>
              <a:ext uri="{FF2B5EF4-FFF2-40B4-BE49-F238E27FC236}">
                <a16:creationId xmlns:a16="http://schemas.microsoft.com/office/drawing/2014/main" id="{09D68A9E-229B-44A1-879C-1E69E4053130}"/>
              </a:ext>
            </a:extLst>
          </p:cNvPr>
          <p:cNvSpPr>
            <a:spLocks noGrp="1"/>
          </p:cNvSpPr>
          <p:nvPr>
            <p:ph type="title"/>
          </p:nvPr>
        </p:nvSpPr>
        <p:spPr>
          <a:xfrm>
            <a:off x="0" y="0"/>
            <a:ext cx="12192000" cy="664277"/>
          </a:xfrm>
        </p:spPr>
        <p:txBody>
          <a:bodyPr anchor="ctr">
            <a:normAutofit/>
          </a:bodyPr>
          <a:lstStyle/>
          <a:p>
            <a:pPr marL="457200" indent="-457200">
              <a:buClr>
                <a:srgbClr val="FF0000"/>
              </a:buClr>
              <a:buFont typeface="Wingdings" panose="05000000000000000000" pitchFamily="2" charset="2"/>
              <a:buChar char="ü"/>
            </a:pPr>
            <a:r>
              <a:rPr lang="el-GR" dirty="0"/>
              <a:t>Η μόχλευση πόρων από πηγές εκτός ΠΕΠ είναι χαμηλή</a:t>
            </a:r>
          </a:p>
        </p:txBody>
      </p:sp>
      <p:sp>
        <p:nvSpPr>
          <p:cNvPr id="15" name="Content Placeholder 2">
            <a:extLst>
              <a:ext uri="{FF2B5EF4-FFF2-40B4-BE49-F238E27FC236}">
                <a16:creationId xmlns:a16="http://schemas.microsoft.com/office/drawing/2014/main" id="{381ED8C1-BAD6-4082-83F7-C16073C1965D}"/>
              </a:ext>
            </a:extLst>
          </p:cNvPr>
          <p:cNvSpPr>
            <a:spLocks noGrp="1"/>
          </p:cNvSpPr>
          <p:nvPr>
            <p:ph sz="half" idx="1"/>
          </p:nvPr>
        </p:nvSpPr>
        <p:spPr>
          <a:xfrm>
            <a:off x="609599" y="1143001"/>
            <a:ext cx="4760423" cy="2319019"/>
          </a:xfrm>
        </p:spPr>
        <p:txBody>
          <a:bodyPr>
            <a:normAutofit/>
          </a:bodyPr>
          <a:lstStyle/>
          <a:p>
            <a:r>
              <a:rPr lang="el-GR" sz="1800" dirty="0" smtClean="0">
                <a:latin typeface="+mj-lt"/>
              </a:rPr>
              <a:t>Παρατηρείται </a:t>
            </a:r>
            <a:r>
              <a:rPr lang="el-GR" sz="1800" dirty="0">
                <a:latin typeface="+mj-lt"/>
              </a:rPr>
              <a:t>αναντιστοιχία μεταξύ του «ειδικού βάρους» των Ιονίων Νήσων στη χώρα και των επιδόσεων σε αριθμό έργων και προϋπολογισμούς δημόσιας δαπάνης. </a:t>
            </a:r>
          </a:p>
          <a:p>
            <a:r>
              <a:rPr lang="el-GR" sz="1800" dirty="0">
                <a:latin typeface="+mj-lt"/>
              </a:rPr>
              <a:t>Απαιτείται </a:t>
            </a:r>
            <a:r>
              <a:rPr lang="el-GR" sz="1800" b="1" dirty="0">
                <a:solidFill>
                  <a:srgbClr val="FF0000"/>
                </a:solidFill>
                <a:latin typeface="+mj-lt"/>
              </a:rPr>
              <a:t>καλύτερη ευθυγράμμιση </a:t>
            </a:r>
            <a:r>
              <a:rPr lang="el-GR" sz="1800" dirty="0">
                <a:latin typeface="+mj-lt"/>
              </a:rPr>
              <a:t>με τις εθνικές &amp; ευρωπαϊκές στρατηγικές εν όψει του σχεδιασμού της ΠΠ 2021-27.</a:t>
            </a:r>
            <a:endParaRPr lang="en-US" sz="1800" dirty="0">
              <a:latin typeface="+mj-lt"/>
            </a:endParaRPr>
          </a:p>
        </p:txBody>
      </p:sp>
      <p:sp>
        <p:nvSpPr>
          <p:cNvPr id="5" name="Θέση αριθμού διαφάνειας 4">
            <a:extLst>
              <a:ext uri="{FF2B5EF4-FFF2-40B4-BE49-F238E27FC236}">
                <a16:creationId xmlns:a16="http://schemas.microsoft.com/office/drawing/2014/main" id="{9149E588-C2D3-49D3-BFB9-20B49D89754E}"/>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18</a:t>
            </a:fld>
            <a:endParaRPr lang="el-GR"/>
          </a:p>
        </p:txBody>
      </p:sp>
      <p:sp>
        <p:nvSpPr>
          <p:cNvPr id="6" name="Θέση υποσέλιδου 5">
            <a:extLst>
              <a:ext uri="{FF2B5EF4-FFF2-40B4-BE49-F238E27FC236}">
                <a16:creationId xmlns:a16="http://schemas.microsoft.com/office/drawing/2014/main" id="{C5EC3850-0ECB-472D-B073-6A7C97451964}"/>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RIS3 Ιονίων Νήσων-Αξιολόγηση Προόδου 2014-2020</a:t>
            </a:r>
          </a:p>
        </p:txBody>
      </p:sp>
      <p:pic>
        <p:nvPicPr>
          <p:cNvPr id="2" name="Εικόνα 1">
            <a:extLst>
              <a:ext uri="{FF2B5EF4-FFF2-40B4-BE49-F238E27FC236}">
                <a16:creationId xmlns:a16="http://schemas.microsoft.com/office/drawing/2014/main" id="{8E50EB1F-9C8F-46C7-8095-565D1EC32953}"/>
              </a:ext>
            </a:extLst>
          </p:cNvPr>
          <p:cNvPicPr>
            <a:picLocks noChangeAspect="1"/>
          </p:cNvPicPr>
          <p:nvPr/>
        </p:nvPicPr>
        <p:blipFill>
          <a:blip r:embed="rId3"/>
          <a:stretch>
            <a:fillRect/>
          </a:stretch>
        </p:blipFill>
        <p:spPr>
          <a:xfrm>
            <a:off x="609600" y="3627527"/>
            <a:ext cx="4959785" cy="2668553"/>
          </a:xfrm>
          <a:prstGeom prst="rect">
            <a:avLst/>
          </a:prstGeom>
        </p:spPr>
      </p:pic>
      <p:pic>
        <p:nvPicPr>
          <p:cNvPr id="3" name="Εικόνα 2">
            <a:extLst>
              <a:ext uri="{FF2B5EF4-FFF2-40B4-BE49-F238E27FC236}">
                <a16:creationId xmlns:a16="http://schemas.microsoft.com/office/drawing/2014/main" id="{891EF02F-D0C3-478D-846F-6D52B6BB3F92}"/>
              </a:ext>
            </a:extLst>
          </p:cNvPr>
          <p:cNvPicPr>
            <a:picLocks noChangeAspect="1"/>
          </p:cNvPicPr>
          <p:nvPr/>
        </p:nvPicPr>
        <p:blipFill>
          <a:blip r:embed="rId4"/>
          <a:stretch>
            <a:fillRect/>
          </a:stretch>
        </p:blipFill>
        <p:spPr>
          <a:xfrm>
            <a:off x="7041679" y="3687796"/>
            <a:ext cx="4959785" cy="2673711"/>
          </a:xfrm>
          <a:prstGeom prst="rect">
            <a:avLst/>
          </a:prstGeom>
        </p:spPr>
      </p:pic>
      <p:pic>
        <p:nvPicPr>
          <p:cNvPr id="14" name="Εικόνα 13">
            <a:extLst>
              <a:ext uri="{FF2B5EF4-FFF2-40B4-BE49-F238E27FC236}">
                <a16:creationId xmlns:a16="http://schemas.microsoft.com/office/drawing/2014/main" id="{ED938B19-7E74-4EF3-A185-36B6928E6803}"/>
              </a:ext>
            </a:extLst>
          </p:cNvPr>
          <p:cNvPicPr>
            <a:picLocks noChangeAspect="1"/>
          </p:cNvPicPr>
          <p:nvPr/>
        </p:nvPicPr>
        <p:blipFill>
          <a:blip r:embed="rId5"/>
          <a:stretch>
            <a:fillRect/>
          </a:stretch>
        </p:blipFill>
        <p:spPr>
          <a:xfrm>
            <a:off x="5484514" y="1024246"/>
            <a:ext cx="6516950" cy="2538008"/>
          </a:xfrm>
          <a:prstGeom prst="rect">
            <a:avLst/>
          </a:prstGeom>
        </p:spPr>
      </p:pic>
    </p:spTree>
    <p:extLst>
      <p:ext uri="{BB962C8B-B14F-4D97-AF65-F5344CB8AC3E}">
        <p14:creationId xmlns:p14="http://schemas.microsoft.com/office/powerpoint/2010/main" val="144512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7" name="Τίτλος 6">
            <a:extLst>
              <a:ext uri="{FF2B5EF4-FFF2-40B4-BE49-F238E27FC236}">
                <a16:creationId xmlns:a16="http://schemas.microsoft.com/office/drawing/2014/main" id="{09D68A9E-229B-44A1-879C-1E69E4053130}"/>
              </a:ext>
            </a:extLst>
          </p:cNvPr>
          <p:cNvSpPr>
            <a:spLocks noGrp="1"/>
          </p:cNvSpPr>
          <p:nvPr>
            <p:ph type="title"/>
          </p:nvPr>
        </p:nvSpPr>
        <p:spPr>
          <a:xfrm>
            <a:off x="0" y="113600"/>
            <a:ext cx="12192000" cy="824376"/>
          </a:xfrm>
        </p:spPr>
        <p:txBody>
          <a:bodyPr anchor="ctr">
            <a:normAutofit/>
          </a:bodyPr>
          <a:lstStyle/>
          <a:p>
            <a:pPr marL="342900" indent="-342900">
              <a:buClr>
                <a:srgbClr val="FF0000"/>
              </a:buClr>
              <a:buFont typeface="Wingdings" panose="05000000000000000000" pitchFamily="2" charset="2"/>
              <a:buChar char="ü"/>
            </a:pPr>
            <a:r>
              <a:rPr lang="el-GR" sz="2400" dirty="0"/>
              <a:t>Το οικοσύστημα καινοτομίας είναι </a:t>
            </a:r>
            <a:r>
              <a:rPr lang="el-GR" sz="2400" dirty="0" smtClean="0"/>
              <a:t>«ρηχό» και </a:t>
            </a:r>
            <a:r>
              <a:rPr lang="el-GR" sz="2400" dirty="0"/>
              <a:t>τα μέσα εφαρμογής που διατέθηκαν δεν ταιριάζουν στο προφίλ του</a:t>
            </a:r>
          </a:p>
        </p:txBody>
      </p:sp>
      <p:sp>
        <p:nvSpPr>
          <p:cNvPr id="15" name="Content Placeholder 2">
            <a:extLst>
              <a:ext uri="{FF2B5EF4-FFF2-40B4-BE49-F238E27FC236}">
                <a16:creationId xmlns:a16="http://schemas.microsoft.com/office/drawing/2014/main" id="{381ED8C1-BAD6-4082-83F7-C16073C1965D}"/>
              </a:ext>
            </a:extLst>
          </p:cNvPr>
          <p:cNvSpPr>
            <a:spLocks noGrp="1"/>
          </p:cNvSpPr>
          <p:nvPr>
            <p:ph sz="half" idx="1"/>
          </p:nvPr>
        </p:nvSpPr>
        <p:spPr>
          <a:xfrm>
            <a:off x="609599" y="1143001"/>
            <a:ext cx="5078932" cy="5931567"/>
          </a:xfrm>
        </p:spPr>
        <p:txBody>
          <a:bodyPr>
            <a:noAutofit/>
          </a:bodyPr>
          <a:lstStyle/>
          <a:p>
            <a:r>
              <a:rPr lang="el-GR" sz="1200" b="1" u="sng" dirty="0" smtClean="0">
                <a:latin typeface="+mj-lt"/>
              </a:rPr>
              <a:t>Με βάση τα στοιχεία του Προγράμματος Ε-Δ-Κ</a:t>
            </a:r>
          </a:p>
          <a:p>
            <a:pPr marL="171450" indent="-171450">
              <a:spcBef>
                <a:spcPts val="0"/>
              </a:spcBef>
              <a:spcAft>
                <a:spcPts val="0"/>
              </a:spcAft>
              <a:buFont typeface="Wingdings" panose="05000000000000000000" pitchFamily="2" charset="2"/>
              <a:buChar char="Ø"/>
            </a:pPr>
            <a:r>
              <a:rPr lang="el-GR" sz="1200" b="1" dirty="0" smtClean="0">
                <a:latin typeface="+mj-lt"/>
              </a:rPr>
              <a:t>Η </a:t>
            </a:r>
            <a:r>
              <a:rPr lang="el-GR" sz="1200" b="1" dirty="0">
                <a:latin typeface="+mj-lt"/>
              </a:rPr>
              <a:t>συμμετοχή επιχειρήσεων </a:t>
            </a:r>
            <a:r>
              <a:rPr lang="el-GR" sz="1200" dirty="0">
                <a:latin typeface="+mj-lt"/>
              </a:rPr>
              <a:t>σε δράσεις ΕΤΑΚ </a:t>
            </a:r>
            <a:r>
              <a:rPr lang="el-GR" sz="1000" dirty="0">
                <a:latin typeface="+mj-lt"/>
              </a:rPr>
              <a:t>(π.χ., Ε-Δ-Κ, Εμβληματικές Δράσεις</a:t>
            </a:r>
            <a:r>
              <a:rPr lang="el-GR" sz="1000" b="1" dirty="0">
                <a:latin typeface="+mj-lt"/>
              </a:rPr>
              <a:t>) </a:t>
            </a:r>
            <a:r>
              <a:rPr lang="el-GR" sz="1200" b="1" dirty="0">
                <a:latin typeface="+mj-lt"/>
              </a:rPr>
              <a:t>ήταν ιδιαίτερα χαμηλή</a:t>
            </a:r>
            <a:r>
              <a:rPr lang="el-GR" sz="1200" dirty="0">
                <a:latin typeface="+mj-lt"/>
              </a:rPr>
              <a:t>: ~30 επιχειρήσεις υπέβαλαν πρόταση</a:t>
            </a:r>
            <a:r>
              <a:rPr lang="en-US" sz="1200" dirty="0">
                <a:latin typeface="+mj-lt"/>
              </a:rPr>
              <a:t>,</a:t>
            </a:r>
            <a:r>
              <a:rPr lang="el-GR" sz="1200" dirty="0">
                <a:latin typeface="+mj-lt"/>
              </a:rPr>
              <a:t> &lt;10 οι </a:t>
            </a:r>
            <a:r>
              <a:rPr lang="el-GR" sz="1200" dirty="0" smtClean="0">
                <a:latin typeface="+mj-lt"/>
              </a:rPr>
              <a:t>ενταγμένες</a:t>
            </a:r>
          </a:p>
          <a:p>
            <a:pPr marL="171450" indent="-171450">
              <a:spcBef>
                <a:spcPts val="0"/>
              </a:spcBef>
              <a:spcAft>
                <a:spcPts val="0"/>
              </a:spcAft>
              <a:buFont typeface="Wingdings" panose="05000000000000000000" pitchFamily="2" charset="2"/>
              <a:buChar char="Ø"/>
            </a:pPr>
            <a:endParaRPr lang="el-GR" sz="1200" dirty="0">
              <a:latin typeface="+mj-lt"/>
            </a:endParaRPr>
          </a:p>
          <a:p>
            <a:pPr marL="171450" indent="-171450">
              <a:spcBef>
                <a:spcPts val="0"/>
              </a:spcBef>
              <a:spcAft>
                <a:spcPts val="0"/>
              </a:spcAft>
              <a:buFont typeface="Wingdings" panose="05000000000000000000" pitchFamily="2" charset="2"/>
              <a:buChar char="Ø"/>
            </a:pPr>
            <a:r>
              <a:rPr lang="en-US" sz="1200" dirty="0" smtClean="0">
                <a:latin typeface="+mj-lt"/>
              </a:rPr>
              <a:t>H </a:t>
            </a:r>
            <a:r>
              <a:rPr lang="el-GR" sz="1200" dirty="0" err="1" smtClean="0">
                <a:latin typeface="+mj-lt"/>
              </a:rPr>
              <a:t>μόχλευση</a:t>
            </a:r>
            <a:r>
              <a:rPr lang="el-GR" sz="1200" dirty="0" smtClean="0">
                <a:latin typeface="+mj-lt"/>
              </a:rPr>
              <a:t> </a:t>
            </a:r>
            <a:r>
              <a:rPr lang="el-GR" sz="1200" dirty="0">
                <a:latin typeface="+mj-lt"/>
              </a:rPr>
              <a:t>δαπανών Ε&amp;Α από </a:t>
            </a:r>
            <a:r>
              <a:rPr lang="el-GR" sz="1200" dirty="0" smtClean="0">
                <a:latin typeface="+mj-lt"/>
              </a:rPr>
              <a:t>επιχειρήσεις υπολογίστηκε σε: </a:t>
            </a:r>
            <a:r>
              <a:rPr lang="el-GR" sz="1200" b="1" dirty="0">
                <a:latin typeface="+mj-lt"/>
              </a:rPr>
              <a:t>€0.29 </a:t>
            </a:r>
            <a:r>
              <a:rPr lang="el-GR" sz="1200" dirty="0">
                <a:latin typeface="+mj-lt"/>
              </a:rPr>
              <a:t>ανά</a:t>
            </a:r>
            <a:r>
              <a:rPr lang="el-GR" sz="1200" b="1" dirty="0">
                <a:latin typeface="+mj-lt"/>
              </a:rPr>
              <a:t> €1.0 </a:t>
            </a:r>
            <a:r>
              <a:rPr lang="el-GR" sz="1200" dirty="0">
                <a:latin typeface="+mj-lt"/>
              </a:rPr>
              <a:t>Δημόσιας Δαπάνης </a:t>
            </a:r>
            <a:endParaRPr lang="el-GR" sz="1200" dirty="0" smtClean="0">
              <a:latin typeface="+mj-lt"/>
            </a:endParaRPr>
          </a:p>
          <a:p>
            <a:pPr marL="171450" indent="-171450">
              <a:spcBef>
                <a:spcPts val="0"/>
              </a:spcBef>
              <a:spcAft>
                <a:spcPts val="0"/>
              </a:spcAft>
              <a:buFont typeface="Wingdings" panose="05000000000000000000" pitchFamily="2" charset="2"/>
              <a:buChar char="Ø"/>
            </a:pPr>
            <a:endParaRPr lang="el-GR" sz="1200" dirty="0">
              <a:latin typeface="+mj-lt"/>
            </a:endParaRPr>
          </a:p>
          <a:p>
            <a:pPr marL="171450" indent="-171450">
              <a:spcBef>
                <a:spcPts val="0"/>
              </a:spcBef>
              <a:spcAft>
                <a:spcPts val="0"/>
              </a:spcAft>
              <a:buFont typeface="Wingdings" panose="05000000000000000000" pitchFamily="2" charset="2"/>
              <a:buChar char="Ø"/>
            </a:pPr>
            <a:r>
              <a:rPr lang="el-GR" sz="1200" b="1" dirty="0">
                <a:latin typeface="+mj-lt"/>
              </a:rPr>
              <a:t>Μία</a:t>
            </a:r>
            <a:r>
              <a:rPr lang="el-GR" sz="1200" dirty="0">
                <a:latin typeface="+mj-lt"/>
              </a:rPr>
              <a:t> πραγματική </a:t>
            </a:r>
            <a:r>
              <a:rPr lang="el-GR" sz="1200" dirty="0" smtClean="0">
                <a:latin typeface="+mj-lt"/>
              </a:rPr>
              <a:t>«</a:t>
            </a:r>
            <a:r>
              <a:rPr lang="en-US" sz="1200" b="1" dirty="0" smtClean="0">
                <a:latin typeface="+mj-lt"/>
              </a:rPr>
              <a:t>focal firm</a:t>
            </a:r>
            <a:r>
              <a:rPr lang="el-GR" sz="1200" b="1" dirty="0" smtClean="0">
                <a:latin typeface="+mj-lt"/>
              </a:rPr>
              <a:t>»</a:t>
            </a:r>
            <a:r>
              <a:rPr lang="en-US" sz="1200" b="1" dirty="0" smtClean="0">
                <a:latin typeface="+mj-lt"/>
              </a:rPr>
              <a:t> </a:t>
            </a:r>
            <a:r>
              <a:rPr lang="el-GR" sz="1200" dirty="0" smtClean="0">
                <a:latin typeface="+mj-lt"/>
              </a:rPr>
              <a:t>καταγράφεται στον </a:t>
            </a:r>
            <a:r>
              <a:rPr lang="el-GR" sz="1200" dirty="0">
                <a:latin typeface="+mj-lt"/>
              </a:rPr>
              <a:t>τομέα των Ιχθυοκαλλιέργειών </a:t>
            </a:r>
            <a:r>
              <a:rPr lang="el-GR" sz="1000" dirty="0">
                <a:latin typeface="+mj-lt"/>
              </a:rPr>
              <a:t>(Ιχθυοτροφεία Κεφαλλονιάς Α.Ε.) </a:t>
            </a:r>
            <a:r>
              <a:rPr lang="el-GR" sz="1200" dirty="0">
                <a:latin typeface="+mj-lt"/>
              </a:rPr>
              <a:t>με </a:t>
            </a:r>
            <a:r>
              <a:rPr lang="el-GR" sz="1200" b="1" dirty="0" smtClean="0">
                <a:latin typeface="+mj-lt"/>
              </a:rPr>
              <a:t>δίκτυα </a:t>
            </a:r>
            <a:r>
              <a:rPr lang="el-GR" sz="1200" b="1" dirty="0">
                <a:latin typeface="+mj-lt"/>
              </a:rPr>
              <a:t>ερευνητικών συνεργασιών </a:t>
            </a:r>
            <a:r>
              <a:rPr lang="el-GR" sz="1200" dirty="0">
                <a:latin typeface="+mj-lt"/>
              </a:rPr>
              <a:t>στην Ελλάδα και την </a:t>
            </a:r>
            <a:r>
              <a:rPr lang="el-GR" sz="1200" dirty="0" smtClean="0">
                <a:latin typeface="+mj-lt"/>
              </a:rPr>
              <a:t>Ευρώπη</a:t>
            </a:r>
          </a:p>
          <a:p>
            <a:pPr marL="171450" indent="-171450">
              <a:spcBef>
                <a:spcPts val="0"/>
              </a:spcBef>
              <a:spcAft>
                <a:spcPts val="0"/>
              </a:spcAft>
              <a:buFont typeface="Wingdings" panose="05000000000000000000" pitchFamily="2" charset="2"/>
              <a:buChar char="Ø"/>
            </a:pPr>
            <a:endParaRPr lang="el-GR" sz="1200" dirty="0">
              <a:latin typeface="+mj-lt"/>
            </a:endParaRPr>
          </a:p>
          <a:p>
            <a:pPr marL="171450" indent="-171450">
              <a:spcBef>
                <a:spcPts val="0"/>
              </a:spcBef>
              <a:spcAft>
                <a:spcPts val="0"/>
              </a:spcAft>
              <a:buFont typeface="Wingdings" panose="05000000000000000000" pitchFamily="2" charset="2"/>
              <a:buChar char="Ø"/>
            </a:pPr>
            <a:r>
              <a:rPr lang="el-GR" sz="1200" dirty="0" smtClean="0">
                <a:latin typeface="+mj-lt"/>
              </a:rPr>
              <a:t>Στην πρώτη αυτή φάση εφαρμογής, το </a:t>
            </a:r>
            <a:r>
              <a:rPr lang="el-GR" sz="1200" dirty="0">
                <a:latin typeface="+mj-lt"/>
              </a:rPr>
              <a:t>Ιόνιο Πανεπιστήμιο </a:t>
            </a:r>
            <a:r>
              <a:rPr lang="el-GR" sz="1200" b="1" dirty="0">
                <a:latin typeface="+mj-lt"/>
              </a:rPr>
              <a:t>δεν </a:t>
            </a:r>
            <a:r>
              <a:rPr lang="el-GR" sz="1200" b="1" dirty="0" smtClean="0">
                <a:latin typeface="+mj-lt"/>
              </a:rPr>
              <a:t>ήταν ο βασικός μηχανισμός κινητοποίησης </a:t>
            </a:r>
            <a:r>
              <a:rPr lang="el-GR" sz="1200" dirty="0" smtClean="0">
                <a:latin typeface="+mj-lt"/>
              </a:rPr>
              <a:t>τοπικών φορέων (και μάλιστα επιχειρηματικών) για τη </a:t>
            </a:r>
            <a:r>
              <a:rPr lang="el-GR" sz="1200" dirty="0" err="1" smtClean="0">
                <a:latin typeface="+mj-lt"/>
              </a:rPr>
              <a:t>μόχλευση</a:t>
            </a:r>
            <a:r>
              <a:rPr lang="el-GR" sz="1200" dirty="0" smtClean="0">
                <a:latin typeface="+mj-lt"/>
              </a:rPr>
              <a:t> ιδιωτικών πόρων ΕΤΑΚ στα Ι.Ν.</a:t>
            </a:r>
            <a:endParaRPr lang="el-GR" sz="1200" dirty="0">
              <a:solidFill>
                <a:srgbClr val="FF0000"/>
              </a:solidFill>
              <a:latin typeface="+mj-lt"/>
            </a:endParaRPr>
          </a:p>
          <a:p>
            <a:pPr marL="171450" indent="-171450">
              <a:spcBef>
                <a:spcPts val="0"/>
              </a:spcBef>
              <a:spcAft>
                <a:spcPts val="0"/>
              </a:spcAft>
              <a:buFont typeface="Wingdings" panose="05000000000000000000" pitchFamily="2" charset="2"/>
              <a:buChar char="Ø"/>
            </a:pPr>
            <a:r>
              <a:rPr lang="el-GR" sz="1200" dirty="0" smtClean="0"/>
              <a:t>Αντίθετα</a:t>
            </a:r>
            <a:r>
              <a:rPr lang="el-GR" sz="1200" dirty="0"/>
              <a:t>, </a:t>
            </a:r>
            <a:r>
              <a:rPr lang="el-GR" sz="1200" dirty="0" smtClean="0"/>
              <a:t>οι </a:t>
            </a:r>
            <a:r>
              <a:rPr lang="el-GR" sz="1200" dirty="0"/>
              <a:t>περισσότεροι εταίροι στα έργα «Ε-Δ-Κ» προήλθαν </a:t>
            </a:r>
            <a:r>
              <a:rPr lang="el-GR" sz="1200" dirty="0" smtClean="0"/>
              <a:t>άλλες Περιφέρειες.</a:t>
            </a:r>
          </a:p>
          <a:p>
            <a:pPr marL="171450" indent="-171450">
              <a:spcBef>
                <a:spcPts val="0"/>
              </a:spcBef>
              <a:spcAft>
                <a:spcPts val="0"/>
              </a:spcAft>
              <a:buFont typeface="Wingdings" panose="05000000000000000000" pitchFamily="2" charset="2"/>
              <a:buChar char="Ø"/>
            </a:pPr>
            <a:endParaRPr lang="el-GR" sz="1200" dirty="0" smtClean="0">
              <a:solidFill>
                <a:srgbClr val="FF0000"/>
              </a:solidFill>
            </a:endParaRPr>
          </a:p>
          <a:p>
            <a:pPr marL="171450" indent="-171450">
              <a:spcBef>
                <a:spcPts val="0"/>
              </a:spcBef>
              <a:spcAft>
                <a:spcPts val="0"/>
              </a:spcAft>
              <a:buFont typeface="Wingdings" panose="05000000000000000000" pitchFamily="2" charset="2"/>
              <a:buChar char="Ø"/>
            </a:pPr>
            <a:r>
              <a:rPr lang="el-GR" sz="1200" dirty="0" smtClean="0"/>
              <a:t>Ο </a:t>
            </a:r>
            <a:r>
              <a:rPr lang="el-GR" sz="1200" b="1" dirty="0">
                <a:solidFill>
                  <a:srgbClr val="0070C0"/>
                </a:solidFill>
              </a:rPr>
              <a:t>Τουρισμός</a:t>
            </a:r>
            <a:r>
              <a:rPr lang="el-GR" sz="1200" dirty="0"/>
              <a:t> και η </a:t>
            </a:r>
            <a:r>
              <a:rPr lang="el-GR" sz="1200" b="1" dirty="0" smtClean="0">
                <a:solidFill>
                  <a:srgbClr val="FFC000"/>
                </a:solidFill>
              </a:rPr>
              <a:t>Δημιουργική-Πολιτιστική </a:t>
            </a:r>
            <a:r>
              <a:rPr lang="el-GR" sz="1200" b="1" dirty="0">
                <a:solidFill>
                  <a:srgbClr val="FFC000"/>
                </a:solidFill>
              </a:rPr>
              <a:t>Βιομηχανία </a:t>
            </a:r>
            <a:r>
              <a:rPr lang="el-GR" sz="1200" dirty="0"/>
              <a:t>παραμένει το κύριο πεδίο ενδιαφέροντος στα Ιόνια Νησιά για δράσεις τεχνολογικής καινοτομίας, ακολουθούμενα από την </a:t>
            </a:r>
            <a:r>
              <a:rPr lang="el-GR" sz="1200" b="1" dirty="0" err="1">
                <a:solidFill>
                  <a:srgbClr val="00B050"/>
                </a:solidFill>
              </a:rPr>
              <a:t>Αγροδιατροφή</a:t>
            </a:r>
            <a:r>
              <a:rPr lang="el-GR" sz="1200" dirty="0"/>
              <a:t> και τις </a:t>
            </a:r>
            <a:r>
              <a:rPr lang="el-GR" sz="1200" b="1" dirty="0" smtClean="0">
                <a:solidFill>
                  <a:srgbClr val="C00000"/>
                </a:solidFill>
              </a:rPr>
              <a:t>Τ.Π.Ε.</a:t>
            </a:r>
          </a:p>
          <a:p>
            <a:pPr marL="171450" indent="-171450">
              <a:spcBef>
                <a:spcPts val="0"/>
              </a:spcBef>
              <a:spcAft>
                <a:spcPts val="0"/>
              </a:spcAft>
              <a:buFont typeface="Wingdings" panose="05000000000000000000" pitchFamily="2" charset="2"/>
              <a:buChar char="Ø"/>
            </a:pPr>
            <a:endParaRPr lang="el-GR" sz="1200" dirty="0">
              <a:solidFill>
                <a:srgbClr val="FF0000"/>
              </a:solidFill>
              <a:latin typeface="+mj-lt"/>
            </a:endParaRPr>
          </a:p>
          <a:p>
            <a:pPr marL="171450" indent="-171450">
              <a:spcBef>
                <a:spcPts val="0"/>
              </a:spcBef>
              <a:spcAft>
                <a:spcPts val="0"/>
              </a:spcAft>
              <a:buFont typeface="Wingdings" panose="05000000000000000000" pitchFamily="2" charset="2"/>
              <a:buChar char="Ø"/>
            </a:pPr>
            <a:r>
              <a:rPr lang="el-GR" sz="1200" b="1" dirty="0">
                <a:latin typeface="+mj-lt"/>
              </a:rPr>
              <a:t>Δεν ενεργοποιήθηκαν δράσεις δικτυώσεων </a:t>
            </a:r>
            <a:r>
              <a:rPr lang="el-GR" sz="1200" dirty="0">
                <a:latin typeface="+mj-lt"/>
              </a:rPr>
              <a:t>/ συστάδων τοπικών φορέων</a:t>
            </a:r>
            <a:endParaRPr lang="en-US" sz="1200" dirty="0">
              <a:latin typeface="+mj-lt"/>
            </a:endParaRPr>
          </a:p>
        </p:txBody>
      </p:sp>
      <p:sp>
        <p:nvSpPr>
          <p:cNvPr id="5" name="Θέση αριθμού διαφάνειας 4">
            <a:extLst>
              <a:ext uri="{FF2B5EF4-FFF2-40B4-BE49-F238E27FC236}">
                <a16:creationId xmlns:a16="http://schemas.microsoft.com/office/drawing/2014/main" id="{9149E588-C2D3-49D3-BFB9-20B49D89754E}"/>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19</a:t>
            </a:fld>
            <a:endParaRPr lang="el-GR"/>
          </a:p>
        </p:txBody>
      </p:sp>
      <p:sp>
        <p:nvSpPr>
          <p:cNvPr id="6" name="Θέση υποσέλιδου 5">
            <a:extLst>
              <a:ext uri="{FF2B5EF4-FFF2-40B4-BE49-F238E27FC236}">
                <a16:creationId xmlns:a16="http://schemas.microsoft.com/office/drawing/2014/main" id="{C5EC3850-0ECB-472D-B073-6A7C97451964}"/>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RIS3 Ιονίων Νήσων-Αξιολόγηση Προόδου 2014-2020</a:t>
            </a:r>
          </a:p>
        </p:txBody>
      </p:sp>
      <p:grpSp>
        <p:nvGrpSpPr>
          <p:cNvPr id="3" name="Ομάδα 2"/>
          <p:cNvGrpSpPr/>
          <p:nvPr/>
        </p:nvGrpSpPr>
        <p:grpSpPr>
          <a:xfrm>
            <a:off x="5546579" y="982176"/>
            <a:ext cx="6475805" cy="5224827"/>
            <a:chOff x="5546579" y="982176"/>
            <a:chExt cx="6475805" cy="5224827"/>
          </a:xfrm>
        </p:grpSpPr>
        <p:pic>
          <p:nvPicPr>
            <p:cNvPr id="8" name="Εικόνα 7">
              <a:extLst>
                <a:ext uri="{FF2B5EF4-FFF2-40B4-BE49-F238E27FC236}">
                  <a16:creationId xmlns:a16="http://schemas.microsoft.com/office/drawing/2014/main" id="{263955BE-555A-48E3-A6A0-00DD1A9969D4}"/>
                </a:ext>
              </a:extLst>
            </p:cNvPr>
            <p:cNvPicPr>
              <a:picLocks noChangeAspect="1"/>
            </p:cNvPicPr>
            <p:nvPr/>
          </p:nvPicPr>
          <p:blipFill>
            <a:blip r:embed="rId4"/>
            <a:stretch>
              <a:fillRect/>
            </a:stretch>
          </p:blipFill>
          <p:spPr>
            <a:xfrm>
              <a:off x="5546579" y="982176"/>
              <a:ext cx="6475805" cy="4858568"/>
            </a:xfrm>
            <a:prstGeom prst="rect">
              <a:avLst/>
            </a:prstGeom>
            <a:ln>
              <a:solidFill>
                <a:schemeClr val="accent6">
                  <a:lumMod val="75000"/>
                </a:schemeClr>
              </a:solidFill>
            </a:ln>
          </p:spPr>
        </p:pic>
        <p:sp>
          <p:nvSpPr>
            <p:cNvPr id="2" name="Ορθογώνιο 1"/>
            <p:cNvSpPr/>
            <p:nvPr/>
          </p:nvSpPr>
          <p:spPr>
            <a:xfrm>
              <a:off x="5546580" y="5868449"/>
              <a:ext cx="6475804" cy="338554"/>
            </a:xfrm>
            <a:prstGeom prst="rect">
              <a:avLst/>
            </a:prstGeom>
            <a:ln>
              <a:solidFill>
                <a:schemeClr val="accent6">
                  <a:lumMod val="75000"/>
                </a:schemeClr>
              </a:solidFill>
            </a:ln>
          </p:spPr>
          <p:txBody>
            <a:bodyPr wrap="square">
              <a:spAutoFit/>
            </a:bodyPr>
            <a:lstStyle/>
            <a:p>
              <a:r>
                <a:rPr lang="el-GR" sz="800" b="1" dirty="0"/>
                <a:t>Διάγραμμα </a:t>
              </a:r>
              <a:r>
                <a:rPr lang="el-GR" sz="800" b="1" dirty="0" smtClean="0"/>
                <a:t>37. </a:t>
              </a:r>
              <a:r>
                <a:rPr lang="el-GR" sz="800" b="1" dirty="0"/>
                <a:t>Επιρροή του Ιονίου Πανεπιστημίου (μεγάλος δίσκος στο κέντρο) στην κινητοποίηση φορέων των Ιονίων Νήσων για την υποβολή προτάσεων στο </a:t>
              </a:r>
              <a:r>
                <a:rPr lang="el-GR" sz="800" b="1" dirty="0" smtClean="0"/>
                <a:t>Ερευνώ-Δημιουργώ-Καινοτομώ</a:t>
              </a:r>
              <a:r>
                <a:rPr lang="el-GR" sz="800" b="1" dirty="0"/>
                <a:t>.</a:t>
              </a:r>
            </a:p>
          </p:txBody>
        </p:sp>
      </p:grpSp>
    </p:spTree>
    <p:extLst>
      <p:ext uri="{BB962C8B-B14F-4D97-AF65-F5344CB8AC3E}">
        <p14:creationId xmlns:p14="http://schemas.microsoft.com/office/powerpoint/2010/main" val="100041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6" name="Title 5"/>
          <p:cNvSpPr>
            <a:spLocks noGrp="1"/>
          </p:cNvSpPr>
          <p:nvPr>
            <p:ph type="title"/>
          </p:nvPr>
        </p:nvSpPr>
        <p:spPr>
          <a:xfrm>
            <a:off x="680183" y="1378877"/>
            <a:ext cx="11039793" cy="4089736"/>
          </a:xfrm>
        </p:spPr>
        <p:txBody>
          <a:bodyPr>
            <a:normAutofit fontScale="90000"/>
          </a:bodyPr>
          <a:lstStyle/>
          <a:p>
            <a:r>
              <a:rPr lang="el-GR" b="0" cap="none" dirty="0" smtClean="0"/>
              <a:t>Τον</a:t>
            </a:r>
            <a:r>
              <a:rPr lang="en-US" b="0" cap="none" dirty="0" smtClean="0"/>
              <a:t> 2/2022</a:t>
            </a:r>
            <a:r>
              <a:rPr lang="el-GR" b="0" cap="none" dirty="0" smtClean="0"/>
              <a:t> ανατέθηκε από τη Διαχειριστική Αρχή του ΠΕΠ Ι.Ν. σε εμπειρογνώμονα:</a:t>
            </a:r>
            <a:br>
              <a:rPr lang="el-GR" b="0" cap="none" dirty="0" smtClean="0"/>
            </a:br>
            <a:r>
              <a:rPr lang="el-GR" cap="none" dirty="0" smtClean="0"/>
              <a:t/>
            </a:r>
            <a:br>
              <a:rPr lang="el-GR" cap="none" dirty="0" smtClean="0"/>
            </a:br>
            <a:r>
              <a:rPr lang="el-GR" cap="none" dirty="0" smtClean="0"/>
              <a:t>-</a:t>
            </a:r>
            <a:r>
              <a:rPr lang="el-GR" b="0" cap="none" dirty="0" smtClean="0"/>
              <a:t>αφενός</a:t>
            </a:r>
            <a:r>
              <a:rPr lang="el-GR" cap="none" dirty="0" smtClean="0"/>
              <a:t> η Αξιολόγηση της Περιφερειακής Στρατηγικής «Έξυπνης Εξειδίκευσης» (</a:t>
            </a:r>
            <a:r>
              <a:rPr lang="en-US" cap="none" dirty="0" smtClean="0"/>
              <a:t>RIS3) </a:t>
            </a:r>
            <a:r>
              <a:rPr lang="el-GR" cap="none" dirty="0" smtClean="0"/>
              <a:t>για τα Ιόνια Νησιά 2014-2020 </a:t>
            </a:r>
            <a:br>
              <a:rPr lang="el-GR" cap="none" dirty="0" smtClean="0"/>
            </a:br>
            <a:r>
              <a:rPr lang="el-GR" cap="none" dirty="0"/>
              <a:t/>
            </a:r>
            <a:br>
              <a:rPr lang="el-GR" cap="none" dirty="0"/>
            </a:br>
            <a:r>
              <a:rPr lang="el-GR" b="0" cap="none" dirty="0" smtClean="0"/>
              <a:t>και</a:t>
            </a:r>
            <a:r>
              <a:rPr lang="el-GR" cap="none" dirty="0" smtClean="0"/>
              <a:t/>
            </a:r>
            <a:br>
              <a:rPr lang="el-GR" cap="none" dirty="0" smtClean="0"/>
            </a:br>
            <a:r>
              <a:rPr lang="el-GR" cap="none" dirty="0" smtClean="0"/>
              <a:t/>
            </a:r>
            <a:br>
              <a:rPr lang="el-GR" cap="none" dirty="0" smtClean="0"/>
            </a:br>
            <a:r>
              <a:rPr lang="el-GR" cap="none" dirty="0" smtClean="0"/>
              <a:t>-</a:t>
            </a:r>
            <a:r>
              <a:rPr lang="el-GR" b="0" cap="none" dirty="0" smtClean="0"/>
              <a:t>αφετέρου</a:t>
            </a:r>
            <a:r>
              <a:rPr lang="el-GR" cap="none" dirty="0" smtClean="0"/>
              <a:t> η εκπόνηση της Περιφερειακής Διάστασης της</a:t>
            </a:r>
            <a:r>
              <a:rPr lang="en-US" cap="none" dirty="0" smtClean="0"/>
              <a:t> RIS3</a:t>
            </a:r>
            <a:r>
              <a:rPr lang="el-GR" cap="none" dirty="0" smtClean="0"/>
              <a:t> Ι.Ν. για την περίοδο 2021-2027</a:t>
            </a:r>
            <a:endParaRPr lang="el-GR" cap="none" dirty="0"/>
          </a:p>
        </p:txBody>
      </p:sp>
      <p:sp>
        <p:nvSpPr>
          <p:cNvPr id="10" name="Slide Number Placeholder 9"/>
          <p:cNvSpPr>
            <a:spLocks noGrp="1"/>
          </p:cNvSpPr>
          <p:nvPr>
            <p:ph type="sldNum" sz="quarter" idx="11"/>
          </p:nvPr>
        </p:nvSpPr>
        <p:spPr/>
        <p:txBody>
          <a:bodyPr/>
          <a:lstStyle/>
          <a:p>
            <a:fld id="{A8AB0D56-2C3D-4640-9ED3-CE690228AE54}" type="slidenum">
              <a:rPr lang="el-GR" smtClean="0"/>
              <a:pPr/>
              <a:t>2</a:t>
            </a:fld>
            <a:endParaRPr lang="el-GR" dirty="0"/>
          </a:p>
        </p:txBody>
      </p:sp>
      <p:sp>
        <p:nvSpPr>
          <p:cNvPr id="11" name="Footer Placeholder 10"/>
          <p:cNvSpPr>
            <a:spLocks noGrp="1"/>
          </p:cNvSpPr>
          <p:nvPr>
            <p:ph type="ftr" sz="quarter" idx="12"/>
          </p:nvPr>
        </p:nvSpPr>
        <p:spPr/>
        <p:txBody>
          <a:bodyPr/>
          <a:lstStyle/>
          <a:p>
            <a:r>
              <a:rPr lang="el-GR"/>
              <a:t>RIS3 Ιονίων Νήσων-Αξιολόγηση Προόδου 2014-2020</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8" name="Τίτλος 7">
            <a:extLst>
              <a:ext uri="{FF2B5EF4-FFF2-40B4-BE49-F238E27FC236}">
                <a16:creationId xmlns:a16="http://schemas.microsoft.com/office/drawing/2014/main" id="{003FB998-CAE5-426E-9F4C-B0BE40A56DBD}"/>
              </a:ext>
            </a:extLst>
          </p:cNvPr>
          <p:cNvSpPr>
            <a:spLocks noGrp="1"/>
          </p:cNvSpPr>
          <p:nvPr>
            <p:ph type="title"/>
          </p:nvPr>
        </p:nvSpPr>
        <p:spPr>
          <a:xfrm>
            <a:off x="0" y="227199"/>
            <a:ext cx="12192000" cy="739675"/>
          </a:xfrm>
        </p:spPr>
        <p:txBody>
          <a:bodyPr/>
          <a:lstStyle/>
          <a:p>
            <a:pPr marL="457200" indent="-457200">
              <a:buClr>
                <a:srgbClr val="FF0000"/>
              </a:buClr>
              <a:buSzPct val="200000"/>
              <a:buFont typeface="Wingdings" panose="05000000000000000000" pitchFamily="2" charset="2"/>
              <a:buChar char="ü"/>
            </a:pPr>
            <a:r>
              <a:rPr lang="el-GR" dirty="0"/>
              <a:t>Υπάρχουν διακριτά προφίλ σε τοπικό επίπεδο…</a:t>
            </a:r>
          </a:p>
        </p:txBody>
      </p:sp>
      <p:sp>
        <p:nvSpPr>
          <p:cNvPr id="6" name="Θέση αριθμού διαφάνειας 5">
            <a:extLst>
              <a:ext uri="{FF2B5EF4-FFF2-40B4-BE49-F238E27FC236}">
                <a16:creationId xmlns:a16="http://schemas.microsoft.com/office/drawing/2014/main" id="{82B295A3-1E54-41BF-AED3-7C3D241B78C7}"/>
              </a:ext>
            </a:extLst>
          </p:cNvPr>
          <p:cNvSpPr>
            <a:spLocks noGrp="1"/>
          </p:cNvSpPr>
          <p:nvPr>
            <p:ph type="sldNum" sz="quarter" idx="11"/>
          </p:nvPr>
        </p:nvSpPr>
        <p:spPr/>
        <p:txBody>
          <a:bodyPr/>
          <a:lstStyle/>
          <a:p>
            <a:fld id="{A8AB0D56-2C3D-4640-9ED3-CE690228AE54}" type="slidenum">
              <a:rPr lang="el-GR" smtClean="0"/>
              <a:pPr/>
              <a:t>20</a:t>
            </a:fld>
            <a:endParaRPr lang="el-GR" dirty="0"/>
          </a:p>
        </p:txBody>
      </p:sp>
      <p:sp>
        <p:nvSpPr>
          <p:cNvPr id="7" name="Θέση υποσέλιδου 6">
            <a:extLst>
              <a:ext uri="{FF2B5EF4-FFF2-40B4-BE49-F238E27FC236}">
                <a16:creationId xmlns:a16="http://schemas.microsoft.com/office/drawing/2014/main" id="{75E243B3-37C9-4C36-BFCB-70B6A77A5A83}"/>
              </a:ext>
            </a:extLst>
          </p:cNvPr>
          <p:cNvSpPr>
            <a:spLocks noGrp="1"/>
          </p:cNvSpPr>
          <p:nvPr>
            <p:ph type="ftr" sz="quarter" idx="12"/>
          </p:nvPr>
        </p:nvSpPr>
        <p:spPr/>
        <p:txBody>
          <a:bodyPr/>
          <a:lstStyle/>
          <a:p>
            <a:r>
              <a:rPr lang="el-GR"/>
              <a:t>RIS3 Ιονίων Νήσων-Αξιολόγηση Προόδου 2014-2020</a:t>
            </a:r>
          </a:p>
        </p:txBody>
      </p:sp>
      <p:grpSp>
        <p:nvGrpSpPr>
          <p:cNvPr id="3" name="Ομάδα 2"/>
          <p:cNvGrpSpPr/>
          <p:nvPr/>
        </p:nvGrpSpPr>
        <p:grpSpPr>
          <a:xfrm>
            <a:off x="1055243" y="836324"/>
            <a:ext cx="9560110" cy="5591863"/>
            <a:chOff x="1055243" y="836324"/>
            <a:chExt cx="9560110" cy="5591863"/>
          </a:xfrm>
        </p:grpSpPr>
        <p:pic>
          <p:nvPicPr>
            <p:cNvPr id="9" name="Εικόνα 8">
              <a:extLst>
                <a:ext uri="{FF2B5EF4-FFF2-40B4-BE49-F238E27FC236}">
                  <a16:creationId xmlns:a16="http://schemas.microsoft.com/office/drawing/2014/main" id="{351993A4-468C-4C25-8089-FC370A61D050}"/>
                </a:ext>
              </a:extLst>
            </p:cNvPr>
            <p:cNvPicPr>
              <a:picLocks noChangeAspect="1"/>
            </p:cNvPicPr>
            <p:nvPr/>
          </p:nvPicPr>
          <p:blipFill>
            <a:blip r:embed="rId4"/>
            <a:stretch>
              <a:fillRect/>
            </a:stretch>
          </p:blipFill>
          <p:spPr>
            <a:xfrm>
              <a:off x="1055243" y="836324"/>
              <a:ext cx="9560110" cy="5591863"/>
            </a:xfrm>
            <a:prstGeom prst="rect">
              <a:avLst/>
            </a:prstGeom>
          </p:spPr>
        </p:pic>
        <p:sp>
          <p:nvSpPr>
            <p:cNvPr id="2" name="Οβάλ 1"/>
            <p:cNvSpPr/>
            <p:nvPr/>
          </p:nvSpPr>
          <p:spPr>
            <a:xfrm>
              <a:off x="4581726" y="1181905"/>
              <a:ext cx="661481" cy="695527"/>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Οβάλ 9"/>
            <p:cNvSpPr/>
            <p:nvPr/>
          </p:nvSpPr>
          <p:spPr>
            <a:xfrm>
              <a:off x="6643990" y="2665379"/>
              <a:ext cx="569069" cy="569068"/>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Οβάλ 10"/>
            <p:cNvSpPr/>
            <p:nvPr/>
          </p:nvSpPr>
          <p:spPr>
            <a:xfrm>
              <a:off x="8009092" y="2344361"/>
              <a:ext cx="570704" cy="557715"/>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Οβάλ 11"/>
            <p:cNvSpPr/>
            <p:nvPr/>
          </p:nvSpPr>
          <p:spPr>
            <a:xfrm>
              <a:off x="9815189" y="1922829"/>
              <a:ext cx="570704" cy="557715"/>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3315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pic>
        <p:nvPicPr>
          <p:cNvPr id="6" name="Εικόνα 5">
            <a:extLst>
              <a:ext uri="{FF2B5EF4-FFF2-40B4-BE49-F238E27FC236}">
                <a16:creationId xmlns:a16="http://schemas.microsoft.com/office/drawing/2014/main" id="{D6EDB09A-C4CA-470F-93A7-5BFA84172F42}"/>
              </a:ext>
            </a:extLst>
          </p:cNvPr>
          <p:cNvPicPr>
            <a:picLocks noChangeAspect="1"/>
          </p:cNvPicPr>
          <p:nvPr/>
        </p:nvPicPr>
        <p:blipFill>
          <a:blip r:embed="rId3"/>
          <a:stretch>
            <a:fillRect/>
          </a:stretch>
        </p:blipFill>
        <p:spPr>
          <a:xfrm>
            <a:off x="0" y="1402292"/>
            <a:ext cx="8188831" cy="4380172"/>
          </a:xfrm>
          <a:prstGeom prst="rect">
            <a:avLst/>
          </a:prstGeom>
        </p:spPr>
      </p:pic>
      <p:sp>
        <p:nvSpPr>
          <p:cNvPr id="2" name="Τίτλος 1">
            <a:extLst>
              <a:ext uri="{FF2B5EF4-FFF2-40B4-BE49-F238E27FC236}">
                <a16:creationId xmlns:a16="http://schemas.microsoft.com/office/drawing/2014/main" id="{A739AB21-A60E-4CF3-A7EE-54D8746399FD}"/>
              </a:ext>
            </a:extLst>
          </p:cNvPr>
          <p:cNvSpPr>
            <a:spLocks noGrp="1"/>
          </p:cNvSpPr>
          <p:nvPr>
            <p:ph type="title"/>
          </p:nvPr>
        </p:nvSpPr>
        <p:spPr/>
        <p:txBody>
          <a:bodyPr/>
          <a:lstStyle/>
          <a:p>
            <a:r>
              <a:rPr lang="el-GR" dirty="0"/>
              <a:t>													</a:t>
            </a:r>
            <a:r>
              <a:rPr lang="el-GR" dirty="0" smtClean="0"/>
              <a:t>…</a:t>
            </a:r>
            <a:r>
              <a:rPr lang="el-GR" dirty="0"/>
              <a:t>και σε επίπεδο </a:t>
            </a:r>
            <a:r>
              <a:rPr lang="el-GR" dirty="0" err="1" smtClean="0"/>
              <a:t>υπο</a:t>
            </a:r>
            <a:r>
              <a:rPr lang="el-GR" dirty="0" smtClean="0"/>
              <a:t>-τομέων</a:t>
            </a:r>
            <a:r>
              <a:rPr lang="el-GR" dirty="0"/>
              <a:t>.</a:t>
            </a:r>
          </a:p>
        </p:txBody>
      </p:sp>
      <p:sp>
        <p:nvSpPr>
          <p:cNvPr id="4" name="Θέση αριθμού διαφάνειας 3">
            <a:extLst>
              <a:ext uri="{FF2B5EF4-FFF2-40B4-BE49-F238E27FC236}">
                <a16:creationId xmlns:a16="http://schemas.microsoft.com/office/drawing/2014/main" id="{E4A0EC54-797C-4C67-9095-69D94D83EA24}"/>
              </a:ext>
            </a:extLst>
          </p:cNvPr>
          <p:cNvSpPr>
            <a:spLocks noGrp="1"/>
          </p:cNvSpPr>
          <p:nvPr>
            <p:ph type="sldNum" sz="quarter" idx="11"/>
          </p:nvPr>
        </p:nvSpPr>
        <p:spPr/>
        <p:txBody>
          <a:bodyPr/>
          <a:lstStyle/>
          <a:p>
            <a:fld id="{A8AB0D56-2C3D-4640-9ED3-CE690228AE54}" type="slidenum">
              <a:rPr lang="el-GR" smtClean="0"/>
              <a:pPr/>
              <a:t>21</a:t>
            </a:fld>
            <a:endParaRPr lang="el-GR" dirty="0"/>
          </a:p>
        </p:txBody>
      </p:sp>
      <p:sp>
        <p:nvSpPr>
          <p:cNvPr id="5" name="Θέση υποσέλιδου 4">
            <a:extLst>
              <a:ext uri="{FF2B5EF4-FFF2-40B4-BE49-F238E27FC236}">
                <a16:creationId xmlns:a16="http://schemas.microsoft.com/office/drawing/2014/main" id="{04108BF4-9052-4B15-BF90-CFEECCB19984}"/>
              </a:ext>
            </a:extLst>
          </p:cNvPr>
          <p:cNvSpPr>
            <a:spLocks noGrp="1"/>
          </p:cNvSpPr>
          <p:nvPr>
            <p:ph type="ftr" sz="quarter" idx="12"/>
          </p:nvPr>
        </p:nvSpPr>
        <p:spPr/>
        <p:txBody>
          <a:bodyPr/>
          <a:lstStyle/>
          <a:p>
            <a:r>
              <a:rPr lang="el-GR" dirty="0"/>
              <a:t>RIS3 Ιονίων Νήσων-Αξιολόγηση Προόδου 2014-2020</a:t>
            </a:r>
          </a:p>
        </p:txBody>
      </p:sp>
      <p:sp>
        <p:nvSpPr>
          <p:cNvPr id="7" name="TextBox 6"/>
          <p:cNvSpPr txBox="1"/>
          <p:nvPr/>
        </p:nvSpPr>
        <p:spPr>
          <a:xfrm>
            <a:off x="8338462" y="1397399"/>
            <a:ext cx="3311887" cy="4524315"/>
          </a:xfrm>
          <a:prstGeom prst="rect">
            <a:avLst/>
          </a:prstGeom>
          <a:noFill/>
        </p:spPr>
        <p:txBody>
          <a:bodyPr wrap="square" rtlCol="0">
            <a:spAutoFit/>
          </a:bodyPr>
          <a:lstStyle/>
          <a:p>
            <a:r>
              <a:rPr lang="el-GR" sz="1200" dirty="0"/>
              <a:t>Μία υπεραπλουστευμένη περιγραφή για την κατανομή της δημόσιας δαπάνης από το 2014 έως το 2020 </a:t>
            </a:r>
            <a:r>
              <a:rPr lang="el-GR" sz="1200" dirty="0" smtClean="0"/>
              <a:t>δείχνει </a:t>
            </a:r>
            <a:r>
              <a:rPr lang="el-GR" sz="1200" dirty="0"/>
              <a:t>ότι το μεγαλύτερο τμήμα </a:t>
            </a:r>
            <a:r>
              <a:rPr lang="el-GR" sz="1200" dirty="0" smtClean="0"/>
              <a:t>της:</a:t>
            </a:r>
          </a:p>
          <a:p>
            <a:r>
              <a:rPr lang="el-GR" sz="1200" dirty="0" smtClean="0"/>
              <a:t>Α. για </a:t>
            </a:r>
            <a:r>
              <a:rPr lang="el-GR" sz="1200" dirty="0"/>
              <a:t>επιχειρηματική ανάπτυξη </a:t>
            </a:r>
            <a:r>
              <a:rPr lang="el-GR" sz="1200" dirty="0" smtClean="0"/>
              <a:t>κατευθύνθηκε </a:t>
            </a:r>
            <a:r>
              <a:rPr lang="el-GR" sz="1200" dirty="0"/>
              <a:t>στο </a:t>
            </a:r>
            <a:r>
              <a:rPr lang="el-GR" sz="1200" b="1" dirty="0">
                <a:solidFill>
                  <a:srgbClr val="325A9B"/>
                </a:solidFill>
              </a:rPr>
              <a:t>Θαλάσσιο Τουρισμό </a:t>
            </a:r>
            <a:r>
              <a:rPr lang="el-GR" sz="1200" dirty="0"/>
              <a:t>(47%) και </a:t>
            </a:r>
            <a:endParaRPr lang="el-GR" sz="1200" dirty="0" smtClean="0"/>
          </a:p>
          <a:p>
            <a:r>
              <a:rPr lang="el-GR" sz="1200" dirty="0" smtClean="0"/>
              <a:t>στην </a:t>
            </a:r>
            <a:r>
              <a:rPr lang="el-GR" sz="1200" b="1" dirty="0">
                <a:solidFill>
                  <a:srgbClr val="3283FE"/>
                </a:solidFill>
              </a:rPr>
              <a:t>Αλιεία-Ιχθυοκαλλιέργειες</a:t>
            </a:r>
            <a:r>
              <a:rPr lang="el-GR" sz="1200" dirty="0"/>
              <a:t> (42%), </a:t>
            </a:r>
            <a:endParaRPr lang="el-GR" sz="1200" dirty="0" smtClean="0"/>
          </a:p>
          <a:p>
            <a:endParaRPr lang="el-GR" sz="1200" dirty="0"/>
          </a:p>
          <a:p>
            <a:r>
              <a:rPr lang="el-GR" sz="1200" dirty="0" smtClean="0"/>
              <a:t>ενώ</a:t>
            </a:r>
            <a:r>
              <a:rPr lang="el-GR" sz="1200" dirty="0"/>
              <a:t>, όσον αφορά </a:t>
            </a:r>
            <a:r>
              <a:rPr lang="el-GR" sz="1200" dirty="0" smtClean="0"/>
              <a:t>τη </a:t>
            </a:r>
            <a:r>
              <a:rPr lang="el-GR" sz="1200" dirty="0"/>
              <a:t>δημόσια </a:t>
            </a:r>
            <a:r>
              <a:rPr lang="el-GR" sz="1200" dirty="0" smtClean="0"/>
              <a:t>δαπάνη:</a:t>
            </a:r>
          </a:p>
          <a:p>
            <a:r>
              <a:rPr lang="el-GR" sz="1200" dirty="0" smtClean="0"/>
              <a:t> </a:t>
            </a:r>
          </a:p>
          <a:p>
            <a:r>
              <a:rPr lang="el-GR" sz="1200" dirty="0" smtClean="0"/>
              <a:t>Β. για ΕΤΑΚ, </a:t>
            </a:r>
            <a:r>
              <a:rPr lang="el-GR" sz="1200" dirty="0"/>
              <a:t>το μεγαλύτερο τμήμα κατέληξε στην </a:t>
            </a:r>
            <a:r>
              <a:rPr lang="el-GR" sz="1200" b="1" dirty="0" err="1">
                <a:solidFill>
                  <a:srgbClr val="00B050"/>
                </a:solidFill>
              </a:rPr>
              <a:t>Αγροδιατροφή</a:t>
            </a:r>
            <a:r>
              <a:rPr lang="el-GR" sz="1200" dirty="0"/>
              <a:t> (27%), </a:t>
            </a:r>
            <a:endParaRPr lang="el-GR" sz="1200" dirty="0" smtClean="0"/>
          </a:p>
          <a:p>
            <a:r>
              <a:rPr lang="el-GR" sz="1200" dirty="0" smtClean="0"/>
              <a:t>την </a:t>
            </a:r>
            <a:r>
              <a:rPr lang="el-GR" sz="1200" b="1" dirty="0">
                <a:solidFill>
                  <a:srgbClr val="C00000"/>
                </a:solidFill>
              </a:rPr>
              <a:t>Ιατρική Πληροφορική </a:t>
            </a:r>
            <a:r>
              <a:rPr lang="el-GR" sz="1200" dirty="0"/>
              <a:t>(26%), </a:t>
            </a:r>
            <a:endParaRPr lang="el-GR" sz="1200" dirty="0" smtClean="0"/>
          </a:p>
          <a:p>
            <a:r>
              <a:rPr lang="el-GR" sz="1200" dirty="0" smtClean="0"/>
              <a:t>τη </a:t>
            </a:r>
            <a:r>
              <a:rPr lang="el-GR" sz="1200" b="1" dirty="0">
                <a:solidFill>
                  <a:srgbClr val="FFC000"/>
                </a:solidFill>
              </a:rPr>
              <a:t>Δημιουργική Οικονομία </a:t>
            </a:r>
            <a:r>
              <a:rPr lang="el-GR" sz="1200" dirty="0"/>
              <a:t>(21%) και τις Τεχνολογίες Πληροφορικής και Επικοινωνιών (16,4%). </a:t>
            </a:r>
            <a:endParaRPr lang="el-GR" sz="1200" dirty="0" smtClean="0"/>
          </a:p>
          <a:p>
            <a:endParaRPr lang="el-GR" sz="1200" dirty="0"/>
          </a:p>
          <a:p>
            <a:r>
              <a:rPr lang="el-GR" sz="1200" dirty="0" smtClean="0"/>
              <a:t>Γ. οι </a:t>
            </a:r>
            <a:r>
              <a:rPr lang="el-GR" sz="1200" dirty="0"/>
              <a:t>δε επενδύσεις σε έρευνα, τεχνολογική ανάπτυξη και καινοτομία οδηγούνται από επενδύσεις σε ερευνητικές υποδομές ή αντίστοιχες δράσεις </a:t>
            </a:r>
            <a:endParaRPr lang="el-GR" sz="1200" dirty="0" smtClean="0"/>
          </a:p>
          <a:p>
            <a:r>
              <a:rPr lang="el-GR" sz="1200" dirty="0" smtClean="0"/>
              <a:t>και </a:t>
            </a:r>
            <a:r>
              <a:rPr lang="el-GR" sz="1200" b="1" dirty="0"/>
              <a:t>όχι από ερευνητική δραστηριότητα του επιχειρηματικού τομέα</a:t>
            </a:r>
            <a:r>
              <a:rPr lang="el-GR" sz="1200" dirty="0"/>
              <a:t> (με εξαίρεση μόνο τις Ιχθυοκαλλιέργειες</a:t>
            </a:r>
            <a:r>
              <a:rPr lang="el-GR" sz="1200" dirty="0" smtClean="0"/>
              <a:t>)</a:t>
            </a:r>
            <a:endParaRPr lang="en-US" sz="1200" dirty="0"/>
          </a:p>
        </p:txBody>
      </p:sp>
    </p:spTree>
    <p:extLst>
      <p:ext uri="{BB962C8B-B14F-4D97-AF65-F5344CB8AC3E}">
        <p14:creationId xmlns:p14="http://schemas.microsoft.com/office/powerpoint/2010/main" val="102377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ECB03E4F-E7AC-45AF-8BFA-3EAE51D98BED}"/>
              </a:ext>
            </a:extLst>
          </p:cNvPr>
          <p:cNvSpPr>
            <a:spLocks noGrp="1"/>
          </p:cNvSpPr>
          <p:nvPr>
            <p:ph type="title"/>
          </p:nvPr>
        </p:nvSpPr>
        <p:spPr>
          <a:xfrm>
            <a:off x="0" y="124960"/>
            <a:ext cx="12192000" cy="757146"/>
          </a:xfrm>
        </p:spPr>
        <p:txBody>
          <a:bodyPr/>
          <a:lstStyle/>
          <a:p>
            <a:pPr marL="457200" indent="-457200">
              <a:buClr>
                <a:srgbClr val="FF0000"/>
              </a:buClr>
              <a:buSzPct val="200000"/>
              <a:buFont typeface="Wingdings" panose="05000000000000000000" pitchFamily="2" charset="2"/>
              <a:buChar char="ü"/>
            </a:pPr>
            <a:r>
              <a:rPr lang="en-US" dirty="0"/>
              <a:t>(</a:t>
            </a:r>
            <a:r>
              <a:rPr lang="el-GR" dirty="0"/>
              <a:t>Προϋπολογιστική) </a:t>
            </a:r>
            <a:r>
              <a:rPr lang="el-GR" dirty="0" smtClean="0"/>
              <a:t>Αποτελεσματικότητα </a:t>
            </a:r>
            <a:r>
              <a:rPr lang="en-GB" dirty="0" smtClean="0"/>
              <a:t>RIS3 IN</a:t>
            </a:r>
            <a:r>
              <a:rPr lang="el-GR" dirty="0" smtClean="0"/>
              <a:t>: </a:t>
            </a:r>
            <a:r>
              <a:rPr lang="el-GR" dirty="0" smtClean="0">
                <a:solidFill>
                  <a:srgbClr val="FF0000"/>
                </a:solidFill>
              </a:rPr>
              <a:t>38,0%</a:t>
            </a:r>
            <a:r>
              <a:rPr lang="el-GR" dirty="0" smtClean="0"/>
              <a:t> </a:t>
            </a:r>
            <a:endParaRPr lang="el-GR" dirty="0"/>
          </a:p>
        </p:txBody>
      </p:sp>
      <p:sp>
        <p:nvSpPr>
          <p:cNvPr id="4" name="Θέση αριθμού διαφάνειας 3">
            <a:extLst>
              <a:ext uri="{FF2B5EF4-FFF2-40B4-BE49-F238E27FC236}">
                <a16:creationId xmlns:a16="http://schemas.microsoft.com/office/drawing/2014/main" id="{77D8AF57-D06C-4A02-905B-B08CD0BED710}"/>
              </a:ext>
            </a:extLst>
          </p:cNvPr>
          <p:cNvSpPr>
            <a:spLocks noGrp="1"/>
          </p:cNvSpPr>
          <p:nvPr>
            <p:ph type="sldNum" sz="quarter" idx="11"/>
          </p:nvPr>
        </p:nvSpPr>
        <p:spPr/>
        <p:txBody>
          <a:bodyPr/>
          <a:lstStyle/>
          <a:p>
            <a:fld id="{A8AB0D56-2C3D-4640-9ED3-CE690228AE54}" type="slidenum">
              <a:rPr lang="el-GR" smtClean="0"/>
              <a:pPr/>
              <a:t>22</a:t>
            </a:fld>
            <a:endParaRPr lang="el-GR" dirty="0"/>
          </a:p>
        </p:txBody>
      </p:sp>
      <p:sp>
        <p:nvSpPr>
          <p:cNvPr id="5" name="Θέση υποσέλιδου 4">
            <a:extLst>
              <a:ext uri="{FF2B5EF4-FFF2-40B4-BE49-F238E27FC236}">
                <a16:creationId xmlns:a16="http://schemas.microsoft.com/office/drawing/2014/main" id="{5C05D564-E851-4070-B730-ED5A46237D66}"/>
              </a:ext>
            </a:extLst>
          </p:cNvPr>
          <p:cNvSpPr>
            <a:spLocks noGrp="1"/>
          </p:cNvSpPr>
          <p:nvPr>
            <p:ph type="ftr" sz="quarter" idx="12"/>
          </p:nvPr>
        </p:nvSpPr>
        <p:spPr/>
        <p:txBody>
          <a:bodyPr/>
          <a:lstStyle/>
          <a:p>
            <a:r>
              <a:rPr lang="el-GR"/>
              <a:t>RIS3 Ιονίων Νήσων-Αξιολόγηση Προόδου 2014-2020</a:t>
            </a:r>
          </a:p>
        </p:txBody>
      </p:sp>
      <p:graphicFrame>
        <p:nvGraphicFramePr>
          <p:cNvPr id="6" name="Πίνακας 5">
            <a:extLst>
              <a:ext uri="{FF2B5EF4-FFF2-40B4-BE49-F238E27FC236}">
                <a16:creationId xmlns:a16="http://schemas.microsoft.com/office/drawing/2014/main" id="{8041F781-85B4-44F8-8C24-360A3EA14FA6}"/>
              </a:ext>
            </a:extLst>
          </p:cNvPr>
          <p:cNvGraphicFramePr>
            <a:graphicFrameLocks noGrp="1"/>
          </p:cNvGraphicFramePr>
          <p:nvPr>
            <p:extLst>
              <p:ext uri="{D42A27DB-BD31-4B8C-83A1-F6EECF244321}">
                <p14:modId xmlns:p14="http://schemas.microsoft.com/office/powerpoint/2010/main" val="2294554914"/>
              </p:ext>
            </p:extLst>
          </p:nvPr>
        </p:nvGraphicFramePr>
        <p:xfrm>
          <a:off x="613110" y="891908"/>
          <a:ext cx="10969290" cy="5547289"/>
        </p:xfrm>
        <a:graphic>
          <a:graphicData uri="http://schemas.openxmlformats.org/drawingml/2006/table">
            <a:tbl>
              <a:tblPr>
                <a:tableStyleId>{2D5ABB26-0587-4C30-8999-92F81FD0307C}</a:tableStyleId>
              </a:tblPr>
              <a:tblGrid>
                <a:gridCol w="1074374">
                  <a:extLst>
                    <a:ext uri="{9D8B030D-6E8A-4147-A177-3AD203B41FA5}">
                      <a16:colId xmlns:a16="http://schemas.microsoft.com/office/drawing/2014/main" val="1742982282"/>
                    </a:ext>
                  </a:extLst>
                </a:gridCol>
                <a:gridCol w="748145">
                  <a:extLst>
                    <a:ext uri="{9D8B030D-6E8A-4147-A177-3AD203B41FA5}">
                      <a16:colId xmlns:a16="http://schemas.microsoft.com/office/drawing/2014/main" val="1988550014"/>
                    </a:ext>
                  </a:extLst>
                </a:gridCol>
                <a:gridCol w="6492480">
                  <a:extLst>
                    <a:ext uri="{9D8B030D-6E8A-4147-A177-3AD203B41FA5}">
                      <a16:colId xmlns:a16="http://schemas.microsoft.com/office/drawing/2014/main" val="3126145816"/>
                    </a:ext>
                  </a:extLst>
                </a:gridCol>
                <a:gridCol w="652714">
                  <a:extLst>
                    <a:ext uri="{9D8B030D-6E8A-4147-A177-3AD203B41FA5}">
                      <a16:colId xmlns:a16="http://schemas.microsoft.com/office/drawing/2014/main" val="701957119"/>
                    </a:ext>
                  </a:extLst>
                </a:gridCol>
                <a:gridCol w="662173">
                  <a:extLst>
                    <a:ext uri="{9D8B030D-6E8A-4147-A177-3AD203B41FA5}">
                      <a16:colId xmlns:a16="http://schemas.microsoft.com/office/drawing/2014/main" val="2920138233"/>
                    </a:ext>
                  </a:extLst>
                </a:gridCol>
                <a:gridCol w="669702">
                  <a:extLst>
                    <a:ext uri="{9D8B030D-6E8A-4147-A177-3AD203B41FA5}">
                      <a16:colId xmlns:a16="http://schemas.microsoft.com/office/drawing/2014/main" val="3178819564"/>
                    </a:ext>
                  </a:extLst>
                </a:gridCol>
                <a:gridCol w="669702">
                  <a:extLst>
                    <a:ext uri="{9D8B030D-6E8A-4147-A177-3AD203B41FA5}">
                      <a16:colId xmlns:a16="http://schemas.microsoft.com/office/drawing/2014/main" val="1446633356"/>
                    </a:ext>
                  </a:extLst>
                </a:gridCol>
              </a:tblGrid>
              <a:tr h="113710">
                <a:tc>
                  <a:txBody>
                    <a:bodyPr/>
                    <a:lstStyle/>
                    <a:p>
                      <a:pPr algn="ctr" fontAlgn="b"/>
                      <a:r>
                        <a:rPr lang="el-GR" sz="900" b="0" i="1" u="none" strike="noStrike" dirty="0" err="1">
                          <a:effectLst/>
                          <a:latin typeface="+mj-lt"/>
                        </a:rPr>
                        <a:t>Υποτομέας</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900" b="0" i="1" u="none" strike="noStrike" dirty="0" err="1">
                          <a:effectLst/>
                          <a:latin typeface="+mj-lt"/>
                        </a:rPr>
                        <a:t>Κωδ</a:t>
                      </a:r>
                      <a:r>
                        <a:rPr lang="el-GR" sz="900" b="0" i="1" u="none" strike="noStrike" dirty="0">
                          <a:effectLst/>
                          <a:latin typeface="+mj-lt"/>
                        </a:rPr>
                        <a:t>. Δείκτη</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900" b="0" i="1" u="none" strike="noStrike" dirty="0">
                          <a:effectLst/>
                          <a:latin typeface="+mj-lt"/>
                        </a:rPr>
                        <a:t>Όνομα Δείκτη</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900" b="0" i="1" u="none" strike="noStrike" dirty="0">
                          <a:solidFill>
                            <a:srgbClr val="000000"/>
                          </a:solidFill>
                          <a:effectLst/>
                          <a:latin typeface="+mj-lt"/>
                        </a:rPr>
                        <a:t>Στόχος (Ο</a:t>
                      </a:r>
                      <a:r>
                        <a:rPr lang="en-US" sz="900" b="0" i="1" u="none" strike="noStrike" dirty="0">
                          <a:solidFill>
                            <a:srgbClr val="000000"/>
                          </a:solidFill>
                          <a:effectLst/>
                          <a:latin typeface="+mj-lt"/>
                        </a:rPr>
                        <a:t>e)</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900" b="0" i="1" u="none" strike="noStrike" dirty="0">
                          <a:effectLst/>
                          <a:latin typeface="+mj-lt"/>
                        </a:rPr>
                        <a:t>Επίτευξη</a:t>
                      </a:r>
                      <a:r>
                        <a:rPr lang="en-US" sz="900" b="0" i="1" u="none" strike="noStrike" dirty="0">
                          <a:effectLst/>
                          <a:latin typeface="+mj-lt"/>
                        </a:rPr>
                        <a:t> (Oa)</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1" u="none" strike="noStrike" dirty="0">
                          <a:solidFill>
                            <a:srgbClr val="000000"/>
                          </a:solidFill>
                          <a:effectLst/>
                          <a:latin typeface="+mj-lt"/>
                        </a:rPr>
                        <a:t>Oa/</a:t>
                      </a:r>
                      <a:r>
                        <a:rPr lang="en-GB" sz="900" b="0" i="1" u="none" strike="noStrike" dirty="0" err="1">
                          <a:solidFill>
                            <a:srgbClr val="000000"/>
                          </a:solidFill>
                          <a:effectLst/>
                          <a:latin typeface="+mj-lt"/>
                        </a:rPr>
                        <a:t>Oe</a:t>
                      </a:r>
                      <a:r>
                        <a:rPr lang="en-GB" sz="900" b="0" i="1" u="none" strike="noStrike" dirty="0">
                          <a:solidFill>
                            <a:srgbClr val="000000"/>
                          </a:solidFill>
                          <a:effectLst/>
                          <a:latin typeface="+mj-lt"/>
                        </a:rPr>
                        <a:t> *100</a:t>
                      </a: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l-GR" sz="900" b="0" i="1" u="none" strike="noStrike" dirty="0">
                          <a:solidFill>
                            <a:srgbClr val="000000"/>
                          </a:solidFill>
                          <a:effectLst/>
                          <a:latin typeface="+mj-lt"/>
                        </a:rPr>
                        <a:t>μ.ό. Ο</a:t>
                      </a:r>
                      <a:r>
                        <a:rPr lang="en-US" sz="900" b="0" i="1" u="none" strike="noStrike" dirty="0">
                          <a:solidFill>
                            <a:srgbClr val="000000"/>
                          </a:solidFill>
                          <a:effectLst/>
                          <a:latin typeface="+mj-lt"/>
                        </a:rPr>
                        <a:t>a/</a:t>
                      </a:r>
                      <a:r>
                        <a:rPr lang="en-US" sz="900" b="0" i="1" u="none" strike="noStrike" dirty="0" err="1">
                          <a:solidFill>
                            <a:srgbClr val="000000"/>
                          </a:solidFill>
                          <a:effectLst/>
                          <a:latin typeface="+mj-lt"/>
                        </a:rPr>
                        <a:t>Oe</a:t>
                      </a:r>
                      <a:endParaRPr lang="en-GB" sz="900" b="0" i="1"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6200914"/>
                  </a:ext>
                </a:extLst>
              </a:tr>
              <a:tr h="113710">
                <a:tc rowSpan="5">
                  <a:txBody>
                    <a:bodyPr/>
                    <a:lstStyle/>
                    <a:p>
                      <a:pPr algn="l" fontAlgn="b"/>
                      <a:r>
                        <a:rPr lang="en-GB" sz="800" b="1" u="none" strike="noStrike" dirty="0">
                          <a:effectLst/>
                          <a:latin typeface="+mj-lt"/>
                        </a:rPr>
                        <a:t>01-Agrifood</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GB" sz="800" u="none" strike="noStrike" dirty="0">
                          <a:effectLst/>
                          <a:latin typeface="+mj-lt"/>
                        </a:rPr>
                        <a:t>CO01</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dirty="0">
                          <a:effectLst/>
                          <a:latin typeface="+mj-lt"/>
                        </a:rPr>
                        <a:t>25</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dirty="0">
                          <a:effectLst/>
                          <a:latin typeface="+mj-lt"/>
                        </a:rPr>
                        <a:t>15</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a:effectLst/>
                          <a:latin typeface="+mj-lt"/>
                        </a:rPr>
                        <a:t>60.00</a:t>
                      </a:r>
                      <a:endParaRPr lang="el-GR" sz="800" b="0" i="0" u="none" strike="noStrike">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rowSpan="5">
                  <a:txBody>
                    <a:bodyPr/>
                    <a:lstStyle/>
                    <a:p>
                      <a:pPr algn="ctr" fontAlgn="b"/>
                      <a:r>
                        <a:rPr lang="en-US" sz="800" b="1" i="0" u="none" strike="noStrike" dirty="0">
                          <a:solidFill>
                            <a:srgbClr val="000000"/>
                          </a:solidFill>
                          <a:effectLst/>
                          <a:latin typeface="+mj-lt"/>
                        </a:rPr>
                        <a:t>16.42</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316903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CO02</a:t>
                      </a:r>
                      <a:endParaRPr lang="en-GB"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l" fontAlgn="b"/>
                      <a:r>
                        <a:rPr lang="el-GR" sz="800" u="none" strike="noStrike">
                          <a:effectLst/>
                          <a:latin typeface="+mj-lt"/>
                        </a:rPr>
                        <a:t>Παραγωγικές επενδύσεις: Αριθμός επιχειρήσεων που λαμβάνουν επιχορηγήσεις</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25</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15</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60.00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249352037"/>
                  </a:ext>
                </a:extLst>
              </a:tr>
              <a:tr h="117686">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CO25</a:t>
                      </a:r>
                      <a:endParaRPr lang="en-GB"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l" fontAlgn="b"/>
                      <a:r>
                        <a:rPr lang="el-GR" sz="800" u="none" strike="noStrike" dirty="0">
                          <a:effectLst/>
                          <a:latin typeface="+mj-lt"/>
                        </a:rPr>
                        <a:t>Έρευνα. καινοτομία: Αριθμός ερευνητών που εργάζονται σε βελτιωμένες εγκαταστάσεις ερευνητικών κέντρων (ΙΠΑ)</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55</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0.00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130994957"/>
                  </a:ext>
                </a:extLst>
              </a:tr>
              <a:tr h="43182">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CO26</a:t>
                      </a:r>
                      <a:endParaRPr lang="en-GB"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l" fontAlgn="b"/>
                      <a:r>
                        <a:rPr lang="el-GR" sz="800" u="none" strike="noStrike" dirty="0">
                          <a:effectLst/>
                          <a:latin typeface="+mj-lt"/>
                        </a:rPr>
                        <a:t>Έρευνα. καινοτομία: Αριθμός επιχειρήσεων που συνεργάζονται με ερευνητικά ιδρύματα</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10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0.00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67433656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dirty="0">
                          <a:effectLst/>
                          <a:latin typeface="+mj-lt"/>
                        </a:rPr>
                        <a:t>Τ2703</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l-GR" sz="800" u="none" strike="noStrike">
                          <a:effectLst/>
                          <a:latin typeface="+mj-lt"/>
                        </a:rPr>
                        <a:t>Αριθμός επιχειρηματικών συνεργατικών δικτύων</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l-GR" sz="800" u="none" strike="noStrike">
                          <a:effectLst/>
                          <a:latin typeface="+mj-lt"/>
                        </a:rPr>
                        <a:t>3</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l-GR" sz="800" u="none" strike="noStrike">
                          <a:effectLst/>
                          <a:latin typeface="+mj-lt"/>
                        </a:rPr>
                        <a:t>0.00</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170642"/>
                  </a:ext>
                </a:extLst>
              </a:tr>
              <a:tr h="113710">
                <a:tc rowSpan="4">
                  <a:txBody>
                    <a:bodyPr/>
                    <a:lstStyle/>
                    <a:p>
                      <a:pPr algn="l" fontAlgn="b"/>
                      <a:r>
                        <a:rPr lang="en-GB" sz="800" b="1" u="none" strike="noStrike" dirty="0">
                          <a:effectLst/>
                          <a:latin typeface="+mj-lt"/>
                        </a:rPr>
                        <a:t>02-Gastronomy</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GB" sz="800" u="none" strike="noStrike" dirty="0">
                          <a:effectLst/>
                          <a:latin typeface="+mj-lt"/>
                        </a:rPr>
                        <a:t>CO01</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dirty="0">
                          <a:effectLst/>
                          <a:latin typeface="+mj-lt"/>
                        </a:rPr>
                        <a:t>250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dirty="0">
                          <a:effectLst/>
                          <a:latin typeface="+mj-lt"/>
                        </a:rPr>
                        <a:t>7</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b"/>
                      <a:r>
                        <a:rPr lang="el-GR" sz="800" u="none" strike="noStrike" dirty="0">
                          <a:effectLst/>
                          <a:latin typeface="+mj-lt"/>
                        </a:rPr>
                        <a:t>2.80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rowSpan="4">
                  <a:txBody>
                    <a:bodyPr/>
                    <a:lstStyle/>
                    <a:p>
                      <a:pPr algn="ctr" fontAlgn="b"/>
                      <a:r>
                        <a:rPr lang="en-US" sz="800" b="1" i="0" u="none" strike="noStrike" dirty="0">
                          <a:solidFill>
                            <a:srgbClr val="000000"/>
                          </a:solidFill>
                          <a:effectLst/>
                          <a:latin typeface="+mj-lt"/>
                        </a:rPr>
                        <a:t>5.74</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8218923"/>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CO02</a:t>
                      </a:r>
                      <a:endParaRPr lang="en-GB"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50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7</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14.00</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73098173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CO03</a:t>
                      </a:r>
                      <a:endParaRPr lang="en-GB"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στήριξη πλην επιχορηγήσεων</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200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solidFill>
                      <a:schemeClr val="accent3">
                        <a:lumMod val="20000"/>
                        <a:lumOff val="80000"/>
                      </a:schemeClr>
                    </a:solidFill>
                  </a:tcPr>
                </a:tc>
                <a:tc>
                  <a:txBody>
                    <a:bodyPr/>
                    <a:lstStyle/>
                    <a:p>
                      <a:pPr algn="ctr" fontAlgn="b"/>
                      <a:r>
                        <a:rPr lang="el-GR" sz="800" u="none" strike="noStrike">
                          <a:effectLst/>
                          <a:latin typeface="+mj-lt"/>
                        </a:rPr>
                        <a:t>0.00</a:t>
                      </a:r>
                      <a:endParaRPr lang="el-GR" sz="800" b="0" i="0" u="none" strike="noStrike">
                        <a:solidFill>
                          <a:srgbClr val="000000"/>
                        </a:solidFill>
                        <a:effectLst/>
                        <a:latin typeface="+mj-lt"/>
                      </a:endParaRPr>
                    </a:p>
                  </a:txBody>
                  <a:tcPr marL="6689" marR="6689" marT="6689" marB="0" anchor="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472093800"/>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a:effectLst/>
                          <a:latin typeface="+mj-lt"/>
                        </a:rPr>
                        <a:t>Τ2703</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l-GR" sz="800" u="none" strike="noStrike" dirty="0">
                          <a:effectLst/>
                          <a:latin typeface="+mj-lt"/>
                        </a:rPr>
                        <a:t>Αριθμός επιχειρηματικών συνεργατικών δικτύων</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l-GR" sz="800" u="none" strike="noStrike" dirty="0">
                          <a:effectLst/>
                          <a:latin typeface="+mj-lt"/>
                        </a:rPr>
                        <a:t>4</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863220"/>
                  </a:ext>
                </a:extLst>
              </a:tr>
              <a:tr h="113710">
                <a:tc rowSpan="9">
                  <a:txBody>
                    <a:bodyPr/>
                    <a:lstStyle/>
                    <a:p>
                      <a:pPr algn="l" fontAlgn="b"/>
                      <a:r>
                        <a:rPr lang="en-GB" sz="800" b="1" u="none" strike="noStrike" dirty="0">
                          <a:effectLst/>
                          <a:latin typeface="+mj-lt"/>
                        </a:rPr>
                        <a:t>03-Fisheries-Aquaculture</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800" u="none" strike="noStrike">
                          <a:effectLst/>
                          <a:latin typeface="+mj-lt"/>
                        </a:rPr>
                        <a:t>CO01</a:t>
                      </a:r>
                      <a:endParaRPr lang="en-GB" sz="800" b="0" i="0" u="none" strike="noStrike">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a:effectLst/>
                          <a:latin typeface="+mj-lt"/>
                        </a:rPr>
                        <a:t>5</a:t>
                      </a:r>
                      <a:endParaRPr lang="el-GR" sz="800" b="0" i="0" u="none" strike="noStrike">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dirty="0">
                          <a:effectLst/>
                          <a:latin typeface="+mj-lt"/>
                        </a:rPr>
                        <a:t>1</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dirty="0">
                          <a:effectLst/>
                          <a:latin typeface="+mj-lt"/>
                        </a:rPr>
                        <a:t>20.00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rowSpan="9">
                  <a:txBody>
                    <a:bodyPr/>
                    <a:lstStyle/>
                    <a:p>
                      <a:pPr algn="ctr" fontAlgn="b"/>
                      <a:r>
                        <a:rPr lang="en-US" sz="800" b="1" i="0" u="none" strike="noStrike" dirty="0">
                          <a:solidFill>
                            <a:srgbClr val="000000"/>
                          </a:solidFill>
                          <a:effectLst/>
                          <a:latin typeface="+mj-lt"/>
                        </a:rPr>
                        <a:t>30.70</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18691481"/>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CO02</a:t>
                      </a:r>
                      <a:endParaRPr lang="en-GB"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5</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1</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20.00</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759318022"/>
                  </a:ext>
                </a:extLst>
              </a:tr>
              <a:tr h="134802">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CO1.4</a:t>
                      </a:r>
                      <a:endParaRPr lang="en-GB"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Αριθ. έργων για μέτρα συντήρησης. μετριασμού επιπτώσεων αλιείας στο περιβάλλον και προσαρμογής στην προστασία των θαλασσίων ειδών (</a:t>
                      </a:r>
                      <a:r>
                        <a:rPr lang="el-GR" sz="800" u="none" strike="noStrike" dirty="0" err="1">
                          <a:effectLst/>
                          <a:latin typeface="+mj-lt"/>
                        </a:rPr>
                        <a:t>ΕΠΑλΘ</a:t>
                      </a:r>
                      <a:r>
                        <a:rPr lang="el-GR" sz="800" u="none" strike="noStrike" dirty="0">
                          <a:effectLst/>
                          <a:latin typeface="+mj-lt"/>
                        </a:rPr>
                        <a:t>)</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8173655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CO2.1</a:t>
                      </a:r>
                      <a:endParaRPr lang="en-GB"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err="1">
                          <a:effectLst/>
                          <a:latin typeface="+mj-lt"/>
                        </a:rPr>
                        <a:t>Aριθ</a:t>
                      </a:r>
                      <a:r>
                        <a:rPr lang="el-GR" sz="800" u="none" strike="noStrike" dirty="0">
                          <a:effectLst/>
                          <a:latin typeface="+mj-lt"/>
                        </a:rPr>
                        <a:t>. έργων για την καινοτομία. τις συμβουλευτικές υπηρεσίες (</a:t>
                      </a:r>
                      <a:r>
                        <a:rPr lang="el-GR" sz="800" u="none" strike="noStrike" dirty="0" err="1">
                          <a:effectLst/>
                          <a:latin typeface="+mj-lt"/>
                        </a:rPr>
                        <a:t>ΕΠΑλΘ</a:t>
                      </a:r>
                      <a:r>
                        <a:rPr lang="el-GR" sz="800" u="none" strike="noStrike" dirty="0">
                          <a:effectLst/>
                          <a:latin typeface="+mj-lt"/>
                        </a:rPr>
                        <a:t>)</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20</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5.00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099486551"/>
                  </a:ext>
                </a:extLst>
              </a:tr>
              <a:tr h="126142">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CO2.3</a:t>
                      </a:r>
                      <a:endParaRPr lang="en-GB"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Αριθ. έργων για τον περιορισμό των περιβαλλοντικών επιπτώσεων της ιχθυοκαλλιέργειας (οικολ. Διαχείριση. σχήματα ελέγχου. </a:t>
                      </a:r>
                      <a:r>
                        <a:rPr lang="el-GR" sz="800" u="none" strike="noStrike" dirty="0" err="1">
                          <a:effectLst/>
                          <a:latin typeface="+mj-lt"/>
                        </a:rPr>
                        <a:t>κτλ</a:t>
                      </a:r>
                      <a:r>
                        <a:rPr lang="el-GR" sz="800" u="none" strike="noStrike" dirty="0">
                          <a:effectLst/>
                          <a:latin typeface="+mj-lt"/>
                        </a:rPr>
                        <a:t>) (</a:t>
                      </a:r>
                      <a:r>
                        <a:rPr lang="el-GR" sz="800" u="none" strike="noStrike" dirty="0" err="1">
                          <a:effectLst/>
                          <a:latin typeface="+mj-lt"/>
                        </a:rPr>
                        <a:t>ΕΠΑλΘ</a:t>
                      </a:r>
                      <a:r>
                        <a:rPr lang="el-GR" sz="800" u="none" strike="noStrike" dirty="0">
                          <a:effectLst/>
                          <a:latin typeface="+mj-lt"/>
                        </a:rPr>
                        <a:t>)</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20</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543790296"/>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CO26</a:t>
                      </a:r>
                      <a:endParaRPr lang="en-GB"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Έρευνα. καινοτομία: Αριθμός επιχειρήσεων που συνεργάζονται με ερευνητικά ιδρύματα</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5</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20.00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136685248"/>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CO3.2</a:t>
                      </a:r>
                      <a:endParaRPr lang="en-GB"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Αριθ. έργων υποστήριξης της συλλογής. διαχείρισης και χρήσης δεδομένων</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2</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54196880"/>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CO5.3</a:t>
                      </a:r>
                      <a:endParaRPr lang="en-GB"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err="1">
                          <a:effectLst/>
                          <a:latin typeface="+mj-lt"/>
                        </a:rPr>
                        <a:t>Aριθ</a:t>
                      </a:r>
                      <a:r>
                        <a:rPr lang="el-GR" sz="800" u="none" strike="noStrike" dirty="0">
                          <a:effectLst/>
                          <a:latin typeface="+mj-lt"/>
                        </a:rPr>
                        <a:t>. έργων για τη μεταποίηση (</a:t>
                      </a:r>
                      <a:r>
                        <a:rPr lang="el-GR" sz="800" u="none" strike="noStrike" dirty="0" err="1">
                          <a:effectLst/>
                          <a:latin typeface="+mj-lt"/>
                        </a:rPr>
                        <a:t>ΕΠΑλΘ</a:t>
                      </a:r>
                      <a:r>
                        <a:rPr lang="el-GR" sz="800" u="none" strike="noStrike" dirty="0">
                          <a:effectLst/>
                          <a:latin typeface="+mj-lt"/>
                        </a:rPr>
                        <a:t>)</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5</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a:effectLst/>
                          <a:latin typeface="+mj-lt"/>
                        </a:rPr>
                        <a:t>2</a:t>
                      </a:r>
                      <a:endParaRPr lang="el-GR"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40.00</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459711456"/>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a:effectLst/>
                          <a:latin typeface="+mj-lt"/>
                        </a:rPr>
                        <a:t>Τ2703</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l-GR" sz="800" u="none" strike="noStrike" dirty="0">
                          <a:effectLst/>
                          <a:latin typeface="+mj-lt"/>
                        </a:rPr>
                        <a:t>Αριθμός επιχειρηματικών συνεργατικών δικτύων</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547769"/>
                  </a:ext>
                </a:extLst>
              </a:tr>
              <a:tr h="113710">
                <a:tc rowSpan="3">
                  <a:txBody>
                    <a:bodyPr/>
                    <a:lstStyle/>
                    <a:p>
                      <a:pPr algn="l" fontAlgn="b"/>
                      <a:r>
                        <a:rPr lang="en-GB" sz="800" b="1" u="none" strike="noStrike" dirty="0">
                          <a:effectLst/>
                          <a:latin typeface="+mj-lt"/>
                        </a:rPr>
                        <a:t>04-Sea Tourism</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GB" sz="800" u="none" strike="noStrike" dirty="0">
                          <a:effectLst/>
                          <a:latin typeface="+mj-lt"/>
                        </a:rPr>
                        <a:t>CO01</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dirty="0">
                          <a:effectLst/>
                          <a:latin typeface="+mj-lt"/>
                        </a:rPr>
                        <a:t>26</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dirty="0">
                          <a:effectLst/>
                          <a:latin typeface="+mj-lt"/>
                        </a:rPr>
                        <a:t>94</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fontAlgn="b"/>
                      <a:r>
                        <a:rPr lang="el-GR" sz="800" u="none" strike="noStrike" dirty="0">
                          <a:effectLst/>
                          <a:latin typeface="+mj-lt"/>
                        </a:rPr>
                        <a:t>361.54</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rowSpan="3">
                  <a:txBody>
                    <a:bodyPr/>
                    <a:lstStyle/>
                    <a:p>
                      <a:pPr algn="ctr" fontAlgn="b"/>
                      <a:r>
                        <a:rPr lang="en-US" sz="800" b="1" i="0" u="none" strike="noStrike" dirty="0">
                          <a:solidFill>
                            <a:srgbClr val="000000"/>
                          </a:solidFill>
                          <a:effectLst/>
                          <a:latin typeface="+mj-lt"/>
                        </a:rPr>
                        <a:t>230.52</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80412207"/>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CO02</a:t>
                      </a:r>
                      <a:endParaRPr lang="en-GB" sz="800" b="0" i="0" u="none" strike="noStrike">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26</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94</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a:txBody>
                    <a:bodyPr/>
                    <a:lstStyle/>
                    <a:p>
                      <a:pPr algn="ctr" fontAlgn="b"/>
                      <a:r>
                        <a:rPr lang="el-GR" sz="800" u="none" strike="noStrike" dirty="0">
                          <a:effectLst/>
                          <a:latin typeface="+mj-lt"/>
                        </a:rPr>
                        <a:t>361.54</a:t>
                      </a:r>
                      <a:endParaRPr lang="el-GR" sz="800" b="0" i="0" u="none" strike="noStrike" dirty="0">
                        <a:solidFill>
                          <a:srgbClr val="000000"/>
                        </a:solidFill>
                        <a:effectLst/>
                        <a:latin typeface="+mj-lt"/>
                      </a:endParaRPr>
                    </a:p>
                  </a:txBody>
                  <a:tcPr marL="6689" marR="6689" marT="6689" marB="0" anchor="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603009847"/>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a:effectLst/>
                          <a:latin typeface="+mj-lt"/>
                        </a:rPr>
                        <a:t>Τ2703</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l-GR" sz="800" u="none" strike="noStrike" dirty="0">
                          <a:effectLst/>
                          <a:latin typeface="+mj-lt"/>
                        </a:rPr>
                        <a:t>Αριθμός επιχειρηματικών συνεργατικών δικτύων</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a:effectLst/>
                          <a:latin typeface="+mj-lt"/>
                        </a:rPr>
                        <a:t>2</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96627"/>
                  </a:ext>
                </a:extLst>
              </a:tr>
              <a:tr h="113710">
                <a:tc rowSpan="6">
                  <a:txBody>
                    <a:bodyPr/>
                    <a:lstStyle/>
                    <a:p>
                      <a:pPr algn="l" fontAlgn="b"/>
                      <a:r>
                        <a:rPr lang="en-GB" sz="800" b="1" u="none" strike="noStrike" dirty="0">
                          <a:effectLst/>
                          <a:latin typeface="+mj-lt"/>
                        </a:rPr>
                        <a:t>05-Thematic Tourism</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GB" sz="800" u="none" strike="noStrike">
                          <a:effectLst/>
                          <a:latin typeface="+mj-lt"/>
                        </a:rPr>
                        <a:t>CO01</a:t>
                      </a:r>
                      <a:endParaRPr lang="en-GB" sz="800" b="0" i="0" u="none" strike="noStrike">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l-GR" sz="800" u="none" strike="noStrike" dirty="0">
                          <a:effectLst/>
                          <a:latin typeface="+mj-lt"/>
                        </a:rPr>
                        <a:t>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260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8</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3.08</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rowSpan="6">
                  <a:txBody>
                    <a:bodyPr/>
                    <a:lstStyle/>
                    <a:p>
                      <a:pPr algn="ctr" fontAlgn="b"/>
                      <a:r>
                        <a:rPr lang="en-US" sz="800" b="1" i="0" u="none" strike="noStrike" dirty="0">
                          <a:solidFill>
                            <a:srgbClr val="000000"/>
                          </a:solidFill>
                          <a:effectLst/>
                          <a:latin typeface="+mj-lt"/>
                        </a:rPr>
                        <a:t>3.86</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0087467"/>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CO02</a:t>
                      </a:r>
                      <a:endParaRPr lang="en-GB"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60</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8</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13.33</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295422653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CO04</a:t>
                      </a:r>
                      <a:endParaRPr lang="en-GB"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a:effectLst/>
                          <a:latin typeface="+mj-lt"/>
                        </a:rPr>
                        <a:t>Αριθμός επιχειρήσεων που λαμβάνουν μη οικονομική στήριξη</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200</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3806811449"/>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CO26</a:t>
                      </a:r>
                      <a:endParaRPr lang="en-GB"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Έρευνα. καινοτομία: Αριθμός επιχειρήσεων που συνεργάζονται με ερευνητικά ιδρύματα</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2</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409674156"/>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SO033</a:t>
                      </a:r>
                      <a:endParaRPr lang="en-GB"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Ερευνητικές Υποδομές που ενισχύονται</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093420922"/>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n-GB" sz="800" u="none" strike="noStrike">
                          <a:effectLst/>
                          <a:latin typeface="+mj-lt"/>
                        </a:rPr>
                        <a:t>T2703</a:t>
                      </a:r>
                      <a:endParaRPr lang="en-GB"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l-GR" sz="800" u="none" strike="noStrike" dirty="0">
                          <a:effectLst/>
                          <a:latin typeface="+mj-lt"/>
                        </a:rPr>
                        <a:t>Αριθμός επιχειρηματικών συνεργατικών δικτύων</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l-GR" sz="800" u="none" strike="noStrike">
                          <a:effectLst/>
                          <a:latin typeface="+mj-lt"/>
                        </a:rPr>
                        <a:t>3</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l-GR" sz="800" u="none" strike="noStrike">
                          <a:effectLst/>
                          <a:latin typeface="+mj-lt"/>
                        </a:rPr>
                        <a:t>0</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800852"/>
                  </a:ext>
                </a:extLst>
              </a:tr>
              <a:tr h="100897">
                <a:tc rowSpan="5">
                  <a:txBody>
                    <a:bodyPr/>
                    <a:lstStyle/>
                    <a:p>
                      <a:pPr algn="l" fontAlgn="b"/>
                      <a:r>
                        <a:rPr lang="en-GB" sz="800" b="1" u="none" strike="noStrike" dirty="0">
                          <a:effectLst/>
                          <a:latin typeface="+mj-lt"/>
                        </a:rPr>
                        <a:t>06-Creative Industries</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GB" sz="800" u="none" strike="noStrike">
                          <a:effectLst/>
                          <a:latin typeface="+mj-lt"/>
                        </a:rPr>
                        <a:t>CO01</a:t>
                      </a:r>
                      <a:endParaRPr lang="en-GB" sz="800" b="0" i="0" u="none" strike="noStrike">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b"/>
                      <a:r>
                        <a:rPr lang="el-GR" sz="800" u="none" strike="noStrike" dirty="0">
                          <a:effectLst/>
                          <a:latin typeface="+mj-lt"/>
                        </a:rPr>
                        <a:t>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65</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8</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b"/>
                      <a:r>
                        <a:rPr lang="el-GR" sz="800" u="none" strike="noStrike" dirty="0">
                          <a:effectLst/>
                          <a:latin typeface="+mj-lt"/>
                        </a:rPr>
                        <a:t>12.31</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rowSpan="5">
                  <a:txBody>
                    <a:bodyPr/>
                    <a:lstStyle/>
                    <a:p>
                      <a:pPr algn="ctr" fontAlgn="b"/>
                      <a:r>
                        <a:rPr lang="en-US" sz="800" b="1" i="0" u="none" strike="noStrike" dirty="0">
                          <a:solidFill>
                            <a:srgbClr val="000000"/>
                          </a:solidFill>
                          <a:effectLst/>
                          <a:latin typeface="+mj-lt"/>
                        </a:rPr>
                        <a:t>16.88</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45811690"/>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CO02</a:t>
                      </a:r>
                      <a:endParaRPr lang="en-GB"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65</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8</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12.31</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4101667920"/>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CO26</a:t>
                      </a:r>
                      <a:endParaRPr lang="en-GB"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Έρευνα. καινοτομία: Αριθμός επιχειρήσεων που συνεργάζονται με ερευνητικά ιδρύματα</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17</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5.88</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2520693164"/>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a:effectLst/>
                          <a:latin typeface="+mj-lt"/>
                        </a:rPr>
                        <a:t>T2704</a:t>
                      </a:r>
                      <a:endParaRPr lang="en-GB" sz="800" b="0" i="0" u="none" strike="noStrike">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l" fontAlgn="b"/>
                      <a:r>
                        <a:rPr lang="el-GR" sz="800" u="none" strike="noStrike" dirty="0">
                          <a:effectLst/>
                          <a:latin typeface="+mj-lt"/>
                        </a:rPr>
                        <a:t>Αριθμός δομών στήριξης επιχειρήσεων για παραγωγή καινοτομίας</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1</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287637285"/>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a:effectLst/>
                          <a:latin typeface="+mj-lt"/>
                        </a:rPr>
                        <a:t>Τ4232</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l-GR" sz="800" u="none" strike="noStrike">
                          <a:effectLst/>
                          <a:latin typeface="+mj-lt"/>
                        </a:rPr>
                        <a:t>Αριθμός περιοχών ενδιαφέροντος όπου ενισχύεται η οικονομική δραστηριότητα</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l-GR" sz="800" u="none" strike="noStrike">
                          <a:effectLst/>
                          <a:latin typeface="+mj-lt"/>
                        </a:rPr>
                        <a:t>1</a:t>
                      </a:r>
                      <a:endParaRPr lang="el-GR" sz="800" b="0" i="0" u="none" strike="noStrike">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800" b="0" i="0" u="none" strike="noStrike" dirty="0">
                          <a:solidFill>
                            <a:srgbClr val="000000"/>
                          </a:solidFill>
                          <a:effectLst/>
                          <a:latin typeface="+mj-lt"/>
                        </a:rPr>
                        <a:t>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243687"/>
                  </a:ext>
                </a:extLst>
              </a:tr>
              <a:tr h="113710">
                <a:tc>
                  <a:txBody>
                    <a:bodyPr/>
                    <a:lstStyle/>
                    <a:p>
                      <a:pPr algn="l" fontAlgn="b"/>
                      <a:r>
                        <a:rPr lang="en-GB" sz="800" b="1" u="none" strike="noStrike" dirty="0">
                          <a:effectLst/>
                          <a:latin typeface="+mj-lt"/>
                        </a:rPr>
                        <a:t>07-Health informatics</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GB" sz="800" u="none" strike="noStrike" dirty="0">
                          <a:effectLst/>
                          <a:latin typeface="+mj-lt"/>
                        </a:rPr>
                        <a:t>CO24</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l-GR" sz="800" u="none" strike="noStrike" dirty="0">
                          <a:effectLst/>
                          <a:latin typeface="+mj-lt"/>
                        </a:rPr>
                        <a:t>Έρευνα. καινοτομία: Αριθμός νέων ερευνητών σε φορείς που λαμβάνουν ενίσχυση (ΙΠΑ)</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l-GR" sz="800" u="none" strike="noStrike" dirty="0">
                          <a:effectLst/>
                          <a:latin typeface="+mj-lt"/>
                        </a:rPr>
                        <a:t>10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l-GR" sz="800" u="none" strike="noStrike" dirty="0">
                          <a:effectLst/>
                          <a:latin typeface="+mj-lt"/>
                        </a:rPr>
                        <a:t>4.96</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l-GR" sz="800" u="none" strike="noStrike" dirty="0">
                          <a:effectLst/>
                          <a:latin typeface="+mj-lt"/>
                        </a:rPr>
                        <a:t>49.60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800" b="1" i="0" u="none" strike="noStrike" dirty="0">
                          <a:solidFill>
                            <a:srgbClr val="000000"/>
                          </a:solidFill>
                          <a:effectLst/>
                          <a:latin typeface="+mj-lt"/>
                        </a:rPr>
                        <a:t>49.60</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4161996"/>
                  </a:ext>
                </a:extLst>
              </a:tr>
              <a:tr h="113710">
                <a:tc>
                  <a:txBody>
                    <a:bodyPr/>
                    <a:lstStyle/>
                    <a:p>
                      <a:pPr algn="l" fontAlgn="b"/>
                      <a:r>
                        <a:rPr lang="en-GB" sz="800" b="1" u="none" strike="noStrike" dirty="0">
                          <a:effectLst/>
                          <a:latin typeface="+mj-lt"/>
                        </a:rPr>
                        <a:t>08-Human Resources</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GB" sz="800" u="none" strike="noStrike" dirty="0">
                          <a:effectLst/>
                          <a:latin typeface="+mj-lt"/>
                        </a:rPr>
                        <a:t>T4958</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l-GR" sz="800" u="none" strike="noStrike" dirty="0">
                          <a:effectLst/>
                          <a:latin typeface="+mj-lt"/>
                        </a:rPr>
                        <a:t>Αριθμός ωφελούμενων από δράσεις ενίσχυσης της έρευνας στην τριτοβάθμια εκπαίδευση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l-GR" sz="800" u="none" strike="noStrike" dirty="0">
                          <a:effectLst/>
                          <a:latin typeface="+mj-lt"/>
                        </a:rPr>
                        <a:t>150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l-GR" sz="800" u="none" strike="noStrike" dirty="0">
                          <a:effectLst/>
                          <a:latin typeface="+mj-lt"/>
                        </a:rPr>
                        <a:t>56.82</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l-GR" sz="800" u="none" strike="noStrike" dirty="0">
                          <a:effectLst/>
                          <a:latin typeface="+mj-lt"/>
                        </a:rPr>
                        <a:t>37.88</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b="1" i="0" u="none" strike="noStrike" dirty="0">
                          <a:solidFill>
                            <a:srgbClr val="000000"/>
                          </a:solidFill>
                          <a:effectLst/>
                          <a:latin typeface="+mj-lt"/>
                        </a:rPr>
                        <a:t>37.88</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55488374"/>
                  </a:ext>
                </a:extLst>
              </a:tr>
              <a:tr h="113710">
                <a:tc rowSpan="4">
                  <a:txBody>
                    <a:bodyPr/>
                    <a:lstStyle/>
                    <a:p>
                      <a:pPr algn="l" fontAlgn="b"/>
                      <a:r>
                        <a:rPr lang="en-GB" sz="800" b="1" u="none" strike="noStrike" dirty="0">
                          <a:effectLst/>
                          <a:latin typeface="+mj-lt"/>
                        </a:rPr>
                        <a:t>09-ICT</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GB" sz="800" u="none" strike="noStrike" dirty="0">
                          <a:effectLst/>
                          <a:latin typeface="+mj-lt"/>
                        </a:rPr>
                        <a:t>CO01</a:t>
                      </a:r>
                      <a:endParaRPr lang="en-GB"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r>
                        <a:rPr lang="el-GR" sz="800" u="none" strike="noStrike" dirty="0">
                          <a:effectLst/>
                          <a:latin typeface="+mj-lt"/>
                        </a:rPr>
                        <a:t>Αριθμός επιχειρήσεων που λαμβάνουν στήριξη</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l-GR" sz="800" u="none" strike="noStrike" dirty="0">
                          <a:effectLst/>
                          <a:latin typeface="+mj-lt"/>
                        </a:rPr>
                        <a:t>200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l-GR" sz="800" u="none" strike="noStrike" dirty="0">
                          <a:effectLst/>
                          <a:latin typeface="+mj-lt"/>
                        </a:rPr>
                        <a:t>142</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el-GR" sz="800" u="none" strike="noStrike" dirty="0">
                          <a:effectLst/>
                          <a:latin typeface="+mj-lt"/>
                        </a:rPr>
                        <a:t>71.00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rowSpan="4">
                  <a:txBody>
                    <a:bodyPr/>
                    <a:lstStyle/>
                    <a:p>
                      <a:pPr algn="ctr" fontAlgn="b"/>
                      <a:r>
                        <a:rPr lang="en-US" sz="800" b="1" i="0" u="none" strike="noStrike" dirty="0">
                          <a:solidFill>
                            <a:srgbClr val="000000"/>
                          </a:solidFill>
                          <a:effectLst/>
                          <a:latin typeface="+mj-lt"/>
                        </a:rPr>
                        <a:t>75.14</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1632038"/>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CO02</a:t>
                      </a:r>
                      <a:endParaRPr lang="en-GB"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l" fontAlgn="b"/>
                      <a:r>
                        <a:rPr lang="el-GR" sz="800" u="none" strike="noStrike" dirty="0">
                          <a:effectLst/>
                          <a:latin typeface="+mj-lt"/>
                        </a:rPr>
                        <a:t>Παραγωγικές επενδύσεις: Αριθμός επιχειρήσεων που λαμβάνουν επιχορηγήσεις</a:t>
                      </a:r>
                      <a:endParaRPr lang="el-GR"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a:effectLst/>
                          <a:latin typeface="+mj-lt"/>
                        </a:rPr>
                        <a:t>200</a:t>
                      </a:r>
                      <a:endParaRPr lang="el-GR" sz="800" b="0" i="0" u="none" strike="noStrike">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a:effectLst/>
                          <a:latin typeface="+mj-lt"/>
                        </a:rPr>
                        <a:t>142</a:t>
                      </a:r>
                      <a:endParaRPr lang="el-GR" sz="800" b="0" i="0" u="none" strike="noStrike">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dirty="0">
                          <a:effectLst/>
                          <a:latin typeface="+mj-lt"/>
                        </a:rPr>
                        <a:t>71.00</a:t>
                      </a:r>
                      <a:endParaRPr lang="el-GR"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2818621683"/>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tc>
                <a:tc>
                  <a:txBody>
                    <a:bodyPr/>
                    <a:lstStyle/>
                    <a:p>
                      <a:pPr algn="l" fontAlgn="b"/>
                      <a:r>
                        <a:rPr lang="en-GB" sz="800" u="none" strike="noStrike" dirty="0">
                          <a:effectLst/>
                          <a:latin typeface="+mj-lt"/>
                        </a:rPr>
                        <a:t>CO24</a:t>
                      </a:r>
                      <a:endParaRPr lang="en-GB"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l" fontAlgn="b"/>
                      <a:r>
                        <a:rPr lang="el-GR" sz="800" u="none" strike="noStrike" dirty="0">
                          <a:effectLst/>
                          <a:latin typeface="+mj-lt"/>
                        </a:rPr>
                        <a:t>Έρευνα. καινοτομία: Αριθμός νέων ερευνητών σε φορείς που λαμβάνουν ενίσχυση (ΙΠΑ)</a:t>
                      </a:r>
                      <a:endParaRPr lang="el-GR"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a:effectLst/>
                          <a:latin typeface="+mj-lt"/>
                        </a:rPr>
                        <a:t>10</a:t>
                      </a:r>
                      <a:endParaRPr lang="el-GR" sz="800" b="0" i="0" u="none" strike="noStrike">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dirty="0">
                          <a:effectLst/>
                          <a:latin typeface="+mj-lt"/>
                        </a:rPr>
                        <a:t>9.33</a:t>
                      </a:r>
                      <a:endParaRPr lang="el-GR"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a:txBody>
                    <a:bodyPr/>
                    <a:lstStyle/>
                    <a:p>
                      <a:pPr algn="ctr" fontAlgn="b"/>
                      <a:r>
                        <a:rPr lang="el-GR" sz="800" u="none" strike="noStrike" dirty="0">
                          <a:effectLst/>
                          <a:latin typeface="+mj-lt"/>
                        </a:rPr>
                        <a:t>93.30</a:t>
                      </a:r>
                      <a:endParaRPr lang="el-GR" sz="800" b="0" i="0" u="none" strike="noStrike" dirty="0">
                        <a:solidFill>
                          <a:srgbClr val="000000"/>
                        </a:solidFill>
                        <a:effectLst/>
                        <a:latin typeface="+mj-lt"/>
                      </a:endParaRPr>
                    </a:p>
                  </a:txBody>
                  <a:tcPr marL="6689" marR="6689" marT="6689" marB="0" anchor="b">
                    <a:solidFill>
                      <a:schemeClr val="accent1">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136152490"/>
                  </a:ext>
                </a:extLst>
              </a:tr>
              <a:tr h="113710">
                <a:tc vMerge="1">
                  <a:txBody>
                    <a:bodyPr/>
                    <a:lstStyle/>
                    <a:p>
                      <a:pPr algn="l" fontAlgn="b"/>
                      <a:endParaRPr lang="en-GB"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tc>
                  <a:txBody>
                    <a:bodyPr/>
                    <a:lstStyle/>
                    <a:p>
                      <a:pPr algn="l" fontAlgn="b"/>
                      <a:r>
                        <a:rPr lang="el-GR" sz="800" u="none" strike="noStrike" dirty="0">
                          <a:effectLst/>
                          <a:latin typeface="+mj-lt"/>
                        </a:rPr>
                        <a:t>Τ2701</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l-GR" sz="800" u="none" strike="noStrike" dirty="0">
                          <a:effectLst/>
                          <a:latin typeface="+mj-lt"/>
                        </a:rPr>
                        <a:t>Ψηφιακές εφαρμογές στους τομείς Τουρισμός – Πολιτισμός – Περιβάλλον</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l-GR" sz="800" u="none" strike="noStrike" dirty="0">
                          <a:effectLst/>
                          <a:latin typeface="+mj-lt"/>
                        </a:rPr>
                        <a:t>22</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l-GR" sz="800" u="none" strike="noStrike" dirty="0">
                          <a:effectLst/>
                          <a:latin typeface="+mj-lt"/>
                        </a:rPr>
                        <a:t>13</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l-GR" sz="800" u="none" strike="noStrike" dirty="0">
                          <a:effectLst/>
                          <a:latin typeface="+mj-lt"/>
                        </a:rPr>
                        <a:t>59.09</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603069"/>
                  </a:ext>
                </a:extLst>
              </a:tr>
              <a:tr h="113710">
                <a:tc rowSpan="2">
                  <a:txBody>
                    <a:bodyPr/>
                    <a:lstStyle/>
                    <a:p>
                      <a:pPr algn="l" fontAlgn="b"/>
                      <a:r>
                        <a:rPr lang="en-GB" sz="800" b="1" u="none" strike="noStrike" dirty="0">
                          <a:effectLst/>
                          <a:latin typeface="+mj-lt"/>
                        </a:rPr>
                        <a:t>11-S3 Capabilities</a:t>
                      </a:r>
                      <a:endParaRPr lang="en-GB"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l-GR" sz="800" u="none" strike="noStrike" dirty="0">
                          <a:effectLst/>
                          <a:latin typeface="+mj-lt"/>
                        </a:rPr>
                        <a:t>Τ2704</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r>
                        <a:rPr lang="el-GR" sz="800" u="none" strike="noStrike" dirty="0">
                          <a:effectLst/>
                          <a:latin typeface="+mj-lt"/>
                        </a:rPr>
                        <a:t>Αριθμός δομών στήριξης επιχειρήσεων για παραγωγή καινοτομίας</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l-GR" sz="800" u="none" strike="noStrike" dirty="0">
                          <a:effectLst/>
                          <a:latin typeface="+mj-lt"/>
                        </a:rPr>
                        <a:t>1</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rowSpan="2">
                  <a:txBody>
                    <a:bodyPr/>
                    <a:lstStyle/>
                    <a:p>
                      <a:pPr algn="ctr" fontAlgn="b"/>
                      <a:r>
                        <a:rPr lang="en-US" sz="800" b="1" i="0" u="none" strike="noStrike" dirty="0">
                          <a:solidFill>
                            <a:srgbClr val="000000"/>
                          </a:solidFill>
                          <a:effectLst/>
                          <a:latin typeface="+mj-lt"/>
                        </a:rPr>
                        <a:t>0.00</a:t>
                      </a:r>
                      <a:endParaRPr lang="el-GR" sz="800" b="1" i="0" u="none" strike="noStrike" dirty="0">
                        <a:solidFill>
                          <a:srgbClr val="000000"/>
                        </a:solidFill>
                        <a:effectLst/>
                        <a:latin typeface="+mj-lt"/>
                      </a:endParaRPr>
                    </a:p>
                  </a:txBody>
                  <a:tcPr marL="6689" marR="6689" marT="66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02771889"/>
                  </a:ext>
                </a:extLst>
              </a:tr>
              <a:tr h="113710">
                <a:tc vMerge="1">
                  <a:txBody>
                    <a:bodyPr/>
                    <a:lstStyle/>
                    <a:p>
                      <a:pPr algn="l" fontAlgn="b"/>
                      <a:r>
                        <a:rPr lang="en-GB" sz="800" u="none" strike="noStrike" dirty="0">
                          <a:effectLst/>
                          <a:latin typeface="+mj-lt"/>
                        </a:rPr>
                        <a:t>11-S3 Capabilities</a:t>
                      </a:r>
                      <a:endParaRPr lang="en-GB" sz="800" b="0" i="0" u="none" strike="noStrike" dirty="0">
                        <a:solidFill>
                          <a:srgbClr val="000000"/>
                        </a:solidFill>
                        <a:effectLst/>
                        <a:latin typeface="+mj-lt"/>
                      </a:endParaRPr>
                    </a:p>
                  </a:txBody>
                  <a:tcPr marL="6689" marR="6689" marT="6689" marB="0" anchor="b"/>
                </a:tc>
                <a:tc>
                  <a:txBody>
                    <a:bodyPr/>
                    <a:lstStyle/>
                    <a:p>
                      <a:pPr algn="l" fontAlgn="b"/>
                      <a:r>
                        <a:rPr lang="el-GR" sz="800" u="none" strike="noStrike" dirty="0">
                          <a:effectLst/>
                          <a:latin typeface="+mj-lt"/>
                        </a:rPr>
                        <a:t>Τ2721</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r>
                        <a:rPr lang="el-GR" sz="800" u="none" strike="noStrike" dirty="0">
                          <a:effectLst/>
                          <a:latin typeface="+mj-lt"/>
                        </a:rPr>
                        <a:t>Μελέτες. εμπειρογνωμοσύνες. έρευνες. αξιολογήσεις</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l-GR" sz="800" u="none" strike="noStrike" dirty="0">
                          <a:effectLst/>
                          <a:latin typeface="+mj-lt"/>
                        </a:rPr>
                        <a:t>10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l-GR" sz="800" u="none" strike="noStrike" dirty="0">
                          <a:effectLst/>
                          <a:latin typeface="+mj-lt"/>
                        </a:rPr>
                        <a:t>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l-GR" sz="800" u="none" strike="noStrike" dirty="0">
                          <a:effectLst/>
                          <a:latin typeface="+mj-lt"/>
                        </a:rPr>
                        <a:t>0.00</a:t>
                      </a:r>
                      <a:endParaRPr lang="el-GR" sz="800" b="0" i="0" u="none" strike="noStrike" dirty="0">
                        <a:solidFill>
                          <a:srgbClr val="000000"/>
                        </a:solidFill>
                        <a:effectLst/>
                        <a:latin typeface="+mj-lt"/>
                      </a:endParaRPr>
                    </a:p>
                  </a:txBody>
                  <a:tcPr marL="6689" marR="6689" marT="6689"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r" fontAlgn="b"/>
                      <a:endParaRPr lang="el-GR" sz="800" b="0" i="0" u="none" strike="noStrike" dirty="0">
                        <a:solidFill>
                          <a:srgbClr val="000000"/>
                        </a:solidFill>
                        <a:effectLst/>
                        <a:latin typeface="+mj-lt"/>
                      </a:endParaRPr>
                    </a:p>
                  </a:txBody>
                  <a:tcPr marL="6689" marR="6689" marT="6689" marB="0" anchor="b"/>
                </a:tc>
                <a:extLst>
                  <a:ext uri="{0D108BD9-81ED-4DB2-BD59-A6C34878D82A}">
                    <a16:rowId xmlns:a16="http://schemas.microsoft.com/office/drawing/2014/main" val="4042324137"/>
                  </a:ext>
                </a:extLst>
              </a:tr>
            </a:tbl>
          </a:graphicData>
        </a:graphic>
      </p:graphicFrame>
      <p:sp>
        <p:nvSpPr>
          <p:cNvPr id="7" name="Οβάλ 6"/>
          <p:cNvSpPr/>
          <p:nvPr/>
        </p:nvSpPr>
        <p:spPr>
          <a:xfrm>
            <a:off x="10985073" y="3547136"/>
            <a:ext cx="554368" cy="490953"/>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Οβάλ 7"/>
          <p:cNvSpPr/>
          <p:nvPr/>
        </p:nvSpPr>
        <p:spPr>
          <a:xfrm>
            <a:off x="10971774" y="5675623"/>
            <a:ext cx="554368" cy="490953"/>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Στρογγυλεμένο ορθογώνιο 8"/>
          <p:cNvSpPr/>
          <p:nvPr/>
        </p:nvSpPr>
        <p:spPr>
          <a:xfrm>
            <a:off x="613110" y="3614642"/>
            <a:ext cx="884297" cy="380488"/>
          </a:xfrm>
          <a:prstGeom prst="roundRect">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Στρογγυλεμένο ορθογώνιο 9"/>
          <p:cNvSpPr/>
          <p:nvPr/>
        </p:nvSpPr>
        <p:spPr>
          <a:xfrm>
            <a:off x="630496" y="5718583"/>
            <a:ext cx="884297" cy="380488"/>
          </a:xfrm>
          <a:prstGeom prst="roundRect">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92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6" name="Τίτλος 5">
            <a:extLst>
              <a:ext uri="{FF2B5EF4-FFF2-40B4-BE49-F238E27FC236}">
                <a16:creationId xmlns:a16="http://schemas.microsoft.com/office/drawing/2014/main" id="{B5D88006-4F86-49D1-A0A7-D33A08FE4AAC}"/>
              </a:ext>
            </a:extLst>
          </p:cNvPr>
          <p:cNvSpPr>
            <a:spLocks noGrp="1"/>
          </p:cNvSpPr>
          <p:nvPr>
            <p:ph type="title"/>
          </p:nvPr>
        </p:nvSpPr>
        <p:spPr>
          <a:xfrm>
            <a:off x="609600" y="0"/>
            <a:ext cx="10972800" cy="1143000"/>
          </a:xfrm>
        </p:spPr>
        <p:txBody>
          <a:bodyPr anchor="ctr">
            <a:normAutofit/>
          </a:bodyPr>
          <a:lstStyle/>
          <a:p>
            <a:pPr marL="457200" indent="-457200">
              <a:buClr>
                <a:srgbClr val="FF0000"/>
              </a:buClr>
              <a:buSzPct val="200000"/>
              <a:buFont typeface="Wingdings" panose="05000000000000000000" pitchFamily="2" charset="2"/>
              <a:buChar char="ü"/>
            </a:pPr>
            <a:r>
              <a:rPr lang="el-GR" dirty="0" smtClean="0"/>
              <a:t>Οικονομικό αντικείμενο </a:t>
            </a:r>
            <a:r>
              <a:rPr lang="el-GR" dirty="0"/>
              <a:t>ανά </a:t>
            </a:r>
            <a:r>
              <a:rPr lang="el-GR" dirty="0" err="1" smtClean="0"/>
              <a:t>υπο</a:t>
            </a:r>
            <a:r>
              <a:rPr lang="el-GR" dirty="0" smtClean="0"/>
              <a:t>-τομέα: επίτευξη στο </a:t>
            </a:r>
            <a:r>
              <a:rPr lang="el-GR" dirty="0" smtClean="0">
                <a:solidFill>
                  <a:srgbClr val="FF0000"/>
                </a:solidFill>
              </a:rPr>
              <a:t>60,8%</a:t>
            </a:r>
            <a:endParaRPr lang="el-GR" dirty="0">
              <a:solidFill>
                <a:srgbClr val="FF0000"/>
              </a:solidFill>
            </a:endParaRPr>
          </a:p>
        </p:txBody>
      </p:sp>
      <p:sp>
        <p:nvSpPr>
          <p:cNvPr id="14" name="Content Placeholder 2">
            <a:extLst>
              <a:ext uri="{FF2B5EF4-FFF2-40B4-BE49-F238E27FC236}">
                <a16:creationId xmlns:a16="http://schemas.microsoft.com/office/drawing/2014/main" id="{2763C160-E23A-473F-9D71-FA8A91869B7C}"/>
              </a:ext>
            </a:extLst>
          </p:cNvPr>
          <p:cNvSpPr>
            <a:spLocks noGrp="1"/>
          </p:cNvSpPr>
          <p:nvPr>
            <p:ph sz="half" idx="1"/>
          </p:nvPr>
        </p:nvSpPr>
        <p:spPr>
          <a:xfrm>
            <a:off x="609600" y="1143001"/>
            <a:ext cx="5384800" cy="4983163"/>
          </a:xfrm>
        </p:spPr>
        <p:txBody>
          <a:bodyPr>
            <a:normAutofit/>
          </a:bodyPr>
          <a:lstStyle/>
          <a:p>
            <a:r>
              <a:rPr lang="el-GR" dirty="0">
                <a:latin typeface="+mj-lt"/>
              </a:rPr>
              <a:t>Βάσει του Σχεδίου Δράσης, ο συνολικός Π)Υ για τη Δημόσια Δαπάνη ανέρχεται σε €195,8εκατ. </a:t>
            </a:r>
          </a:p>
          <a:p>
            <a:r>
              <a:rPr lang="el-GR" sz="1300" dirty="0">
                <a:latin typeface="+mj-lt"/>
              </a:rPr>
              <a:t>Απ’ αυτά, </a:t>
            </a:r>
            <a:r>
              <a:rPr lang="el-GR" sz="1300" dirty="0" smtClean="0">
                <a:latin typeface="+mj-lt"/>
              </a:rPr>
              <a:t>αφαιρούνται </a:t>
            </a:r>
            <a:r>
              <a:rPr lang="el-GR" sz="1300" dirty="0">
                <a:latin typeface="+mj-lt"/>
              </a:rPr>
              <a:t>τα €55εκατ. για εφαρμογή δράσεων ολοκληρωμένης χωρικής ανάπτυξης, τα €9εκατ που αντιστοιχούν στο ΘΣ8 (ΕΠΑΝΑΔ &amp; ΠΕΠ) και τα €34,5εκατ. που αντιστοιχούν στη λοιπή συμβολή του ΕΠ Αγροτικής Ανάπτυξης. </a:t>
            </a:r>
          </a:p>
          <a:p>
            <a:r>
              <a:rPr lang="el-GR" dirty="0">
                <a:latin typeface="+mj-lt"/>
              </a:rPr>
              <a:t>Συνεπώς, ο προϋπολογισμός της ΔΔ για </a:t>
            </a:r>
            <a:r>
              <a:rPr lang="el-GR" dirty="0" smtClean="0">
                <a:latin typeface="+mj-lt"/>
              </a:rPr>
              <a:t>να είναι </a:t>
            </a:r>
            <a:r>
              <a:rPr lang="el-GR" b="1" dirty="0" smtClean="0">
                <a:latin typeface="+mj-lt"/>
              </a:rPr>
              <a:t>συγκρίσιμα τα δεδομένα</a:t>
            </a:r>
            <a:r>
              <a:rPr lang="el-GR" dirty="0" smtClean="0">
                <a:latin typeface="+mj-lt"/>
              </a:rPr>
              <a:t> </a:t>
            </a:r>
            <a:r>
              <a:rPr lang="el-GR" dirty="0">
                <a:latin typeface="+mj-lt"/>
              </a:rPr>
              <a:t>ανέρχεται σε €97,31εκατ.</a:t>
            </a:r>
            <a:endParaRPr lang="en-US" dirty="0">
              <a:latin typeface="+mj-lt"/>
            </a:endParaRPr>
          </a:p>
        </p:txBody>
      </p:sp>
      <p:sp>
        <p:nvSpPr>
          <p:cNvPr id="4" name="Θέση αριθμού διαφάνειας 3">
            <a:extLst>
              <a:ext uri="{FF2B5EF4-FFF2-40B4-BE49-F238E27FC236}">
                <a16:creationId xmlns:a16="http://schemas.microsoft.com/office/drawing/2014/main" id="{7EB3874C-34B2-4784-B1CA-9F36D5B28D9E}"/>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23</a:t>
            </a:fld>
            <a:endParaRPr lang="el-GR"/>
          </a:p>
        </p:txBody>
      </p:sp>
      <p:sp>
        <p:nvSpPr>
          <p:cNvPr id="5" name="Θέση υποσέλιδου 4">
            <a:extLst>
              <a:ext uri="{FF2B5EF4-FFF2-40B4-BE49-F238E27FC236}">
                <a16:creationId xmlns:a16="http://schemas.microsoft.com/office/drawing/2014/main" id="{79CBAEE7-9600-4107-8B81-98AC364F4D72}"/>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RIS3 Ιονίων Νήσων-Αξιολόγηση Προόδου 2014-2020</a:t>
            </a:r>
          </a:p>
        </p:txBody>
      </p:sp>
      <p:graphicFrame>
        <p:nvGraphicFramePr>
          <p:cNvPr id="9" name="Θέση περιεχομένου 8">
            <a:extLst>
              <a:ext uri="{FF2B5EF4-FFF2-40B4-BE49-F238E27FC236}">
                <a16:creationId xmlns:a16="http://schemas.microsoft.com/office/drawing/2014/main" id="{9E1D32ED-C730-497A-B5C2-4E6072F09945}"/>
              </a:ext>
            </a:extLst>
          </p:cNvPr>
          <p:cNvGraphicFramePr>
            <a:graphicFrameLocks noGrp="1"/>
          </p:cNvGraphicFramePr>
          <p:nvPr>
            <p:ph sz="half" idx="2"/>
            <p:extLst>
              <p:ext uri="{D42A27DB-BD31-4B8C-83A1-F6EECF244321}">
                <p14:modId xmlns:p14="http://schemas.microsoft.com/office/powerpoint/2010/main" val="3062140971"/>
              </p:ext>
            </p:extLst>
          </p:nvPr>
        </p:nvGraphicFramePr>
        <p:xfrm>
          <a:off x="6197600" y="1454727"/>
          <a:ext cx="5384802" cy="3943843"/>
        </p:xfrm>
        <a:graphic>
          <a:graphicData uri="http://schemas.openxmlformats.org/drawingml/2006/table">
            <a:tbl>
              <a:tblPr firstRow="1" lastRow="1">
                <a:tableStyleId>{9D7B26C5-4107-4FEC-AEDC-1716B250A1EF}</a:tableStyleId>
              </a:tblPr>
              <a:tblGrid>
                <a:gridCol w="927230">
                  <a:extLst>
                    <a:ext uri="{9D8B030D-6E8A-4147-A177-3AD203B41FA5}">
                      <a16:colId xmlns:a16="http://schemas.microsoft.com/office/drawing/2014/main" val="1147023123"/>
                    </a:ext>
                  </a:extLst>
                </a:gridCol>
                <a:gridCol w="2002956">
                  <a:extLst>
                    <a:ext uri="{9D8B030D-6E8A-4147-A177-3AD203B41FA5}">
                      <a16:colId xmlns:a16="http://schemas.microsoft.com/office/drawing/2014/main" val="2067704255"/>
                    </a:ext>
                  </a:extLst>
                </a:gridCol>
                <a:gridCol w="796400">
                  <a:extLst>
                    <a:ext uri="{9D8B030D-6E8A-4147-A177-3AD203B41FA5}">
                      <a16:colId xmlns:a16="http://schemas.microsoft.com/office/drawing/2014/main" val="3372998227"/>
                    </a:ext>
                  </a:extLst>
                </a:gridCol>
                <a:gridCol w="796400">
                  <a:extLst>
                    <a:ext uri="{9D8B030D-6E8A-4147-A177-3AD203B41FA5}">
                      <a16:colId xmlns:a16="http://schemas.microsoft.com/office/drawing/2014/main" val="825050280"/>
                    </a:ext>
                  </a:extLst>
                </a:gridCol>
                <a:gridCol w="861816">
                  <a:extLst>
                    <a:ext uri="{9D8B030D-6E8A-4147-A177-3AD203B41FA5}">
                      <a16:colId xmlns:a16="http://schemas.microsoft.com/office/drawing/2014/main" val="4041056968"/>
                    </a:ext>
                  </a:extLst>
                </a:gridCol>
              </a:tblGrid>
              <a:tr h="213776">
                <a:tc>
                  <a:txBody>
                    <a:bodyPr/>
                    <a:lstStyle/>
                    <a:p>
                      <a:pPr algn="ctr" fontAlgn="ctr">
                        <a:lnSpc>
                          <a:spcPct val="100000"/>
                        </a:lnSpc>
                        <a:spcBef>
                          <a:spcPts val="0"/>
                        </a:spcBef>
                        <a:spcAft>
                          <a:spcPts val="0"/>
                        </a:spcAft>
                      </a:pPr>
                      <a:r>
                        <a:rPr lang="el-GR" sz="1100" b="0" i="1" u="none" strike="noStrike" kern="1050" dirty="0" err="1">
                          <a:effectLst/>
                        </a:rPr>
                        <a:t>Υποτομέας</a:t>
                      </a:r>
                      <a:endParaRPr lang="el-GR" sz="2100" b="0" i="1" u="none" strike="noStrike" dirty="0">
                        <a:effectLst/>
                        <a:latin typeface="Arial" panose="020B0604020202020204" pitchFamily="34" charset="0"/>
                      </a:endParaRPr>
                    </a:p>
                  </a:txBody>
                  <a:tcPr marL="78499" marR="78499" marT="10903" marB="0" anchor="b"/>
                </a:tc>
                <a:tc>
                  <a:txBody>
                    <a:bodyPr/>
                    <a:lstStyle/>
                    <a:p>
                      <a:pPr algn="ctr" fontAlgn="ctr">
                        <a:lnSpc>
                          <a:spcPct val="100000"/>
                        </a:lnSpc>
                        <a:spcBef>
                          <a:spcPts val="0"/>
                        </a:spcBef>
                        <a:spcAft>
                          <a:spcPts val="0"/>
                        </a:spcAft>
                      </a:pPr>
                      <a:r>
                        <a:rPr lang="el-GR" sz="1100" b="0" i="1" u="none" strike="noStrike" kern="1050" dirty="0">
                          <a:effectLst/>
                        </a:rPr>
                        <a:t>Περιγραφή</a:t>
                      </a:r>
                      <a:endParaRPr lang="el-GR" sz="2100" b="0" i="1" u="none" strike="noStrike" dirty="0">
                        <a:effectLst/>
                        <a:latin typeface="Arial" panose="020B0604020202020204" pitchFamily="34" charset="0"/>
                      </a:endParaRPr>
                    </a:p>
                  </a:txBody>
                  <a:tcPr marL="78499" marR="78499" marT="10903" marB="0" anchor="b"/>
                </a:tc>
                <a:tc>
                  <a:txBody>
                    <a:bodyPr/>
                    <a:lstStyle/>
                    <a:p>
                      <a:pPr algn="ctr" fontAlgn="ctr">
                        <a:lnSpc>
                          <a:spcPct val="100000"/>
                        </a:lnSpc>
                        <a:spcBef>
                          <a:spcPts val="0"/>
                        </a:spcBef>
                        <a:spcAft>
                          <a:spcPts val="0"/>
                        </a:spcAft>
                      </a:pPr>
                      <a:r>
                        <a:rPr lang="el-GR" sz="1100" b="0" i="1" u="none" strike="noStrike" kern="1050" dirty="0">
                          <a:effectLst/>
                        </a:rPr>
                        <a:t>Στόχος</a:t>
                      </a:r>
                      <a:endParaRPr lang="el-GR" sz="2100" b="0" i="1" u="none" strike="noStrike" dirty="0">
                        <a:effectLst/>
                      </a:endParaRPr>
                    </a:p>
                    <a:p>
                      <a:pPr algn="ctr" fontAlgn="ctr">
                        <a:lnSpc>
                          <a:spcPct val="100000"/>
                        </a:lnSpc>
                        <a:spcBef>
                          <a:spcPts val="0"/>
                        </a:spcBef>
                        <a:spcAft>
                          <a:spcPts val="0"/>
                        </a:spcAft>
                      </a:pPr>
                      <a:r>
                        <a:rPr lang="el-GR" sz="1100" b="0" i="1" u="none" strike="noStrike" kern="1050" dirty="0">
                          <a:effectLst/>
                        </a:rPr>
                        <a:t>(€ εκατ.)</a:t>
                      </a:r>
                      <a:endParaRPr lang="el-GR" sz="2100" b="0" i="1" u="none" strike="noStrike" dirty="0">
                        <a:effectLst/>
                        <a:latin typeface="Arial" panose="020B0604020202020204" pitchFamily="34" charset="0"/>
                      </a:endParaRPr>
                    </a:p>
                  </a:txBody>
                  <a:tcPr marL="78499" marR="78499" marT="10903" marB="0" anchor="b"/>
                </a:tc>
                <a:tc>
                  <a:txBody>
                    <a:bodyPr/>
                    <a:lstStyle/>
                    <a:p>
                      <a:pPr algn="ctr" fontAlgn="ctr">
                        <a:lnSpc>
                          <a:spcPct val="100000"/>
                        </a:lnSpc>
                        <a:spcBef>
                          <a:spcPts val="0"/>
                        </a:spcBef>
                        <a:spcAft>
                          <a:spcPts val="0"/>
                        </a:spcAft>
                      </a:pPr>
                      <a:r>
                        <a:rPr lang="el-GR" sz="1100" b="0" i="1" u="none" strike="noStrike" kern="1050" dirty="0">
                          <a:effectLst/>
                        </a:rPr>
                        <a:t>Εντάξεις 2014-20</a:t>
                      </a:r>
                      <a:endParaRPr lang="el-GR" sz="2100" b="0" i="1" u="none" strike="noStrike" dirty="0">
                        <a:effectLst/>
                      </a:endParaRPr>
                    </a:p>
                    <a:p>
                      <a:pPr algn="ctr" fontAlgn="ctr">
                        <a:lnSpc>
                          <a:spcPct val="100000"/>
                        </a:lnSpc>
                        <a:spcBef>
                          <a:spcPts val="0"/>
                        </a:spcBef>
                        <a:spcAft>
                          <a:spcPts val="0"/>
                        </a:spcAft>
                      </a:pPr>
                      <a:r>
                        <a:rPr lang="el-GR" sz="1100" b="0" i="1" u="none" strike="noStrike" kern="1050" dirty="0">
                          <a:effectLst/>
                        </a:rPr>
                        <a:t>(€ εκατ.)</a:t>
                      </a:r>
                      <a:endParaRPr lang="el-GR" sz="2100" b="0" i="1" u="none" strike="noStrike" dirty="0">
                        <a:effectLst/>
                        <a:latin typeface="Arial" panose="020B0604020202020204" pitchFamily="34" charset="0"/>
                      </a:endParaRPr>
                    </a:p>
                  </a:txBody>
                  <a:tcPr marL="78499" marR="78499" marT="10903" marB="0" anchor="b"/>
                </a:tc>
                <a:tc>
                  <a:txBody>
                    <a:bodyPr/>
                    <a:lstStyle/>
                    <a:p>
                      <a:pPr algn="ctr" fontAlgn="ctr">
                        <a:lnSpc>
                          <a:spcPct val="100000"/>
                        </a:lnSpc>
                        <a:spcBef>
                          <a:spcPts val="0"/>
                        </a:spcBef>
                        <a:spcAft>
                          <a:spcPts val="0"/>
                        </a:spcAft>
                      </a:pPr>
                      <a:r>
                        <a:rPr lang="el-GR" sz="1100" b="0" i="1" u="none" strike="noStrike" kern="1050" dirty="0">
                          <a:effectLst/>
                        </a:rPr>
                        <a:t>Βαθμός Επίτευξης</a:t>
                      </a:r>
                      <a:endParaRPr lang="el-GR" sz="2100" b="0" i="1" u="none" strike="noStrike" dirty="0">
                        <a:effectLst/>
                        <a:latin typeface="Arial" panose="020B0604020202020204" pitchFamily="34" charset="0"/>
                      </a:endParaRPr>
                    </a:p>
                  </a:txBody>
                  <a:tcPr marL="78499" marR="78499" marT="10903" marB="0" anchor="b"/>
                </a:tc>
                <a:extLst>
                  <a:ext uri="{0D108BD9-81ED-4DB2-BD59-A6C34878D82A}">
                    <a16:rowId xmlns:a16="http://schemas.microsoft.com/office/drawing/2014/main" val="4202921807"/>
                  </a:ext>
                </a:extLst>
              </a:tr>
              <a:tr h="285835">
                <a:tc>
                  <a:txBody>
                    <a:bodyPr/>
                    <a:lstStyle/>
                    <a:p>
                      <a:pPr algn="ctr" fontAlgn="t">
                        <a:lnSpc>
                          <a:spcPct val="100000"/>
                        </a:lnSpc>
                        <a:spcBef>
                          <a:spcPts val="0"/>
                        </a:spcBef>
                        <a:spcAft>
                          <a:spcPts val="1200"/>
                        </a:spcAft>
                      </a:pPr>
                      <a:r>
                        <a:rPr lang="el-GR" sz="1100" b="0" u="none" strike="noStrike" kern="1050" dirty="0">
                          <a:effectLst/>
                        </a:rPr>
                        <a:t>01</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l" fontAlgn="t">
                        <a:lnSpc>
                          <a:spcPct val="100000"/>
                        </a:lnSpc>
                        <a:spcBef>
                          <a:spcPts val="0"/>
                        </a:spcBef>
                        <a:spcAft>
                          <a:spcPts val="1200"/>
                        </a:spcAft>
                      </a:pPr>
                      <a:r>
                        <a:rPr lang="el-GR" sz="1100" b="0" u="none" strike="noStrike" kern="1050">
                          <a:effectLst/>
                        </a:rPr>
                        <a:t>Αγροδιατροφή</a:t>
                      </a:r>
                      <a:endParaRPr lang="el-GR" sz="2100" b="0" i="0" u="none" strike="noStrike">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7,65</a:t>
                      </a:r>
                      <a:endParaRPr lang="el-GR" sz="2100" b="0" i="0" u="none" strike="noStrike">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4,64</a:t>
                      </a:r>
                      <a:endParaRPr lang="el-GR" sz="2100" b="0" i="0" u="none" strike="noStrike">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n-US" sz="1100" b="0" u="none" strike="noStrike" kern="1050">
                          <a:effectLst/>
                        </a:rPr>
                        <a:t>60,7%</a:t>
                      </a:r>
                      <a:endParaRPr lang="en-US" sz="2100" b="0" i="0" u="none" strike="noStrike">
                        <a:effectLst/>
                        <a:latin typeface="Arial" panose="020B0604020202020204" pitchFamily="34" charset="0"/>
                      </a:endParaRPr>
                    </a:p>
                  </a:txBody>
                  <a:tcPr marL="78499" marR="78499" marT="10903" marB="0">
                    <a:solidFill>
                      <a:schemeClr val="accent3">
                        <a:lumMod val="20000"/>
                        <a:lumOff val="80000"/>
                      </a:schemeClr>
                    </a:solidFill>
                  </a:tcPr>
                </a:tc>
                <a:extLst>
                  <a:ext uri="{0D108BD9-81ED-4DB2-BD59-A6C34878D82A}">
                    <a16:rowId xmlns:a16="http://schemas.microsoft.com/office/drawing/2014/main" val="542995404"/>
                  </a:ext>
                </a:extLst>
              </a:tr>
              <a:tr h="285835">
                <a:tc>
                  <a:txBody>
                    <a:bodyPr/>
                    <a:lstStyle/>
                    <a:p>
                      <a:pPr algn="ctr" fontAlgn="t">
                        <a:lnSpc>
                          <a:spcPct val="100000"/>
                        </a:lnSpc>
                        <a:spcBef>
                          <a:spcPts val="0"/>
                        </a:spcBef>
                        <a:spcAft>
                          <a:spcPts val="1200"/>
                        </a:spcAft>
                      </a:pPr>
                      <a:r>
                        <a:rPr lang="el-GR" sz="1100" b="0" u="none" strike="noStrike" kern="1050" dirty="0">
                          <a:effectLst/>
                        </a:rPr>
                        <a:t>02</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Γαστρονομία</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3,70</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0,44</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11,9%</a:t>
                      </a:r>
                      <a:endParaRPr lang="el-GR" sz="2100" b="0" i="0" u="none" strike="noStrike" dirty="0">
                        <a:effectLst/>
                        <a:latin typeface="Arial" panose="020B0604020202020204" pitchFamily="34" charset="0"/>
                      </a:endParaRPr>
                    </a:p>
                  </a:txBody>
                  <a:tcPr marL="78499" marR="78499" marT="10903" marB="0">
                    <a:solidFill>
                      <a:schemeClr val="accent3">
                        <a:lumMod val="20000"/>
                        <a:lumOff val="80000"/>
                      </a:schemeClr>
                    </a:solidFill>
                  </a:tcPr>
                </a:tc>
                <a:extLst>
                  <a:ext uri="{0D108BD9-81ED-4DB2-BD59-A6C34878D82A}">
                    <a16:rowId xmlns:a16="http://schemas.microsoft.com/office/drawing/2014/main" val="3694624659"/>
                  </a:ext>
                </a:extLst>
              </a:tr>
              <a:tr h="285835">
                <a:tc>
                  <a:txBody>
                    <a:bodyPr/>
                    <a:lstStyle/>
                    <a:p>
                      <a:pPr algn="ctr" fontAlgn="t">
                        <a:lnSpc>
                          <a:spcPct val="100000"/>
                        </a:lnSpc>
                        <a:spcBef>
                          <a:spcPts val="0"/>
                        </a:spcBef>
                        <a:spcAft>
                          <a:spcPts val="1200"/>
                        </a:spcAft>
                      </a:pPr>
                      <a:r>
                        <a:rPr lang="el-GR" sz="1100" b="0" u="none" strike="noStrike" kern="1050" dirty="0">
                          <a:effectLst/>
                        </a:rPr>
                        <a:t>03</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l" fontAlgn="t">
                        <a:lnSpc>
                          <a:spcPct val="100000"/>
                        </a:lnSpc>
                        <a:spcBef>
                          <a:spcPts val="0"/>
                        </a:spcBef>
                        <a:spcAft>
                          <a:spcPts val="1200"/>
                        </a:spcAft>
                      </a:pPr>
                      <a:r>
                        <a:rPr lang="el-GR" sz="1100" b="0" u="none" strike="noStrike" kern="1050">
                          <a:effectLst/>
                        </a:rPr>
                        <a:t>Αλιεία-Ιχθυοκαλλιέργειες</a:t>
                      </a:r>
                      <a:endParaRPr lang="el-GR" sz="2100" b="0" i="0" u="none" strike="noStrike">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5,99</a:t>
                      </a:r>
                      <a:endParaRPr lang="el-GR" sz="2100" b="0" i="0" u="none" strike="noStrike">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12,10</a:t>
                      </a:r>
                      <a:endParaRPr lang="el-GR" sz="2100" b="0" i="0" u="none" strike="noStrike">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202,0%</a:t>
                      </a:r>
                      <a:endParaRPr lang="el-GR" sz="2100" b="0" i="0" u="none" strike="noStrike">
                        <a:effectLst/>
                        <a:latin typeface="Arial" panose="020B0604020202020204" pitchFamily="34" charset="0"/>
                      </a:endParaRPr>
                    </a:p>
                  </a:txBody>
                  <a:tcPr marL="78499" marR="78499" marT="10903" marB="0">
                    <a:solidFill>
                      <a:schemeClr val="accent4">
                        <a:lumMod val="20000"/>
                        <a:lumOff val="80000"/>
                      </a:schemeClr>
                    </a:solidFill>
                  </a:tcPr>
                </a:tc>
                <a:extLst>
                  <a:ext uri="{0D108BD9-81ED-4DB2-BD59-A6C34878D82A}">
                    <a16:rowId xmlns:a16="http://schemas.microsoft.com/office/drawing/2014/main" val="1985506817"/>
                  </a:ext>
                </a:extLst>
              </a:tr>
              <a:tr h="285835">
                <a:tc>
                  <a:txBody>
                    <a:bodyPr/>
                    <a:lstStyle/>
                    <a:p>
                      <a:pPr algn="ctr" fontAlgn="t">
                        <a:lnSpc>
                          <a:spcPct val="100000"/>
                        </a:lnSpc>
                        <a:spcBef>
                          <a:spcPts val="0"/>
                        </a:spcBef>
                        <a:spcAft>
                          <a:spcPts val="1200"/>
                        </a:spcAft>
                      </a:pPr>
                      <a:r>
                        <a:rPr lang="el-GR" sz="1100" b="0" u="none" strike="noStrike" kern="1050" dirty="0">
                          <a:effectLst/>
                        </a:rPr>
                        <a:t>04</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Θαλάσσιος Τουρισμός</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6,40</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12,74</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199,0%</a:t>
                      </a:r>
                      <a:endParaRPr lang="el-GR" sz="2100" b="0" i="0" u="none" strike="noStrike" dirty="0">
                        <a:effectLst/>
                        <a:latin typeface="Arial" panose="020B0604020202020204" pitchFamily="34" charset="0"/>
                      </a:endParaRPr>
                    </a:p>
                  </a:txBody>
                  <a:tcPr marL="78499" marR="78499" marT="10903" marB="0">
                    <a:solidFill>
                      <a:schemeClr val="accent4">
                        <a:lumMod val="20000"/>
                        <a:lumOff val="80000"/>
                      </a:schemeClr>
                    </a:solidFill>
                  </a:tcPr>
                </a:tc>
                <a:extLst>
                  <a:ext uri="{0D108BD9-81ED-4DB2-BD59-A6C34878D82A}">
                    <a16:rowId xmlns:a16="http://schemas.microsoft.com/office/drawing/2014/main" val="109285806"/>
                  </a:ext>
                </a:extLst>
              </a:tr>
              <a:tr h="285835">
                <a:tc>
                  <a:txBody>
                    <a:bodyPr/>
                    <a:lstStyle/>
                    <a:p>
                      <a:pPr algn="ctr" fontAlgn="t">
                        <a:lnSpc>
                          <a:spcPct val="100000"/>
                        </a:lnSpc>
                        <a:spcBef>
                          <a:spcPts val="0"/>
                        </a:spcBef>
                        <a:spcAft>
                          <a:spcPts val="1200"/>
                        </a:spcAft>
                      </a:pPr>
                      <a:r>
                        <a:rPr lang="el-GR" sz="1100" b="0" u="none" strike="noStrike" kern="1050" dirty="0">
                          <a:effectLst/>
                        </a:rPr>
                        <a:t>05</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l" fontAlgn="t">
                        <a:lnSpc>
                          <a:spcPct val="100000"/>
                        </a:lnSpc>
                        <a:spcBef>
                          <a:spcPts val="0"/>
                        </a:spcBef>
                        <a:spcAft>
                          <a:spcPts val="1200"/>
                        </a:spcAft>
                      </a:pPr>
                      <a:r>
                        <a:rPr lang="el-GR" sz="1100" b="0" u="none" strike="noStrike" kern="1050">
                          <a:effectLst/>
                        </a:rPr>
                        <a:t>Θεματικός Τουρισμός</a:t>
                      </a:r>
                      <a:endParaRPr lang="el-GR" sz="2100" b="0" i="0" u="none" strike="noStrike">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29,75</a:t>
                      </a:r>
                      <a:endParaRPr lang="el-GR" sz="2100" b="0" i="0" u="none" strike="noStrike">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3,17</a:t>
                      </a:r>
                      <a:endParaRPr lang="el-GR" sz="2100" b="0" i="0" u="none" strike="noStrike">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a:effectLst/>
                        </a:rPr>
                        <a:t>10,6%</a:t>
                      </a:r>
                      <a:endParaRPr lang="el-GR" sz="2100" b="0" i="0" u="none" strike="noStrike">
                        <a:effectLst/>
                        <a:latin typeface="Arial" panose="020B0604020202020204" pitchFamily="34" charset="0"/>
                      </a:endParaRPr>
                    </a:p>
                  </a:txBody>
                  <a:tcPr marL="78499" marR="78499" marT="10903" marB="0">
                    <a:solidFill>
                      <a:schemeClr val="accent2">
                        <a:lumMod val="20000"/>
                        <a:lumOff val="80000"/>
                      </a:schemeClr>
                    </a:solidFill>
                  </a:tcPr>
                </a:tc>
                <a:extLst>
                  <a:ext uri="{0D108BD9-81ED-4DB2-BD59-A6C34878D82A}">
                    <a16:rowId xmlns:a16="http://schemas.microsoft.com/office/drawing/2014/main" val="133799056"/>
                  </a:ext>
                </a:extLst>
              </a:tr>
              <a:tr h="285835">
                <a:tc>
                  <a:txBody>
                    <a:bodyPr/>
                    <a:lstStyle/>
                    <a:p>
                      <a:pPr algn="ctr" fontAlgn="t">
                        <a:lnSpc>
                          <a:spcPct val="100000"/>
                        </a:lnSpc>
                        <a:spcBef>
                          <a:spcPts val="0"/>
                        </a:spcBef>
                        <a:spcAft>
                          <a:spcPts val="1200"/>
                        </a:spcAft>
                      </a:pPr>
                      <a:r>
                        <a:rPr lang="el-GR" sz="1100" b="0" u="none" strike="noStrike" kern="1050" dirty="0">
                          <a:effectLst/>
                        </a:rPr>
                        <a:t>06</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Δημιουργική Οικονομία</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7,83</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2,97</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38,0%</a:t>
                      </a:r>
                      <a:endParaRPr lang="el-GR" sz="2100" b="0" i="0" u="none" strike="noStrike" dirty="0">
                        <a:effectLst/>
                        <a:latin typeface="Arial" panose="020B0604020202020204" pitchFamily="34" charset="0"/>
                      </a:endParaRPr>
                    </a:p>
                  </a:txBody>
                  <a:tcPr marL="78499" marR="78499" marT="10903" marB="0">
                    <a:solidFill>
                      <a:schemeClr val="accent2">
                        <a:lumMod val="20000"/>
                        <a:lumOff val="80000"/>
                      </a:schemeClr>
                    </a:solidFill>
                  </a:tcPr>
                </a:tc>
                <a:extLst>
                  <a:ext uri="{0D108BD9-81ED-4DB2-BD59-A6C34878D82A}">
                    <a16:rowId xmlns:a16="http://schemas.microsoft.com/office/drawing/2014/main" val="3298625139"/>
                  </a:ext>
                </a:extLst>
              </a:tr>
              <a:tr h="285835">
                <a:tc>
                  <a:txBody>
                    <a:bodyPr/>
                    <a:lstStyle/>
                    <a:p>
                      <a:pPr algn="ctr" fontAlgn="t">
                        <a:lnSpc>
                          <a:spcPct val="100000"/>
                        </a:lnSpc>
                        <a:spcBef>
                          <a:spcPts val="0"/>
                        </a:spcBef>
                        <a:spcAft>
                          <a:spcPts val="1200"/>
                        </a:spcAft>
                      </a:pPr>
                      <a:r>
                        <a:rPr lang="el-GR" sz="1100" b="0" u="none" strike="noStrike" kern="1050" dirty="0">
                          <a:effectLst/>
                        </a:rPr>
                        <a:t>07</a:t>
                      </a:r>
                      <a:endParaRPr lang="el-GR" sz="2100" b="0" i="0" u="none" strike="noStrike" dirty="0">
                        <a:effectLst/>
                        <a:latin typeface="Arial" panose="020B0604020202020204" pitchFamily="34" charset="0"/>
                      </a:endParaRPr>
                    </a:p>
                  </a:txBody>
                  <a:tcPr marL="78499" marR="78499" marT="10903" marB="0">
                    <a:solidFill>
                      <a:schemeClr val="accent6">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Πιλοτικές Δράσεις στην Υγεία</a:t>
                      </a:r>
                      <a:endParaRPr lang="el-GR" sz="2100" b="0" i="0" u="none" strike="noStrike" dirty="0">
                        <a:effectLst/>
                        <a:latin typeface="Arial" panose="020B0604020202020204" pitchFamily="34" charset="0"/>
                      </a:endParaRPr>
                    </a:p>
                  </a:txBody>
                  <a:tcPr marL="78499" marR="78499" marT="10903" marB="0">
                    <a:solidFill>
                      <a:schemeClr val="accent6">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4,51</a:t>
                      </a:r>
                      <a:endParaRPr lang="el-GR" sz="2100" b="0" i="0" u="none" strike="noStrike" dirty="0">
                        <a:effectLst/>
                        <a:latin typeface="Arial" panose="020B0604020202020204" pitchFamily="34" charset="0"/>
                      </a:endParaRPr>
                    </a:p>
                  </a:txBody>
                  <a:tcPr marL="78499" marR="78499" marT="10903" marB="0">
                    <a:solidFill>
                      <a:schemeClr val="accent6">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3,14</a:t>
                      </a:r>
                      <a:endParaRPr lang="el-GR" sz="2100" b="0" i="0" u="none" strike="noStrike" dirty="0">
                        <a:effectLst/>
                        <a:latin typeface="Arial" panose="020B0604020202020204" pitchFamily="34" charset="0"/>
                      </a:endParaRPr>
                    </a:p>
                  </a:txBody>
                  <a:tcPr marL="78499" marR="78499" marT="10903" marB="0">
                    <a:solidFill>
                      <a:schemeClr val="accent6">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69,5%</a:t>
                      </a:r>
                      <a:endParaRPr lang="el-GR" sz="2100" b="0" i="0" u="none" strike="noStrike" dirty="0">
                        <a:effectLst/>
                        <a:latin typeface="Arial" panose="020B0604020202020204" pitchFamily="34" charset="0"/>
                      </a:endParaRPr>
                    </a:p>
                  </a:txBody>
                  <a:tcPr marL="78499" marR="78499" marT="10903" marB="0">
                    <a:solidFill>
                      <a:schemeClr val="accent6">
                        <a:lumMod val="20000"/>
                        <a:lumOff val="80000"/>
                      </a:schemeClr>
                    </a:solidFill>
                  </a:tcPr>
                </a:tc>
                <a:extLst>
                  <a:ext uri="{0D108BD9-81ED-4DB2-BD59-A6C34878D82A}">
                    <a16:rowId xmlns:a16="http://schemas.microsoft.com/office/drawing/2014/main" val="1269538441"/>
                  </a:ext>
                </a:extLst>
              </a:tr>
              <a:tr h="285835">
                <a:tc>
                  <a:txBody>
                    <a:bodyPr/>
                    <a:lstStyle/>
                    <a:p>
                      <a:pPr algn="ctr" fontAlgn="t">
                        <a:lnSpc>
                          <a:spcPct val="100000"/>
                        </a:lnSpc>
                        <a:spcBef>
                          <a:spcPts val="0"/>
                        </a:spcBef>
                        <a:spcAft>
                          <a:spcPts val="1200"/>
                        </a:spcAft>
                      </a:pPr>
                      <a:r>
                        <a:rPr lang="el-GR" sz="1100" b="0" u="none" strike="noStrike" kern="1050" dirty="0">
                          <a:effectLst/>
                        </a:rPr>
                        <a:t>08</a:t>
                      </a:r>
                      <a:endParaRPr lang="el-GR" sz="2100" b="0" i="0" u="none" strike="noStrike" dirty="0">
                        <a:effectLst/>
                        <a:latin typeface="Arial" panose="020B0604020202020204" pitchFamily="34" charset="0"/>
                      </a:endParaRPr>
                    </a:p>
                  </a:txBody>
                  <a:tcPr marL="78499" marR="78499" marT="10903" marB="0">
                    <a:solidFill>
                      <a:schemeClr val="accent5">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Ανθρώπινο Δυναμικό</a:t>
                      </a:r>
                      <a:endParaRPr lang="el-GR" sz="2100" b="0" i="0" u="none" strike="noStrike" dirty="0">
                        <a:effectLst/>
                        <a:latin typeface="Arial" panose="020B0604020202020204" pitchFamily="34" charset="0"/>
                      </a:endParaRPr>
                    </a:p>
                  </a:txBody>
                  <a:tcPr marL="78499" marR="78499" marT="10903" marB="0">
                    <a:solidFill>
                      <a:schemeClr val="accent5">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4,08</a:t>
                      </a:r>
                      <a:endParaRPr lang="el-GR" sz="2100" b="0" i="0" u="none" strike="noStrike" dirty="0">
                        <a:effectLst/>
                        <a:latin typeface="Arial" panose="020B0604020202020204" pitchFamily="34" charset="0"/>
                      </a:endParaRPr>
                    </a:p>
                  </a:txBody>
                  <a:tcPr marL="78499" marR="78499" marT="10903" marB="0">
                    <a:solidFill>
                      <a:schemeClr val="accent5">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3,57</a:t>
                      </a:r>
                      <a:endParaRPr lang="el-GR" sz="2100" b="0" i="0" u="none" strike="noStrike" dirty="0">
                        <a:effectLst/>
                        <a:latin typeface="Arial" panose="020B0604020202020204" pitchFamily="34" charset="0"/>
                      </a:endParaRPr>
                    </a:p>
                  </a:txBody>
                  <a:tcPr marL="78499" marR="78499" marT="10903" marB="0">
                    <a:solidFill>
                      <a:schemeClr val="accent5">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87,6%</a:t>
                      </a:r>
                      <a:endParaRPr lang="el-GR" sz="2100" b="0" i="0" u="none" strike="noStrike" dirty="0">
                        <a:effectLst/>
                        <a:latin typeface="Arial" panose="020B0604020202020204" pitchFamily="34" charset="0"/>
                      </a:endParaRPr>
                    </a:p>
                  </a:txBody>
                  <a:tcPr marL="78499" marR="78499" marT="10903" marB="0">
                    <a:solidFill>
                      <a:schemeClr val="accent5">
                        <a:lumMod val="20000"/>
                        <a:lumOff val="80000"/>
                      </a:schemeClr>
                    </a:solidFill>
                  </a:tcPr>
                </a:tc>
                <a:extLst>
                  <a:ext uri="{0D108BD9-81ED-4DB2-BD59-A6C34878D82A}">
                    <a16:rowId xmlns:a16="http://schemas.microsoft.com/office/drawing/2014/main" val="2683717971"/>
                  </a:ext>
                </a:extLst>
              </a:tr>
              <a:tr h="285835">
                <a:tc>
                  <a:txBody>
                    <a:bodyPr/>
                    <a:lstStyle/>
                    <a:p>
                      <a:pPr algn="ctr" fontAlgn="t">
                        <a:lnSpc>
                          <a:spcPct val="100000"/>
                        </a:lnSpc>
                        <a:spcBef>
                          <a:spcPts val="0"/>
                        </a:spcBef>
                        <a:spcAft>
                          <a:spcPts val="1200"/>
                        </a:spcAft>
                      </a:pPr>
                      <a:r>
                        <a:rPr lang="el-GR" sz="1100" b="0" u="none" strike="noStrike" kern="1050" dirty="0">
                          <a:effectLst/>
                        </a:rPr>
                        <a:t>09</a:t>
                      </a:r>
                      <a:endParaRPr lang="el-GR" sz="2100" b="0" i="0" u="none" strike="noStrike" dirty="0">
                        <a:effectLst/>
                        <a:latin typeface="Arial" panose="020B0604020202020204" pitchFamily="34" charset="0"/>
                      </a:endParaRPr>
                    </a:p>
                  </a:txBody>
                  <a:tcPr marL="78499" marR="78499" marT="10903" marB="0">
                    <a:solidFill>
                      <a:schemeClr val="accent1">
                        <a:lumMod val="20000"/>
                        <a:lumOff val="80000"/>
                      </a:schemeClr>
                    </a:solidFill>
                  </a:tcPr>
                </a:tc>
                <a:tc>
                  <a:txBody>
                    <a:bodyPr/>
                    <a:lstStyle/>
                    <a:p>
                      <a:pPr algn="l" fontAlgn="t">
                        <a:lnSpc>
                          <a:spcPct val="100000"/>
                        </a:lnSpc>
                        <a:spcBef>
                          <a:spcPts val="0"/>
                        </a:spcBef>
                        <a:spcAft>
                          <a:spcPts val="1200"/>
                        </a:spcAft>
                      </a:pPr>
                      <a:r>
                        <a:rPr lang="el-GR" sz="1100" b="0" u="none" strike="noStrike" kern="1050" dirty="0">
                          <a:effectLst/>
                        </a:rPr>
                        <a:t>Τεχν. Πληροφορικής &amp; </a:t>
                      </a:r>
                      <a:r>
                        <a:rPr lang="el-GR" sz="1100" b="0" u="none" strike="noStrike" kern="1050" dirty="0" err="1">
                          <a:effectLst/>
                        </a:rPr>
                        <a:t>Επικ</a:t>
                      </a:r>
                      <a:r>
                        <a:rPr lang="el-GR" sz="1100" b="0" u="none" strike="noStrike" kern="1050" dirty="0">
                          <a:effectLst/>
                        </a:rPr>
                        <a:t>.</a:t>
                      </a:r>
                      <a:endParaRPr lang="el-GR" sz="2100" b="0" i="0" u="none" strike="noStrike" dirty="0">
                        <a:effectLst/>
                        <a:latin typeface="Arial" panose="020B0604020202020204" pitchFamily="34" charset="0"/>
                      </a:endParaRPr>
                    </a:p>
                  </a:txBody>
                  <a:tcPr marL="78499" marR="78499" marT="10903" marB="0">
                    <a:solidFill>
                      <a:schemeClr val="accent1">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20,00</a:t>
                      </a:r>
                      <a:endParaRPr lang="el-GR" sz="2100" b="0" i="0" u="none" strike="noStrike" dirty="0">
                        <a:effectLst/>
                        <a:latin typeface="Arial" panose="020B0604020202020204" pitchFamily="34" charset="0"/>
                      </a:endParaRPr>
                    </a:p>
                  </a:txBody>
                  <a:tcPr marL="78499" marR="78499" marT="10903" marB="0">
                    <a:solidFill>
                      <a:schemeClr val="accent1">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16,26</a:t>
                      </a:r>
                      <a:endParaRPr lang="el-GR" sz="2100" b="0" i="0" u="none" strike="noStrike" dirty="0">
                        <a:effectLst/>
                        <a:latin typeface="Arial" panose="020B0604020202020204" pitchFamily="34" charset="0"/>
                      </a:endParaRPr>
                    </a:p>
                  </a:txBody>
                  <a:tcPr marL="78499" marR="78499" marT="10903" marB="0">
                    <a:solidFill>
                      <a:schemeClr val="accent1">
                        <a:lumMod val="20000"/>
                        <a:lumOff val="80000"/>
                      </a:schemeClr>
                    </a:solidFill>
                  </a:tcPr>
                </a:tc>
                <a:tc>
                  <a:txBody>
                    <a:bodyPr/>
                    <a:lstStyle/>
                    <a:p>
                      <a:pPr algn="r" fontAlgn="t">
                        <a:lnSpc>
                          <a:spcPct val="100000"/>
                        </a:lnSpc>
                        <a:spcBef>
                          <a:spcPts val="0"/>
                        </a:spcBef>
                        <a:spcAft>
                          <a:spcPts val="1200"/>
                        </a:spcAft>
                      </a:pPr>
                      <a:r>
                        <a:rPr lang="el-GR" sz="1100" b="0" u="none" strike="noStrike" kern="1050" dirty="0">
                          <a:effectLst/>
                        </a:rPr>
                        <a:t>81,3%</a:t>
                      </a:r>
                      <a:endParaRPr lang="el-GR" sz="2100" b="0" i="0" u="none" strike="noStrike" dirty="0">
                        <a:effectLst/>
                        <a:latin typeface="Arial" panose="020B0604020202020204" pitchFamily="34" charset="0"/>
                      </a:endParaRPr>
                    </a:p>
                  </a:txBody>
                  <a:tcPr marL="78499" marR="78499" marT="10903" marB="0">
                    <a:solidFill>
                      <a:schemeClr val="accent1">
                        <a:lumMod val="20000"/>
                        <a:lumOff val="80000"/>
                      </a:schemeClr>
                    </a:solidFill>
                  </a:tcPr>
                </a:tc>
                <a:extLst>
                  <a:ext uri="{0D108BD9-81ED-4DB2-BD59-A6C34878D82A}">
                    <a16:rowId xmlns:a16="http://schemas.microsoft.com/office/drawing/2014/main" val="3553290365"/>
                  </a:ext>
                </a:extLst>
              </a:tr>
              <a:tr h="285835">
                <a:tc>
                  <a:txBody>
                    <a:bodyPr/>
                    <a:lstStyle/>
                    <a:p>
                      <a:pPr algn="ctr" fontAlgn="t">
                        <a:lnSpc>
                          <a:spcPct val="100000"/>
                        </a:lnSpc>
                        <a:spcBef>
                          <a:spcPts val="0"/>
                        </a:spcBef>
                        <a:spcAft>
                          <a:spcPts val="1200"/>
                        </a:spcAft>
                      </a:pPr>
                      <a:r>
                        <a:rPr lang="el-GR" sz="1100" b="0" u="none" strike="noStrike" kern="1050" dirty="0">
                          <a:effectLst/>
                        </a:rPr>
                        <a:t>10</a:t>
                      </a:r>
                      <a:endParaRPr lang="el-GR" sz="2100" b="0" i="0" u="none" strike="noStrike" dirty="0">
                        <a:effectLst/>
                        <a:latin typeface="Arial" panose="020B0604020202020204" pitchFamily="34" charset="0"/>
                      </a:endParaRPr>
                    </a:p>
                  </a:txBody>
                  <a:tcPr marL="78499" marR="78499" marT="10903" marB="0">
                    <a:solidFill>
                      <a:schemeClr val="bg2">
                        <a:lumMod val="90000"/>
                      </a:schemeClr>
                    </a:solidFill>
                  </a:tcPr>
                </a:tc>
                <a:tc>
                  <a:txBody>
                    <a:bodyPr/>
                    <a:lstStyle/>
                    <a:p>
                      <a:pPr algn="l" fontAlgn="t">
                        <a:lnSpc>
                          <a:spcPct val="100000"/>
                        </a:lnSpc>
                        <a:spcBef>
                          <a:spcPts val="0"/>
                        </a:spcBef>
                        <a:spcAft>
                          <a:spcPts val="1200"/>
                        </a:spcAft>
                      </a:pPr>
                      <a:r>
                        <a:rPr lang="el-GR" sz="1100" b="0" u="none" strike="noStrike" kern="1050" dirty="0">
                          <a:effectLst/>
                        </a:rPr>
                        <a:t>Πράσινες Τεχνολογίες</a:t>
                      </a:r>
                      <a:endParaRPr lang="el-GR" sz="2100" b="0" i="0" u="none" strike="noStrike" dirty="0">
                        <a:effectLst/>
                        <a:latin typeface="Arial" panose="020B0604020202020204" pitchFamily="34" charset="0"/>
                      </a:endParaRPr>
                    </a:p>
                  </a:txBody>
                  <a:tcPr marL="78499" marR="78499" marT="10903" marB="0">
                    <a:solidFill>
                      <a:schemeClr val="bg2">
                        <a:lumMod val="90000"/>
                      </a:schemeClr>
                    </a:solidFill>
                  </a:tcPr>
                </a:tc>
                <a:tc>
                  <a:txBody>
                    <a:bodyPr/>
                    <a:lstStyle/>
                    <a:p>
                      <a:pPr algn="r" fontAlgn="t">
                        <a:lnSpc>
                          <a:spcPct val="100000"/>
                        </a:lnSpc>
                        <a:spcBef>
                          <a:spcPts val="0"/>
                        </a:spcBef>
                        <a:spcAft>
                          <a:spcPts val="1200"/>
                        </a:spcAft>
                      </a:pPr>
                      <a:r>
                        <a:rPr lang="el-GR" sz="1100" b="0" u="none" strike="noStrike" kern="1050" dirty="0">
                          <a:effectLst/>
                        </a:rPr>
                        <a:t>5,12</a:t>
                      </a:r>
                      <a:endParaRPr lang="el-GR" sz="2100" b="0" i="0" u="none" strike="noStrike" dirty="0">
                        <a:effectLst/>
                        <a:latin typeface="Arial" panose="020B0604020202020204" pitchFamily="34" charset="0"/>
                      </a:endParaRPr>
                    </a:p>
                  </a:txBody>
                  <a:tcPr marL="78499" marR="78499" marT="10903" marB="0">
                    <a:solidFill>
                      <a:schemeClr val="bg2">
                        <a:lumMod val="90000"/>
                      </a:schemeClr>
                    </a:solidFill>
                  </a:tcPr>
                </a:tc>
                <a:tc>
                  <a:txBody>
                    <a:bodyPr/>
                    <a:lstStyle/>
                    <a:p>
                      <a:pPr algn="r" fontAlgn="t">
                        <a:lnSpc>
                          <a:spcPct val="100000"/>
                        </a:lnSpc>
                        <a:spcBef>
                          <a:spcPts val="0"/>
                        </a:spcBef>
                        <a:spcAft>
                          <a:spcPts val="1200"/>
                        </a:spcAft>
                      </a:pPr>
                      <a:r>
                        <a:rPr lang="el-GR" sz="1100" b="0" u="none" strike="noStrike" kern="1050" dirty="0">
                          <a:effectLst/>
                        </a:rPr>
                        <a:t>0,00</a:t>
                      </a:r>
                      <a:endParaRPr lang="el-GR" sz="2100" b="0" i="0" u="none" strike="noStrike" dirty="0">
                        <a:effectLst/>
                        <a:latin typeface="Arial" panose="020B0604020202020204" pitchFamily="34" charset="0"/>
                      </a:endParaRPr>
                    </a:p>
                  </a:txBody>
                  <a:tcPr marL="78499" marR="78499" marT="10903" marB="0">
                    <a:solidFill>
                      <a:schemeClr val="bg2">
                        <a:lumMod val="90000"/>
                      </a:schemeClr>
                    </a:solidFill>
                  </a:tcPr>
                </a:tc>
                <a:tc>
                  <a:txBody>
                    <a:bodyPr/>
                    <a:lstStyle/>
                    <a:p>
                      <a:pPr algn="r" fontAlgn="t">
                        <a:lnSpc>
                          <a:spcPct val="100000"/>
                        </a:lnSpc>
                        <a:spcBef>
                          <a:spcPts val="0"/>
                        </a:spcBef>
                        <a:spcAft>
                          <a:spcPts val="1200"/>
                        </a:spcAft>
                      </a:pPr>
                      <a:r>
                        <a:rPr lang="el-GR" sz="1100" b="0" u="none" strike="noStrike" kern="1050" dirty="0">
                          <a:effectLst/>
                        </a:rPr>
                        <a:t>0,0%</a:t>
                      </a:r>
                      <a:endParaRPr lang="el-GR" sz="2100" b="0" i="0" u="none" strike="noStrike" dirty="0">
                        <a:effectLst/>
                        <a:latin typeface="Arial" panose="020B0604020202020204" pitchFamily="34" charset="0"/>
                      </a:endParaRPr>
                    </a:p>
                  </a:txBody>
                  <a:tcPr marL="78499" marR="78499" marT="10903" marB="0">
                    <a:solidFill>
                      <a:schemeClr val="bg2">
                        <a:lumMod val="90000"/>
                      </a:schemeClr>
                    </a:solidFill>
                  </a:tcPr>
                </a:tc>
                <a:extLst>
                  <a:ext uri="{0D108BD9-81ED-4DB2-BD59-A6C34878D82A}">
                    <a16:rowId xmlns:a16="http://schemas.microsoft.com/office/drawing/2014/main" val="883252231"/>
                  </a:ext>
                </a:extLst>
              </a:tr>
              <a:tr h="285835">
                <a:tc>
                  <a:txBody>
                    <a:bodyPr/>
                    <a:lstStyle/>
                    <a:p>
                      <a:pPr algn="ctr" fontAlgn="t">
                        <a:lnSpc>
                          <a:spcPct val="100000"/>
                        </a:lnSpc>
                        <a:spcBef>
                          <a:spcPts val="0"/>
                        </a:spcBef>
                        <a:spcAft>
                          <a:spcPts val="1200"/>
                        </a:spcAft>
                      </a:pPr>
                      <a:r>
                        <a:rPr lang="el-GR" sz="1100" b="0" u="none" strike="noStrike" kern="1050" dirty="0">
                          <a:effectLst/>
                        </a:rPr>
                        <a:t>11</a:t>
                      </a:r>
                      <a:endParaRPr lang="el-GR" sz="2100" b="0" i="0" u="none" strike="noStrike" dirty="0">
                        <a:effectLst/>
                        <a:latin typeface="Arial" panose="020B0604020202020204" pitchFamily="34" charset="0"/>
                      </a:endParaRPr>
                    </a:p>
                  </a:txBody>
                  <a:tcPr marL="78499" marR="78499" marT="10903" marB="0">
                    <a:solidFill>
                      <a:schemeClr val="accent1">
                        <a:lumMod val="40000"/>
                        <a:lumOff val="60000"/>
                      </a:schemeClr>
                    </a:solidFill>
                  </a:tcPr>
                </a:tc>
                <a:tc>
                  <a:txBody>
                    <a:bodyPr/>
                    <a:lstStyle/>
                    <a:p>
                      <a:pPr algn="l" fontAlgn="t">
                        <a:lnSpc>
                          <a:spcPct val="100000"/>
                        </a:lnSpc>
                        <a:spcBef>
                          <a:spcPts val="0"/>
                        </a:spcBef>
                        <a:spcAft>
                          <a:spcPts val="1200"/>
                        </a:spcAft>
                      </a:pPr>
                      <a:r>
                        <a:rPr lang="el-GR" sz="1100" b="0" u="none" strike="noStrike" kern="1050" dirty="0">
                          <a:effectLst/>
                        </a:rPr>
                        <a:t>Υποστήριξη </a:t>
                      </a:r>
                      <a:endParaRPr lang="el-GR" sz="2100" b="0" i="0" u="none" strike="noStrike" dirty="0">
                        <a:effectLst/>
                        <a:latin typeface="Arial" panose="020B0604020202020204" pitchFamily="34" charset="0"/>
                      </a:endParaRPr>
                    </a:p>
                  </a:txBody>
                  <a:tcPr marL="78499" marR="78499" marT="10903" marB="0">
                    <a:solidFill>
                      <a:schemeClr val="accent1">
                        <a:lumMod val="40000"/>
                        <a:lumOff val="60000"/>
                      </a:schemeClr>
                    </a:solidFill>
                  </a:tcPr>
                </a:tc>
                <a:tc>
                  <a:txBody>
                    <a:bodyPr/>
                    <a:lstStyle/>
                    <a:p>
                      <a:pPr algn="r" fontAlgn="t">
                        <a:lnSpc>
                          <a:spcPct val="100000"/>
                        </a:lnSpc>
                        <a:spcBef>
                          <a:spcPts val="0"/>
                        </a:spcBef>
                        <a:spcAft>
                          <a:spcPts val="1200"/>
                        </a:spcAft>
                      </a:pPr>
                      <a:r>
                        <a:rPr lang="el-GR" sz="1100" b="0" u="none" strike="noStrike" kern="1050" dirty="0">
                          <a:effectLst/>
                        </a:rPr>
                        <a:t>2,28</a:t>
                      </a:r>
                      <a:endParaRPr lang="el-GR" sz="2100" b="0" i="0" u="none" strike="noStrike" dirty="0">
                        <a:effectLst/>
                        <a:latin typeface="Arial" panose="020B0604020202020204" pitchFamily="34" charset="0"/>
                      </a:endParaRPr>
                    </a:p>
                  </a:txBody>
                  <a:tcPr marL="78499" marR="78499" marT="10903" marB="0">
                    <a:solidFill>
                      <a:schemeClr val="accent1">
                        <a:lumMod val="40000"/>
                        <a:lumOff val="60000"/>
                      </a:schemeClr>
                    </a:solidFill>
                  </a:tcPr>
                </a:tc>
                <a:tc>
                  <a:txBody>
                    <a:bodyPr/>
                    <a:lstStyle/>
                    <a:p>
                      <a:pPr algn="r" fontAlgn="t">
                        <a:lnSpc>
                          <a:spcPct val="100000"/>
                        </a:lnSpc>
                        <a:spcBef>
                          <a:spcPts val="0"/>
                        </a:spcBef>
                        <a:spcAft>
                          <a:spcPts val="1200"/>
                        </a:spcAft>
                      </a:pPr>
                      <a:r>
                        <a:rPr lang="el-GR" sz="1100" b="0" u="none" strike="noStrike" kern="1050" dirty="0">
                          <a:effectLst/>
                        </a:rPr>
                        <a:t>0,17</a:t>
                      </a:r>
                      <a:endParaRPr lang="el-GR" sz="2100" b="0" i="0" u="none" strike="noStrike" dirty="0">
                        <a:effectLst/>
                        <a:latin typeface="Arial" panose="020B0604020202020204" pitchFamily="34" charset="0"/>
                      </a:endParaRPr>
                    </a:p>
                  </a:txBody>
                  <a:tcPr marL="78499" marR="78499" marT="10903" marB="0">
                    <a:solidFill>
                      <a:schemeClr val="accent1">
                        <a:lumMod val="40000"/>
                        <a:lumOff val="60000"/>
                      </a:schemeClr>
                    </a:solidFill>
                  </a:tcPr>
                </a:tc>
                <a:tc>
                  <a:txBody>
                    <a:bodyPr/>
                    <a:lstStyle/>
                    <a:p>
                      <a:pPr algn="r" fontAlgn="t">
                        <a:lnSpc>
                          <a:spcPct val="100000"/>
                        </a:lnSpc>
                        <a:spcBef>
                          <a:spcPts val="0"/>
                        </a:spcBef>
                        <a:spcAft>
                          <a:spcPts val="1200"/>
                        </a:spcAft>
                      </a:pPr>
                      <a:r>
                        <a:rPr lang="el-GR" sz="1100" b="0" u="none" strike="noStrike" kern="1050" dirty="0">
                          <a:effectLst/>
                        </a:rPr>
                        <a:t>7,6%</a:t>
                      </a:r>
                      <a:endParaRPr lang="el-GR" sz="2100" b="0" i="0" u="none" strike="noStrike" dirty="0">
                        <a:effectLst/>
                        <a:latin typeface="Arial" panose="020B0604020202020204" pitchFamily="34" charset="0"/>
                      </a:endParaRPr>
                    </a:p>
                  </a:txBody>
                  <a:tcPr marL="78499" marR="78499" marT="10903" marB="0">
                    <a:solidFill>
                      <a:schemeClr val="accent1">
                        <a:lumMod val="40000"/>
                        <a:lumOff val="60000"/>
                      </a:schemeClr>
                    </a:solidFill>
                  </a:tcPr>
                </a:tc>
                <a:extLst>
                  <a:ext uri="{0D108BD9-81ED-4DB2-BD59-A6C34878D82A}">
                    <a16:rowId xmlns:a16="http://schemas.microsoft.com/office/drawing/2014/main" val="3525832540"/>
                  </a:ext>
                </a:extLst>
              </a:tr>
              <a:tr h="285835">
                <a:tc>
                  <a:txBody>
                    <a:bodyPr/>
                    <a:lstStyle/>
                    <a:p>
                      <a:pPr algn="ctr" fontAlgn="t">
                        <a:lnSpc>
                          <a:spcPct val="100000"/>
                        </a:lnSpc>
                        <a:spcBef>
                          <a:spcPts val="0"/>
                        </a:spcBef>
                        <a:spcAft>
                          <a:spcPts val="1200"/>
                        </a:spcAft>
                      </a:pPr>
                      <a:r>
                        <a:rPr lang="el-GR" sz="1100" b="1" u="none" strike="noStrike" kern="1050" dirty="0">
                          <a:effectLst/>
                        </a:rPr>
                        <a:t>Σύνολο</a:t>
                      </a:r>
                      <a:endParaRPr lang="el-GR" sz="2100" b="0" i="0" u="none" strike="noStrike" dirty="0">
                        <a:effectLst/>
                        <a:latin typeface="Arial" panose="020B0604020202020204" pitchFamily="34" charset="0"/>
                      </a:endParaRPr>
                    </a:p>
                  </a:txBody>
                  <a:tcPr marL="78499" marR="78499" marT="10903" marB="0"/>
                </a:tc>
                <a:tc>
                  <a:txBody>
                    <a:bodyPr/>
                    <a:lstStyle/>
                    <a:p>
                      <a:pPr algn="l" fontAlgn="t">
                        <a:lnSpc>
                          <a:spcPct val="100000"/>
                        </a:lnSpc>
                        <a:spcBef>
                          <a:spcPts val="0"/>
                        </a:spcBef>
                        <a:spcAft>
                          <a:spcPts val="1200"/>
                        </a:spcAft>
                      </a:pPr>
                      <a:r>
                        <a:rPr lang="en-US" sz="1100" b="1" u="none" strike="noStrike" kern="1050" dirty="0">
                          <a:effectLst/>
                        </a:rPr>
                        <a:t>RIS3 </a:t>
                      </a:r>
                      <a:r>
                        <a:rPr lang="el-GR" sz="1100" b="1" u="none" strike="noStrike" kern="1050" dirty="0">
                          <a:effectLst/>
                        </a:rPr>
                        <a:t>Ιονίων Νήσων</a:t>
                      </a:r>
                      <a:endParaRPr lang="el-GR" sz="2100" b="0" i="0" u="none" strike="noStrike" dirty="0">
                        <a:effectLst/>
                        <a:latin typeface="Arial" panose="020B0604020202020204" pitchFamily="34" charset="0"/>
                      </a:endParaRPr>
                    </a:p>
                  </a:txBody>
                  <a:tcPr marL="78499" marR="78499" marT="10903" marB="0"/>
                </a:tc>
                <a:tc>
                  <a:txBody>
                    <a:bodyPr/>
                    <a:lstStyle/>
                    <a:p>
                      <a:pPr algn="r" fontAlgn="t">
                        <a:lnSpc>
                          <a:spcPct val="100000"/>
                        </a:lnSpc>
                        <a:spcBef>
                          <a:spcPts val="0"/>
                        </a:spcBef>
                        <a:spcAft>
                          <a:spcPts val="1200"/>
                        </a:spcAft>
                      </a:pPr>
                      <a:r>
                        <a:rPr lang="el-GR" sz="1100" b="0" u="none" strike="noStrike" kern="1050" dirty="0">
                          <a:effectLst/>
                        </a:rPr>
                        <a:t>97,31</a:t>
                      </a:r>
                      <a:endParaRPr lang="el-GR" sz="2100" b="0" i="0" u="none" strike="noStrike" dirty="0">
                        <a:effectLst/>
                        <a:latin typeface="Arial" panose="020B0604020202020204" pitchFamily="34" charset="0"/>
                      </a:endParaRPr>
                    </a:p>
                  </a:txBody>
                  <a:tcPr marL="78499" marR="78499" marT="10903" marB="0"/>
                </a:tc>
                <a:tc>
                  <a:txBody>
                    <a:bodyPr/>
                    <a:lstStyle/>
                    <a:p>
                      <a:pPr algn="r" fontAlgn="t">
                        <a:lnSpc>
                          <a:spcPct val="100000"/>
                        </a:lnSpc>
                        <a:spcBef>
                          <a:spcPts val="0"/>
                        </a:spcBef>
                        <a:spcAft>
                          <a:spcPts val="1200"/>
                        </a:spcAft>
                      </a:pPr>
                      <a:r>
                        <a:rPr lang="el-GR" sz="1100" b="0" u="none" strike="noStrike" kern="1050" dirty="0">
                          <a:effectLst/>
                        </a:rPr>
                        <a:t>59,20</a:t>
                      </a:r>
                      <a:endParaRPr lang="el-GR" sz="2100" b="0" i="0" u="none" strike="noStrike" dirty="0">
                        <a:effectLst/>
                        <a:latin typeface="Arial" panose="020B0604020202020204" pitchFamily="34" charset="0"/>
                      </a:endParaRPr>
                    </a:p>
                  </a:txBody>
                  <a:tcPr marL="78499" marR="78499" marT="10903" marB="0"/>
                </a:tc>
                <a:tc>
                  <a:txBody>
                    <a:bodyPr/>
                    <a:lstStyle/>
                    <a:p>
                      <a:pPr algn="r" fontAlgn="t">
                        <a:lnSpc>
                          <a:spcPct val="100000"/>
                        </a:lnSpc>
                        <a:spcBef>
                          <a:spcPts val="0"/>
                        </a:spcBef>
                        <a:spcAft>
                          <a:spcPts val="1200"/>
                        </a:spcAft>
                      </a:pPr>
                      <a:r>
                        <a:rPr lang="el-GR" sz="1100" b="0" u="none" strike="noStrike" kern="1050" dirty="0">
                          <a:effectLst/>
                        </a:rPr>
                        <a:t>60,8%</a:t>
                      </a:r>
                      <a:endParaRPr lang="el-GR" sz="2100" b="0" i="0" u="none" strike="noStrike" dirty="0">
                        <a:effectLst/>
                        <a:latin typeface="Arial" panose="020B0604020202020204" pitchFamily="34" charset="0"/>
                      </a:endParaRPr>
                    </a:p>
                  </a:txBody>
                  <a:tcPr marL="78499" marR="78499" marT="10903" marB="0"/>
                </a:tc>
                <a:extLst>
                  <a:ext uri="{0D108BD9-81ED-4DB2-BD59-A6C34878D82A}">
                    <a16:rowId xmlns:a16="http://schemas.microsoft.com/office/drawing/2014/main" val="4013846830"/>
                  </a:ext>
                </a:extLst>
              </a:tr>
            </a:tbl>
          </a:graphicData>
        </a:graphic>
      </p:graphicFrame>
      <p:sp>
        <p:nvSpPr>
          <p:cNvPr id="7" name="Αστέρι 5 ακτινών 6"/>
          <p:cNvSpPr/>
          <p:nvPr/>
        </p:nvSpPr>
        <p:spPr>
          <a:xfrm>
            <a:off x="6485693" y="2723767"/>
            <a:ext cx="392763" cy="31298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Αστέρι 5 ακτινών 10"/>
          <p:cNvSpPr/>
          <p:nvPr/>
        </p:nvSpPr>
        <p:spPr>
          <a:xfrm>
            <a:off x="6485694" y="2410784"/>
            <a:ext cx="392763" cy="31298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56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E3B0C900-3A66-482B-8953-5FD7744211F9}"/>
              </a:ext>
            </a:extLst>
          </p:cNvPr>
          <p:cNvSpPr>
            <a:spLocks noGrp="1"/>
          </p:cNvSpPr>
          <p:nvPr>
            <p:ph type="title"/>
          </p:nvPr>
        </p:nvSpPr>
        <p:spPr>
          <a:xfrm>
            <a:off x="0" y="278302"/>
            <a:ext cx="12192000" cy="733850"/>
          </a:xfrm>
        </p:spPr>
        <p:txBody>
          <a:bodyPr anchor="ctr">
            <a:normAutofit fontScale="90000"/>
          </a:bodyPr>
          <a:lstStyle/>
          <a:p>
            <a:pPr marL="457200" indent="-457200">
              <a:buClr>
                <a:srgbClr val="FF0000"/>
              </a:buClr>
              <a:buSzPct val="200000"/>
              <a:buFont typeface="Wingdings" panose="05000000000000000000" pitchFamily="2" charset="2"/>
              <a:buChar char="ü"/>
            </a:pPr>
            <a:r>
              <a:rPr lang="el-GR" dirty="0" smtClean="0"/>
              <a:t>Ελλείψεις σε συνέργειες και μηχανισμούς </a:t>
            </a:r>
            <a:r>
              <a:rPr lang="el-GR" dirty="0" smtClean="0"/>
              <a:t>διαχείρισης </a:t>
            </a:r>
            <a:r>
              <a:rPr lang="el-GR" dirty="0" smtClean="0"/>
              <a:t>&amp; παρακολούθησης</a:t>
            </a:r>
            <a:endParaRPr lang="el-GR" dirty="0"/>
          </a:p>
        </p:txBody>
      </p:sp>
      <p:sp>
        <p:nvSpPr>
          <p:cNvPr id="11" name="Θέση περιεχομένου 10">
            <a:extLst>
              <a:ext uri="{FF2B5EF4-FFF2-40B4-BE49-F238E27FC236}">
                <a16:creationId xmlns:a16="http://schemas.microsoft.com/office/drawing/2014/main" id="{6FB9646A-130C-4B8C-8F00-C8A55F6AD751}"/>
              </a:ext>
            </a:extLst>
          </p:cNvPr>
          <p:cNvSpPr>
            <a:spLocks noGrp="1"/>
          </p:cNvSpPr>
          <p:nvPr>
            <p:ph sz="half" idx="1"/>
          </p:nvPr>
        </p:nvSpPr>
        <p:spPr/>
        <p:txBody>
          <a:bodyPr>
            <a:normAutofit fontScale="85000" lnSpcReduction="10000"/>
          </a:bodyPr>
          <a:lstStyle/>
          <a:p>
            <a:r>
              <a:rPr lang="el-GR" dirty="0" smtClean="0">
                <a:latin typeface="+mj-lt"/>
              </a:rPr>
              <a:t>Η </a:t>
            </a:r>
            <a:r>
              <a:rPr lang="en-GB" dirty="0" smtClean="0">
                <a:latin typeface="+mj-lt"/>
              </a:rPr>
              <a:t>RIS3</a:t>
            </a:r>
            <a:r>
              <a:rPr lang="el-GR" dirty="0">
                <a:latin typeface="+mj-lt"/>
              </a:rPr>
              <a:t> </a:t>
            </a:r>
            <a:r>
              <a:rPr lang="el-GR" dirty="0" smtClean="0">
                <a:latin typeface="+mj-lt"/>
              </a:rPr>
              <a:t>χαρακτηρίζεται από μια ορισμένη διαδικασία. Σε ποιο βαθμό ακολουθήθηκε και τι διαπιστώθηκε:</a:t>
            </a:r>
            <a:endParaRPr lang="el-GR" dirty="0">
              <a:latin typeface="+mj-lt"/>
            </a:endParaRPr>
          </a:p>
          <a:p>
            <a:pPr marL="882900" lvl="1" indent="-342900">
              <a:buFont typeface="Wingdings" panose="05000000000000000000" pitchFamily="2" charset="2"/>
              <a:buChar char="§"/>
            </a:pPr>
            <a:r>
              <a:rPr lang="el-GR" dirty="0">
                <a:latin typeface="+mj-lt"/>
              </a:rPr>
              <a:t>Έλλειψη θεσμικής θωράκισης για τη διακυβέρνηση της έξυπνης εξειδίκευσης έναντι εκείνης των Επιχειρησιακών Προγραμμάτων </a:t>
            </a:r>
            <a:r>
              <a:rPr lang="el-GR" dirty="0">
                <a:latin typeface="+mj-lt"/>
                <a:cs typeface="Calibri" panose="020F0502020204030204" pitchFamily="34" charset="0"/>
              </a:rPr>
              <a:t>→ </a:t>
            </a:r>
            <a:r>
              <a:rPr lang="el-GR" b="1" dirty="0">
                <a:latin typeface="+mj-lt"/>
                <a:cs typeface="Calibri" panose="020F0502020204030204" pitchFamily="34" charset="0"/>
              </a:rPr>
              <a:t>δυσκολίες/αδυναμίες στην ενεργοποίηση των οργάνων &amp; των μηχανισμών </a:t>
            </a:r>
            <a:r>
              <a:rPr lang="el-GR" dirty="0">
                <a:latin typeface="+mj-lt"/>
                <a:cs typeface="Calibri" panose="020F0502020204030204" pitchFamily="34" charset="0"/>
              </a:rPr>
              <a:t>παρά την καλή αρχική προσπάθεια</a:t>
            </a:r>
          </a:p>
          <a:p>
            <a:pPr marL="882900" lvl="1" indent="-342900">
              <a:buFont typeface="Wingdings" panose="05000000000000000000" pitchFamily="2" charset="2"/>
              <a:buChar char="§"/>
            </a:pPr>
            <a:r>
              <a:rPr lang="el-GR" dirty="0">
                <a:latin typeface="+mj-lt"/>
                <a:cs typeface="Calibri" panose="020F0502020204030204" pitchFamily="34" charset="0"/>
              </a:rPr>
              <a:t>Έλλειψη «ιδιοκτησίας» δράσεων χαμηλού προϋπολογισμού και υψηλής </a:t>
            </a:r>
            <a:r>
              <a:rPr lang="el-GR" dirty="0" err="1">
                <a:latin typeface="+mj-lt"/>
                <a:cs typeface="Calibri" panose="020F0502020204030204" pitchFamily="34" charset="0"/>
              </a:rPr>
              <a:t>προσθετικότητας</a:t>
            </a:r>
            <a:r>
              <a:rPr lang="el-GR" dirty="0">
                <a:latin typeface="+mj-lt"/>
                <a:cs typeface="Calibri" panose="020F0502020204030204" pitchFamily="34" charset="0"/>
              </a:rPr>
              <a:t> (π.χ., συνεργατικά τοπικά σχήματα / </a:t>
            </a:r>
            <a:r>
              <a:rPr lang="en-US" dirty="0">
                <a:latin typeface="+mj-lt"/>
                <a:cs typeface="Calibri" panose="020F0502020204030204" pitchFamily="34" charset="0"/>
              </a:rPr>
              <a:t>clusters</a:t>
            </a:r>
            <a:r>
              <a:rPr lang="el-GR" dirty="0">
                <a:latin typeface="+mj-lt"/>
                <a:cs typeface="Calibri" panose="020F0502020204030204" pitchFamily="34" charset="0"/>
              </a:rPr>
              <a:t>)</a:t>
            </a:r>
          </a:p>
          <a:p>
            <a:pPr marL="882900" lvl="1" indent="-342900">
              <a:buFont typeface="Wingdings" panose="05000000000000000000" pitchFamily="2" charset="2"/>
              <a:buChar char="§"/>
            </a:pPr>
            <a:r>
              <a:rPr lang="el-GR" dirty="0">
                <a:latin typeface="+mj-lt"/>
                <a:cs typeface="Calibri" panose="020F0502020204030204" pitchFamily="34" charset="0"/>
              </a:rPr>
              <a:t>Έλλειψη ξεκάθαρων στόχων διαρθρωτικού μετασχηματισμού της περιφερειακής οικονομίας και ανάπτυξης ικανοτήτων</a:t>
            </a:r>
            <a:endParaRPr lang="el-GR" dirty="0">
              <a:latin typeface="+mj-lt"/>
            </a:endParaRPr>
          </a:p>
        </p:txBody>
      </p:sp>
      <p:graphicFrame>
        <p:nvGraphicFramePr>
          <p:cNvPr id="10" name="Θέση περιεχομένου 9">
            <a:extLst>
              <a:ext uri="{FF2B5EF4-FFF2-40B4-BE49-F238E27FC236}">
                <a16:creationId xmlns:a16="http://schemas.microsoft.com/office/drawing/2014/main" id="{DD6917DE-1D85-4116-873C-0E4E8AE5DABB}"/>
              </a:ext>
            </a:extLst>
          </p:cNvPr>
          <p:cNvGraphicFramePr>
            <a:graphicFrameLocks noGrp="1"/>
          </p:cNvGraphicFramePr>
          <p:nvPr>
            <p:ph sz="half" idx="2"/>
            <p:extLst>
              <p:ext uri="{D42A27DB-BD31-4B8C-83A1-F6EECF244321}">
                <p14:modId xmlns:p14="http://schemas.microsoft.com/office/powerpoint/2010/main" val="1413945194"/>
              </p:ext>
            </p:extLst>
          </p:nvPr>
        </p:nvGraphicFramePr>
        <p:xfrm>
          <a:off x="6337381" y="2051576"/>
          <a:ext cx="5384799" cy="2602978"/>
        </p:xfrm>
        <a:graphic>
          <a:graphicData uri="http://schemas.openxmlformats.org/drawingml/2006/table">
            <a:tbl>
              <a:tblPr firstRow="1" firstCol="1" bandRow="1"/>
              <a:tblGrid>
                <a:gridCol w="4204839">
                  <a:extLst>
                    <a:ext uri="{9D8B030D-6E8A-4147-A177-3AD203B41FA5}">
                      <a16:colId xmlns:a16="http://schemas.microsoft.com/office/drawing/2014/main" val="429364344"/>
                    </a:ext>
                  </a:extLst>
                </a:gridCol>
                <a:gridCol w="1179960">
                  <a:extLst>
                    <a:ext uri="{9D8B030D-6E8A-4147-A177-3AD203B41FA5}">
                      <a16:colId xmlns:a16="http://schemas.microsoft.com/office/drawing/2014/main" val="1082414425"/>
                    </a:ext>
                  </a:extLst>
                </a:gridCol>
              </a:tblGrid>
              <a:tr h="270695">
                <a:tc>
                  <a:txBody>
                    <a:bodyPr/>
                    <a:lstStyle/>
                    <a:p>
                      <a:pPr algn="ctr" fontAlgn="t">
                        <a:spcBef>
                          <a:spcPts val="0"/>
                        </a:spcBef>
                        <a:spcAft>
                          <a:spcPts val="0"/>
                        </a:spcAft>
                      </a:pPr>
                      <a:r>
                        <a:rPr lang="el-GR" sz="1300" b="0" i="1" u="none" strike="noStrike">
                          <a:effectLst/>
                          <a:latin typeface="Arial Nova Cond" panose="020B0506020202020204" pitchFamily="34" charset="0"/>
                          <a:ea typeface="Times New Roman" panose="02020603050405020304" pitchFamily="18" charset="0"/>
                          <a:cs typeface="Arial Nova" panose="020B0504020202020204" pitchFamily="34" charset="0"/>
                        </a:rPr>
                        <a:t>Δέσμη Ενεργειών</a:t>
                      </a:r>
                      <a:endParaRPr lang="el-GR" sz="2700" b="0" i="0" u="none" strike="noStrike">
                        <a:effectLst/>
                        <a:latin typeface="Arial" panose="020B0604020202020204" pitchFamily="34" charset="0"/>
                      </a:endParaRPr>
                    </a:p>
                  </a:txBody>
                  <a:tcPr marL="101299" marR="101299" marT="14069" marB="0">
                    <a:lnL>
                      <a:noFill/>
                    </a:lnL>
                    <a:lnR>
                      <a:noFill/>
                    </a:lnR>
                    <a:lnT w="19050" cap="flat" cmpd="sng" algn="ctr">
                      <a:solidFill>
                        <a:srgbClr val="666699"/>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t">
                        <a:spcBef>
                          <a:spcPts val="0"/>
                        </a:spcBef>
                        <a:spcAft>
                          <a:spcPts val="0"/>
                        </a:spcAft>
                      </a:pPr>
                      <a:r>
                        <a:rPr lang="el-GR" sz="1300" b="0" i="1" u="none" strike="noStrike" dirty="0">
                          <a:effectLst/>
                          <a:latin typeface="Arial Nova Cond" panose="020B0506020202020204" pitchFamily="34" charset="0"/>
                          <a:ea typeface="Times New Roman" panose="02020603050405020304" pitchFamily="18" charset="0"/>
                          <a:cs typeface="Arial Nova" panose="020B0504020202020204" pitchFamily="34" charset="0"/>
                        </a:rPr>
                        <a:t>Αξιολόγηση</a:t>
                      </a:r>
                      <a:endParaRPr lang="el-GR" sz="2700" b="0" i="0" u="none" strike="noStrike" dirty="0">
                        <a:effectLst/>
                        <a:latin typeface="Arial" panose="020B0604020202020204" pitchFamily="34" charset="0"/>
                      </a:endParaRPr>
                    </a:p>
                  </a:txBody>
                  <a:tcPr marL="101299" marR="101299" marT="14069" marB="0">
                    <a:lnL>
                      <a:noFill/>
                    </a:lnL>
                    <a:lnR>
                      <a:noFill/>
                    </a:lnR>
                    <a:lnT w="19050" cap="flat" cmpd="sng" algn="ctr">
                      <a:solidFill>
                        <a:srgbClr val="666699"/>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9050705"/>
                  </a:ext>
                </a:extLst>
              </a:tr>
              <a:tr h="301983">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Σχεδιασμός Στρατηγικής</a:t>
                      </a:r>
                      <a:endParaRPr lang="el-GR" sz="2700" b="0" i="0" u="none" strike="noStrike" dirty="0">
                        <a:effectLst/>
                        <a:latin typeface="Arial" panose="020B0604020202020204" pitchFamily="34" charset="0"/>
                      </a:endParaRPr>
                    </a:p>
                  </a:txBody>
                  <a:tcPr marL="101299" marR="101299" marT="14069"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00B05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3625295"/>
                  </a:ext>
                </a:extLst>
              </a:tr>
              <a:tr h="271064">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Διαχείριση και Παρακολούθηση</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FF0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53550340"/>
                  </a:ext>
                </a:extLst>
              </a:tr>
              <a:tr h="293206">
                <a:tc>
                  <a:txBody>
                    <a:bodyPr/>
                    <a:lstStyle/>
                    <a:p>
                      <a:pPr algn="l" fontAlgn="t">
                        <a:spcBef>
                          <a:spcPts val="0"/>
                        </a:spcBef>
                        <a:spcAft>
                          <a:spcPts val="0"/>
                        </a:spcAft>
                      </a:pPr>
                      <a:r>
                        <a:rPr lang="el-GR" sz="1300" b="0" i="0" u="none" strike="noStrike">
                          <a:effectLst/>
                          <a:latin typeface="Arial Nova Cond" panose="020B0506020202020204" pitchFamily="34" charset="0"/>
                          <a:ea typeface="Times New Roman" panose="02020603050405020304" pitchFamily="18" charset="0"/>
                          <a:cs typeface="Arial Nova" panose="020B0504020202020204" pitchFamily="34" charset="0"/>
                        </a:rPr>
                        <a:t>Ανάπτυξη εργαλείων πολιτικής</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FFC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83839063"/>
                  </a:ext>
                </a:extLst>
              </a:tr>
              <a:tr h="293206">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Σχεδιασμός και διαχείριση Προσκλήσεων</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FFC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84926353"/>
                  </a:ext>
                </a:extLst>
              </a:tr>
              <a:tr h="293206">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Εμπλοκή </a:t>
                      </a:r>
                      <a:r>
                        <a:rPr lang="el-GR" sz="1300" b="0" i="0" u="none" strike="noStrike" dirty="0" err="1">
                          <a:effectLst/>
                          <a:latin typeface="Arial Nova Cond" panose="020B0506020202020204" pitchFamily="34" charset="0"/>
                          <a:ea typeface="Times New Roman" panose="02020603050405020304" pitchFamily="18" charset="0"/>
                          <a:cs typeface="Arial Nova" panose="020B0504020202020204" pitchFamily="34" charset="0"/>
                        </a:rPr>
                        <a:t>Συμμετόχων</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FFC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90031095"/>
                  </a:ext>
                </a:extLst>
              </a:tr>
              <a:tr h="293206">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Ενδιάμεση Ανασκόπηση</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dirty="0">
                          <a:solidFill>
                            <a:srgbClr val="FFC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347162421"/>
                  </a:ext>
                </a:extLst>
              </a:tr>
              <a:tr h="293206">
                <a:tc>
                  <a:txBody>
                    <a:bodyPr/>
                    <a:lstStyle/>
                    <a:p>
                      <a:pPr algn="l" fontAlgn="t">
                        <a:spcBef>
                          <a:spcPts val="0"/>
                        </a:spcBef>
                        <a:spcAft>
                          <a:spcPts val="0"/>
                        </a:spcAft>
                      </a:pPr>
                      <a:r>
                        <a:rPr lang="el-GR" sz="1300" b="0" i="0" u="none" strike="noStrike">
                          <a:effectLst/>
                          <a:latin typeface="Arial Nova Cond" panose="020B0506020202020204" pitchFamily="34" charset="0"/>
                          <a:ea typeface="Times New Roman" panose="02020603050405020304" pitchFamily="18" charset="0"/>
                          <a:cs typeface="Arial Nova" panose="020B0504020202020204" pitchFamily="34" charset="0"/>
                        </a:rPr>
                        <a:t>Συνέργειες με άλλες πολιτικές ή προγράμματα</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fontAlgn="t">
                        <a:spcBef>
                          <a:spcPts val="0"/>
                        </a:spcBef>
                        <a:spcAft>
                          <a:spcPts val="0"/>
                        </a:spcAft>
                      </a:pPr>
                      <a:r>
                        <a:rPr lang="el-GR" sz="1500" b="0" i="0" u="none" strike="noStrike">
                          <a:solidFill>
                            <a:srgbClr val="FF0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52715168"/>
                  </a:ext>
                </a:extLst>
              </a:tr>
              <a:tr h="293206">
                <a:tc>
                  <a:txBody>
                    <a:bodyPr/>
                    <a:lstStyle/>
                    <a:p>
                      <a:pPr algn="l" fontAlgn="t">
                        <a:spcBef>
                          <a:spcPts val="0"/>
                        </a:spcBef>
                        <a:spcAft>
                          <a:spcPts val="0"/>
                        </a:spcAft>
                      </a:pPr>
                      <a:r>
                        <a:rPr lang="el-GR"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Συντονισμός Εθνικής &amp; Περιφερειακής </a:t>
                      </a:r>
                      <a:r>
                        <a:rPr lang="en-US" sz="1300" b="0" i="0" u="none" strike="noStrike" dirty="0">
                          <a:effectLst/>
                          <a:latin typeface="Arial Nova Cond" panose="020B0506020202020204" pitchFamily="34" charset="0"/>
                          <a:ea typeface="Times New Roman" panose="02020603050405020304" pitchFamily="18" charset="0"/>
                          <a:cs typeface="Arial Nova" panose="020B0504020202020204" pitchFamily="34" charset="0"/>
                        </a:rPr>
                        <a:t>RIS3</a:t>
                      </a:r>
                      <a:endParaRPr lang="en-US"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9050" cap="flat" cmpd="sng" algn="ctr">
                      <a:solidFill>
                        <a:srgbClr val="666699"/>
                      </a:solidFill>
                      <a:prstDash val="solid"/>
                      <a:round/>
                      <a:headEnd type="none" w="med" len="med"/>
                      <a:tailEnd type="none" w="med" len="med"/>
                    </a:lnB>
                    <a:noFill/>
                  </a:tcPr>
                </a:tc>
                <a:tc>
                  <a:txBody>
                    <a:bodyPr/>
                    <a:lstStyle/>
                    <a:p>
                      <a:pPr algn="ctr" fontAlgn="t">
                        <a:spcBef>
                          <a:spcPts val="0"/>
                        </a:spcBef>
                        <a:spcAft>
                          <a:spcPts val="0"/>
                        </a:spcAft>
                      </a:pPr>
                      <a:r>
                        <a:rPr lang="el-GR" sz="1500" b="0" i="0" u="none" strike="noStrike" dirty="0">
                          <a:solidFill>
                            <a:srgbClr val="FFC000"/>
                          </a:solidFill>
                          <a:effectLst/>
                          <a:latin typeface="Arial Nova" panose="020B05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endParaRPr lang="el-GR" sz="2700" b="0" i="0" u="none" strike="noStrike" dirty="0">
                        <a:effectLst/>
                        <a:latin typeface="Arial" panose="020B0604020202020204" pitchFamily="34" charset="0"/>
                      </a:endParaRPr>
                    </a:p>
                  </a:txBody>
                  <a:tcPr marL="101299" marR="101299" marT="14069" marB="0">
                    <a:lnL>
                      <a:noFill/>
                    </a:lnL>
                    <a:lnR>
                      <a:noFill/>
                    </a:lnR>
                    <a:lnT w="12700" cap="flat" cmpd="sng" algn="ctr">
                      <a:solidFill>
                        <a:srgbClr val="000000"/>
                      </a:solidFill>
                      <a:prstDash val="dot"/>
                      <a:round/>
                      <a:headEnd type="none" w="med" len="med"/>
                      <a:tailEnd type="none" w="med" len="med"/>
                    </a:lnT>
                    <a:lnB w="19050" cap="flat" cmpd="sng" algn="ctr">
                      <a:solidFill>
                        <a:srgbClr val="666699"/>
                      </a:solidFill>
                      <a:prstDash val="solid"/>
                      <a:round/>
                      <a:headEnd type="none" w="med" len="med"/>
                      <a:tailEnd type="none" w="med" len="med"/>
                    </a:lnB>
                    <a:noFill/>
                  </a:tcPr>
                </a:tc>
                <a:extLst>
                  <a:ext uri="{0D108BD9-81ED-4DB2-BD59-A6C34878D82A}">
                    <a16:rowId xmlns:a16="http://schemas.microsoft.com/office/drawing/2014/main" val="918821287"/>
                  </a:ext>
                </a:extLst>
              </a:tr>
            </a:tbl>
          </a:graphicData>
        </a:graphic>
      </p:graphicFrame>
      <p:sp>
        <p:nvSpPr>
          <p:cNvPr id="6" name="Θέση αριθμού διαφάνειας 5">
            <a:extLst>
              <a:ext uri="{FF2B5EF4-FFF2-40B4-BE49-F238E27FC236}">
                <a16:creationId xmlns:a16="http://schemas.microsoft.com/office/drawing/2014/main" id="{0E1072EB-5CAB-4F40-9E2B-899DBD98C690}"/>
              </a:ext>
            </a:extLst>
          </p:cNvPr>
          <p:cNvSpPr>
            <a:spLocks noGrp="1"/>
          </p:cNvSpPr>
          <p:nvPr>
            <p:ph type="sldNum" sz="quarter" idx="11"/>
          </p:nvPr>
        </p:nvSpPr>
        <p:spPr/>
        <p:txBody>
          <a:bodyPr anchor="ctr">
            <a:normAutofit/>
          </a:bodyPr>
          <a:lstStyle/>
          <a:p>
            <a:pPr>
              <a:spcAft>
                <a:spcPts val="600"/>
              </a:spcAft>
            </a:pPr>
            <a:fld id="{A8AB0D56-2C3D-4640-9ED3-CE690228AE54}" type="slidenum">
              <a:rPr lang="el-GR" smtClean="0"/>
              <a:pPr>
                <a:spcAft>
                  <a:spcPts val="600"/>
                </a:spcAft>
              </a:pPr>
              <a:t>24</a:t>
            </a:fld>
            <a:endParaRPr lang="el-GR"/>
          </a:p>
        </p:txBody>
      </p:sp>
      <p:sp>
        <p:nvSpPr>
          <p:cNvPr id="7" name="Θέση υποσέλιδου 6">
            <a:extLst>
              <a:ext uri="{FF2B5EF4-FFF2-40B4-BE49-F238E27FC236}">
                <a16:creationId xmlns:a16="http://schemas.microsoft.com/office/drawing/2014/main" id="{403A0035-0ADE-4F00-9C4E-9ABA2E6D2835}"/>
              </a:ext>
            </a:extLst>
          </p:cNvPr>
          <p:cNvSpPr>
            <a:spLocks noGrp="1"/>
          </p:cNvSpPr>
          <p:nvPr>
            <p:ph type="ftr" sz="quarter" idx="12"/>
          </p:nvPr>
        </p:nvSpPr>
        <p:spPr/>
        <p:txBody>
          <a:bodyPr anchor="ctr">
            <a:normAutofit/>
          </a:bodyPr>
          <a:lstStyle/>
          <a:p>
            <a:pPr>
              <a:spcAft>
                <a:spcPts val="600"/>
              </a:spcAft>
            </a:pPr>
            <a:r>
              <a:rPr lang="el-GR"/>
              <a:t>RIS3 Ιονίων Νήσων-Αξιολόγηση Προόδου 2014-2020</a:t>
            </a:r>
          </a:p>
        </p:txBody>
      </p:sp>
    </p:spTree>
    <p:extLst>
      <p:ext uri="{BB962C8B-B14F-4D97-AF65-F5344CB8AC3E}">
        <p14:creationId xmlns:p14="http://schemas.microsoft.com/office/powerpoint/2010/main" val="2954893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4FFE7975-B733-418B-A29A-33B184A67563}"/>
              </a:ext>
            </a:extLst>
          </p:cNvPr>
          <p:cNvSpPr>
            <a:spLocks noGrp="1"/>
          </p:cNvSpPr>
          <p:nvPr>
            <p:ph type="title"/>
          </p:nvPr>
        </p:nvSpPr>
        <p:spPr/>
        <p:txBody>
          <a:bodyPr/>
          <a:lstStyle/>
          <a:p>
            <a:r>
              <a:rPr lang="el-GR" smtClean="0"/>
              <a:t>Συστάσεις ενόψει </a:t>
            </a:r>
            <a:r>
              <a:rPr lang="el-GR" dirty="0"/>
              <a:t>της νέας </a:t>
            </a:r>
            <a:r>
              <a:rPr lang="en-US" dirty="0" smtClean="0"/>
              <a:t>RIS3</a:t>
            </a:r>
            <a:r>
              <a:rPr lang="el-GR" dirty="0" smtClean="0"/>
              <a:t> </a:t>
            </a:r>
            <a:r>
              <a:rPr lang="en-US" dirty="0" smtClean="0"/>
              <a:t>IN </a:t>
            </a:r>
            <a:r>
              <a:rPr lang="en-US" dirty="0"/>
              <a:t>2021-2027</a:t>
            </a:r>
            <a:endParaRPr lang="el-GR" dirty="0"/>
          </a:p>
        </p:txBody>
      </p:sp>
      <p:sp>
        <p:nvSpPr>
          <p:cNvPr id="3" name="Θέση περιεχομένου 2">
            <a:extLst>
              <a:ext uri="{FF2B5EF4-FFF2-40B4-BE49-F238E27FC236}">
                <a16:creationId xmlns:a16="http://schemas.microsoft.com/office/drawing/2014/main" id="{F981AB91-3759-4F6D-BC0D-5D283462EC1D}"/>
              </a:ext>
            </a:extLst>
          </p:cNvPr>
          <p:cNvSpPr>
            <a:spLocks noGrp="1"/>
          </p:cNvSpPr>
          <p:nvPr>
            <p:ph idx="1"/>
          </p:nvPr>
        </p:nvSpPr>
        <p:spPr/>
        <p:txBody>
          <a:bodyPr>
            <a:normAutofit fontScale="62500" lnSpcReduction="20000"/>
          </a:bodyPr>
          <a:lstStyle/>
          <a:p>
            <a:pPr>
              <a:lnSpc>
                <a:spcPct val="120000"/>
              </a:lnSpc>
              <a:spcBef>
                <a:spcPts val="0"/>
              </a:spcBef>
              <a:spcAft>
                <a:spcPts val="0"/>
              </a:spcAft>
            </a:pPr>
            <a:r>
              <a:rPr lang="el-GR" dirty="0" err="1"/>
              <a:t>Επικαιροποιημένη</a:t>
            </a:r>
            <a:r>
              <a:rPr lang="el-GR" dirty="0"/>
              <a:t> ανάλυση των εμποδίων που υφίστανται για τη διάδοση της καινοτομίας, συμπεριλαμβανομένης της </a:t>
            </a:r>
            <a:r>
              <a:rPr lang="el-GR" dirty="0" err="1"/>
              <a:t>ψηφιοποίησης</a:t>
            </a:r>
            <a:r>
              <a:rPr lang="el-GR" dirty="0"/>
              <a:t> </a:t>
            </a:r>
            <a:endParaRPr lang="el-GR" dirty="0" smtClean="0"/>
          </a:p>
          <a:p>
            <a:pPr>
              <a:lnSpc>
                <a:spcPct val="120000"/>
              </a:lnSpc>
              <a:spcBef>
                <a:spcPts val="0"/>
              </a:spcBef>
              <a:spcAft>
                <a:spcPts val="0"/>
              </a:spcAft>
            </a:pPr>
            <a:r>
              <a:rPr lang="el-GR" sz="1100" dirty="0"/>
              <a:t>Ως προς την προσφορά γνώσης προσφορά γνώσης προσφορά γνώσης, το Ιόνιο Πανεπιστήμιο, το μοναδικό ακαδημαϊκό-ερευνητικό ίδρυμα της Περιφέρειας Ιονίων Νήσων, εξειδικεύεται σε τομείς άμεσου περιφερειακού ενδιαφέροντος όπως π.χ. η πληροφορική, ο τουρισμός, οι ανθρωπιστικές σπουδές, χωρίς ωστόσο να είναι σε θέση να καλύψει την προσφορά γνώσης σε όλους τους τομείς προτεραιότητας (π.χ., </a:t>
            </a:r>
            <a:r>
              <a:rPr lang="el-GR" sz="1100" dirty="0" err="1"/>
              <a:t>αγροδιατροφή</a:t>
            </a:r>
            <a:r>
              <a:rPr lang="el-GR" sz="1100" dirty="0"/>
              <a:t>, ιχθυοκαλλιέργειες, περιβάλλον, ενέργεια) με ικανή μάζα ερευνητών. Αυτό σημαίνει ότι η RIS3IN θα πρέπει ν’ αναζητήσει εισροές γνώσης από το εθνικό σύστημα καινοτομίας για να καλύψει της ανάγκες της για τεχνολογική καινοτομία</a:t>
            </a:r>
            <a:r>
              <a:rPr lang="el-GR" sz="1100" dirty="0" smtClean="0"/>
              <a:t>.</a:t>
            </a:r>
          </a:p>
          <a:p>
            <a:pPr>
              <a:lnSpc>
                <a:spcPct val="120000"/>
              </a:lnSpc>
              <a:spcBef>
                <a:spcPts val="0"/>
              </a:spcBef>
              <a:spcAft>
                <a:spcPts val="0"/>
              </a:spcAft>
            </a:pPr>
            <a:r>
              <a:rPr lang="el-GR" sz="1100" dirty="0" smtClean="0"/>
              <a:t>δεν </a:t>
            </a:r>
            <a:r>
              <a:rPr lang="el-GR" sz="1100" dirty="0"/>
              <a:t>έχουν εμπεδωθεί </a:t>
            </a:r>
            <a:r>
              <a:rPr lang="el-GR" sz="1100" dirty="0" smtClean="0"/>
              <a:t> </a:t>
            </a:r>
            <a:r>
              <a:rPr lang="el-GR" sz="1100" dirty="0"/>
              <a:t>σημαντικά ενδοπεριφερειακά δίκτυα μεταξύ των </a:t>
            </a:r>
            <a:r>
              <a:rPr lang="el-GR" sz="1100" dirty="0" smtClean="0"/>
              <a:t>συντελεστών </a:t>
            </a:r>
            <a:r>
              <a:rPr lang="el-GR" sz="1100" dirty="0"/>
              <a:t>της τριπλής έλικας που να επιτρέπουν την επίσημη μεταφορά τεχνολογίας, τη διάχυση γνώσεων μέσω </a:t>
            </a:r>
            <a:r>
              <a:rPr lang="el-GR" sz="1100" dirty="0" err="1"/>
              <a:t>spillover</a:t>
            </a:r>
            <a:r>
              <a:rPr lang="el-GR" sz="1100" dirty="0"/>
              <a:t> </a:t>
            </a:r>
            <a:r>
              <a:rPr lang="el-GR" sz="1100" dirty="0" err="1"/>
              <a:t>effects</a:t>
            </a:r>
            <a:r>
              <a:rPr lang="el-GR" sz="1100" dirty="0"/>
              <a:t> και την ανάληψη κοινών πρωτοβουλιών, π.χ. μέσω σχημάτων </a:t>
            </a:r>
            <a:r>
              <a:rPr lang="el-GR" sz="1100" dirty="0" err="1"/>
              <a:t>clustering</a:t>
            </a:r>
            <a:endParaRPr lang="el-GR" sz="1100" dirty="0"/>
          </a:p>
          <a:p>
            <a:pPr>
              <a:lnSpc>
                <a:spcPct val="120000"/>
              </a:lnSpc>
              <a:spcBef>
                <a:spcPts val="0"/>
              </a:spcBef>
              <a:spcAft>
                <a:spcPts val="0"/>
              </a:spcAft>
            </a:pPr>
            <a:r>
              <a:rPr lang="el-GR" sz="1100" dirty="0"/>
              <a:t>Η συνάφεια των μέσων πολιτικής συνάφεια των μέσων πολιτικής συνάφεια των μέσων πολιτικής που αξιοποιήθηκαν κατά την περίοδο 2014-2020 με τις ανάγκες και τα χαρακτηριστικά των με τις ανάγκες και τα χαρακτηριστικά των τοπικών </a:t>
            </a:r>
            <a:r>
              <a:rPr lang="el-GR" sz="1100" dirty="0" err="1"/>
              <a:t>τοπικών</a:t>
            </a:r>
            <a:r>
              <a:rPr lang="el-GR" sz="1100" dirty="0"/>
              <a:t> επιχειρήσεων φαίνεται να είναι ιδιαίτερα περιορισμέ επιχειρήσεων φαίνεται να είναι ιδιαίτερα </a:t>
            </a:r>
            <a:r>
              <a:rPr lang="el-GR" sz="1100" dirty="0" smtClean="0"/>
              <a:t>περιορισμένη </a:t>
            </a:r>
            <a:r>
              <a:rPr lang="el-GR" sz="1100" dirty="0" smtClean="0">
                <a:sym typeface="Wingdings" panose="05000000000000000000" pitchFamily="2" charset="2"/>
              </a:rPr>
              <a:t></a:t>
            </a:r>
            <a:r>
              <a:rPr lang="el-GR" sz="1100" dirty="0" smtClean="0"/>
              <a:t> χρειάζονται </a:t>
            </a:r>
            <a:r>
              <a:rPr lang="el-GR" sz="1100" dirty="0"/>
              <a:t>άλλοι μηχανισμοί διέγερσης του </a:t>
            </a:r>
            <a:r>
              <a:rPr lang="el-GR" sz="1100" dirty="0" err="1"/>
              <a:t>ενδιαφέροντός</a:t>
            </a:r>
            <a:r>
              <a:rPr lang="el-GR" sz="1100" dirty="0"/>
              <a:t> τους για ανάληψη καινοτομικών δραστηριοτήτων. </a:t>
            </a:r>
            <a:endParaRPr lang="el-GR" sz="1100" dirty="0" smtClean="0"/>
          </a:p>
          <a:p>
            <a:pPr>
              <a:lnSpc>
                <a:spcPct val="120000"/>
              </a:lnSpc>
              <a:spcBef>
                <a:spcPts val="0"/>
              </a:spcBef>
              <a:spcAft>
                <a:spcPts val="0"/>
              </a:spcAft>
            </a:pPr>
            <a:r>
              <a:rPr lang="el-GR" sz="1100" dirty="0"/>
              <a:t>ο τομέας των </a:t>
            </a:r>
            <a:r>
              <a:rPr lang="el-GR" sz="1100" dirty="0" smtClean="0"/>
              <a:t>ιχθυοκαλλιεργειών είναι </a:t>
            </a:r>
            <a:r>
              <a:rPr lang="el-GR" sz="1100" dirty="0"/>
              <a:t>η μοναδική προτεραιότητα της </a:t>
            </a:r>
            <a:r>
              <a:rPr lang="el-GR" sz="1100" dirty="0" smtClean="0"/>
              <a:t>RIS3IN </a:t>
            </a:r>
            <a:r>
              <a:rPr lang="el-GR" sz="1100" dirty="0"/>
              <a:t>στην οποία καταγράφεται </a:t>
            </a:r>
            <a:r>
              <a:rPr lang="el-GR" sz="1100" dirty="0" smtClean="0"/>
              <a:t>σημαντική </a:t>
            </a:r>
            <a:r>
              <a:rPr lang="el-GR" sz="1100" dirty="0"/>
              <a:t>δαπάνη Ε&amp;Α από πλευράς </a:t>
            </a:r>
            <a:r>
              <a:rPr lang="el-GR" sz="1100" dirty="0" smtClean="0"/>
              <a:t>επιχειρήσεων.</a:t>
            </a:r>
          </a:p>
          <a:p>
            <a:pPr>
              <a:lnSpc>
                <a:spcPct val="120000"/>
              </a:lnSpc>
              <a:spcBef>
                <a:spcPts val="0"/>
              </a:spcBef>
              <a:spcAft>
                <a:spcPts val="0"/>
              </a:spcAft>
            </a:pPr>
            <a:r>
              <a:rPr lang="el-GR" sz="1100" dirty="0"/>
              <a:t>απουσία δομών που θα μπορούσαν να α δομών που θα μπορούσαν να χαρακτηριστούν ως ενδιάμεσοι φορείς για την </a:t>
            </a:r>
            <a:r>
              <a:rPr lang="el-GR" sz="1100" dirty="0" smtClean="0"/>
              <a:t>υποστήριξη </a:t>
            </a:r>
            <a:r>
              <a:rPr lang="el-GR" sz="1100" dirty="0"/>
              <a:t>δραστηριοτήτων ανοικτής </a:t>
            </a:r>
            <a:r>
              <a:rPr lang="el-GR" sz="1100" dirty="0" smtClean="0"/>
              <a:t>καινοτομίας</a:t>
            </a:r>
          </a:p>
          <a:p>
            <a:pPr>
              <a:lnSpc>
                <a:spcPct val="120000"/>
              </a:lnSpc>
              <a:spcBef>
                <a:spcPts val="0"/>
              </a:spcBef>
              <a:spcAft>
                <a:spcPts val="0"/>
              </a:spcAft>
            </a:pPr>
            <a:r>
              <a:rPr lang="el-GR" dirty="0"/>
              <a:t>Ύπαρξη αρμόδιου περιφερειακού οργανισμού ή φορέα που είναι υπεύθυνος για τη διαχείριση της στρατηγικής έξυπνης </a:t>
            </a:r>
            <a:r>
              <a:rPr lang="el-GR" dirty="0" smtClean="0"/>
              <a:t>εξειδίκευσης</a:t>
            </a:r>
          </a:p>
          <a:p>
            <a:pPr>
              <a:lnSpc>
                <a:spcPct val="120000"/>
              </a:lnSpc>
              <a:spcBef>
                <a:spcPts val="0"/>
              </a:spcBef>
              <a:spcAft>
                <a:spcPts val="0"/>
              </a:spcAft>
            </a:pPr>
            <a:r>
              <a:rPr lang="el-GR" sz="900" dirty="0"/>
              <a:t>Στο σχήμα διακυβέρνησης της RIS3IN ο ρόλος του Φορέα Διαχείρισης και Παρακολούθησης (ΦΔΠ) ανατέθηκε στη ΔΙΑΠ. με την υποστήριξης αφενός της ΕΥΔ ΠΙΝ και ενός μηχανισμού (δομής) υποστήριξης. Ο μηχανισμός υποστήριξης σχεδιάστηκε για να λειτουργεί με τη δημιουργία αντενών σε κάθε ΠΕ μειώνοντας με αυτόν τον τρόπο το θέμα της χωρικής ιδιαιτερότητας (νησιωτική περιοχή</a:t>
            </a:r>
            <a:r>
              <a:rPr lang="el-GR" sz="900" dirty="0" smtClean="0"/>
              <a:t>).</a:t>
            </a:r>
          </a:p>
          <a:p>
            <a:pPr>
              <a:lnSpc>
                <a:spcPct val="120000"/>
              </a:lnSpc>
              <a:spcBef>
                <a:spcPts val="0"/>
              </a:spcBef>
              <a:spcAft>
                <a:spcPts val="0"/>
              </a:spcAft>
            </a:pPr>
            <a:r>
              <a:rPr lang="el-GR" dirty="0"/>
              <a:t>Εργαλεία παρακολούθησης και αξιολόγησης για τη μέτρηση των επιδόσεων ως προς την επίτευξη των στόχων της </a:t>
            </a:r>
            <a:r>
              <a:rPr lang="el-GR" dirty="0" smtClean="0"/>
              <a:t>στρατηγικής</a:t>
            </a:r>
          </a:p>
          <a:p>
            <a:pPr>
              <a:lnSpc>
                <a:spcPct val="120000"/>
              </a:lnSpc>
              <a:spcBef>
                <a:spcPts val="0"/>
              </a:spcBef>
              <a:spcAft>
                <a:spcPts val="0"/>
              </a:spcAft>
            </a:pPr>
            <a:r>
              <a:rPr lang="el-GR" sz="900" dirty="0"/>
              <a:t>Η υιοθέτηση κοινά </a:t>
            </a:r>
            <a:r>
              <a:rPr lang="el-GR" sz="900" dirty="0" smtClean="0"/>
              <a:t>αποδεκτών </a:t>
            </a:r>
            <a:r>
              <a:rPr lang="el-GR" sz="900" dirty="0"/>
              <a:t>αποτελεσμάτων και των αντίστοιχων τιμών των αντίστοιχων τιμών -στόχου μέσω της διαδικασίας επιχειρηματικής ανακάλυψης είναι μία βασική απαίτηση για την πληρότητα της επερχόμενηςRIS3</a:t>
            </a:r>
            <a:r>
              <a:rPr lang="el-GR" sz="900" dirty="0" smtClean="0"/>
              <a:t>.</a:t>
            </a:r>
          </a:p>
          <a:p>
            <a:pPr>
              <a:lnSpc>
                <a:spcPct val="120000"/>
              </a:lnSpc>
              <a:spcBef>
                <a:spcPts val="0"/>
              </a:spcBef>
              <a:spcAft>
                <a:spcPts val="0"/>
              </a:spcAft>
            </a:pPr>
            <a:r>
              <a:rPr lang="el-GR" dirty="0"/>
              <a:t>Αποτελεσματική λειτουργία της διαδικασίας επιχειρηματικής </a:t>
            </a:r>
            <a:r>
              <a:rPr lang="el-GR" dirty="0" smtClean="0"/>
              <a:t>ανακάλυψης</a:t>
            </a:r>
          </a:p>
          <a:p>
            <a:pPr>
              <a:lnSpc>
                <a:spcPct val="120000"/>
              </a:lnSpc>
              <a:spcBef>
                <a:spcPts val="0"/>
              </a:spcBef>
              <a:spcAft>
                <a:spcPts val="0"/>
              </a:spcAft>
            </a:pPr>
            <a:r>
              <a:rPr lang="el-GR" sz="900" dirty="0"/>
              <a:t>Η διαδικασία της επιχειρηματικής ανακάλυψης εφαρμόστηκε στην ΠΙΝ αποκλειστικά κατά το στάδιο του σχεδιασμού της στρατηγικής. Αν και εφαρμόστηκε για πρώτη φορά, οι εντυπώσεις που κληρονόμησε στους συμμετέχοντες ήταν θετικές. Θα πρέπει να εξασφαλιστεί μεγαλύτερη σε πλήθος και σχετική σημασία συμμετοχή του επιχειρηματικού τομέα. Η λειτουργία της ΔΕΑ θα πρέπει να γίνει διαρκής και </a:t>
            </a:r>
            <a:r>
              <a:rPr lang="el-GR" sz="900" dirty="0" smtClean="0"/>
              <a:t>δυναμική.</a:t>
            </a:r>
          </a:p>
          <a:p>
            <a:pPr>
              <a:lnSpc>
                <a:spcPct val="120000"/>
              </a:lnSpc>
              <a:spcBef>
                <a:spcPts val="0"/>
              </a:spcBef>
              <a:spcAft>
                <a:spcPts val="0"/>
              </a:spcAft>
            </a:pPr>
            <a:r>
              <a:rPr lang="el-GR" dirty="0"/>
              <a:t>Δράσεις για τη διαχείριση της βιομηχανικής </a:t>
            </a:r>
            <a:r>
              <a:rPr lang="el-GR" dirty="0" smtClean="0"/>
              <a:t>μετάβασης</a:t>
            </a:r>
          </a:p>
          <a:p>
            <a:pPr>
              <a:lnSpc>
                <a:spcPct val="120000"/>
              </a:lnSpc>
              <a:spcBef>
                <a:spcPts val="0"/>
              </a:spcBef>
              <a:spcAft>
                <a:spcPts val="0"/>
              </a:spcAft>
            </a:pPr>
            <a:r>
              <a:rPr lang="el-GR" sz="900" dirty="0" err="1" smtClean="0"/>
              <a:t>τΣτην</a:t>
            </a:r>
            <a:r>
              <a:rPr lang="el-GR" sz="900" dirty="0" smtClean="0"/>
              <a:t> ΠΙΝ ο </a:t>
            </a:r>
            <a:r>
              <a:rPr lang="el-GR" sz="900" dirty="0"/>
              <a:t>μοναδικό πεδίο στο οποίο θα μπορούσε να θα μπορούσε να τεκμηριωθεί η σκοπιμότητα τεκμηριωθεί η σκοπιμότητα μίας περιφερειακής στρατηγικής διαχείρισης της βιομηχανικής μετάβασης θα ήταν η </a:t>
            </a:r>
            <a:r>
              <a:rPr lang="el-GR" sz="900" dirty="0" err="1"/>
              <a:t>ψηφιοποίηση</a:t>
            </a:r>
            <a:r>
              <a:rPr lang="el-GR" sz="900" dirty="0"/>
              <a:t> της πολιτισμικής και της τουριστικής βιομηχανίας</a:t>
            </a:r>
            <a:r>
              <a:rPr lang="el-GR" sz="900" dirty="0" smtClean="0"/>
              <a:t>.</a:t>
            </a:r>
          </a:p>
          <a:p>
            <a:pPr>
              <a:lnSpc>
                <a:spcPct val="120000"/>
              </a:lnSpc>
              <a:spcBef>
                <a:spcPts val="0"/>
              </a:spcBef>
              <a:spcAft>
                <a:spcPts val="0"/>
              </a:spcAft>
            </a:pPr>
            <a:r>
              <a:rPr lang="el-GR" dirty="0"/>
              <a:t>Μέτρα για τη διεθνή (και διαπεριφερειακή) </a:t>
            </a:r>
            <a:r>
              <a:rPr lang="el-GR" dirty="0" smtClean="0"/>
              <a:t>συνεργασία</a:t>
            </a:r>
          </a:p>
          <a:p>
            <a:pPr>
              <a:lnSpc>
                <a:spcPct val="120000"/>
              </a:lnSpc>
              <a:spcBef>
                <a:spcPts val="0"/>
              </a:spcBef>
              <a:spcAft>
                <a:spcPts val="0"/>
              </a:spcAft>
            </a:pPr>
            <a:r>
              <a:rPr lang="el-GR" sz="800" dirty="0"/>
              <a:t>συστήνουμε την ισχυρότερη ην ισχυρότερη ενεργοποίηση των Περιφερειακών Αρχών και των ενδιάμεσων φορέων του περιφερειακού συστήματος καινοτομίας (οργανισμοί μεταφοράς τεχνολογίας, κλαδικοί σύνδεσμοι, επιμελητήρια, ενώσεις εργοδοτών, συστάδες, </a:t>
            </a:r>
            <a:r>
              <a:rPr lang="el-GR" sz="800" dirty="0" err="1"/>
              <a:t>κ.ο.κ.</a:t>
            </a:r>
            <a:r>
              <a:rPr lang="el-GR" sz="800" dirty="0"/>
              <a:t>) προς την κατεύθυνση της συμμετοχής σε δράσεις διεθνούς </a:t>
            </a:r>
            <a:r>
              <a:rPr lang="el-GR" sz="800" dirty="0" smtClean="0"/>
              <a:t>συνεργασίας</a:t>
            </a:r>
          </a:p>
          <a:p>
            <a:pPr>
              <a:lnSpc>
                <a:spcPct val="120000"/>
              </a:lnSpc>
              <a:spcBef>
                <a:spcPts val="0"/>
              </a:spcBef>
              <a:spcAft>
                <a:spcPts val="0"/>
              </a:spcAft>
            </a:pPr>
            <a:endParaRPr lang="el-GR" sz="800" dirty="0"/>
          </a:p>
          <a:p>
            <a:pPr>
              <a:lnSpc>
                <a:spcPct val="120000"/>
              </a:lnSpc>
              <a:spcBef>
                <a:spcPts val="0"/>
              </a:spcBef>
              <a:spcAft>
                <a:spcPts val="0"/>
              </a:spcAft>
            </a:pPr>
            <a:r>
              <a:rPr lang="el-GR" sz="1500" dirty="0" smtClean="0"/>
              <a:t>Αναγκαίες </a:t>
            </a:r>
            <a:r>
              <a:rPr lang="el-GR" sz="1500" dirty="0"/>
              <a:t>δράσεις για τη βελτίωση των εθνικών ή περιφερειακών συστημάτων έρευνας και καινοτομίας </a:t>
            </a:r>
            <a:endParaRPr lang="el-GR" sz="1500" dirty="0" smtClean="0"/>
          </a:p>
          <a:p>
            <a:pPr>
              <a:lnSpc>
                <a:spcPct val="120000"/>
              </a:lnSpc>
              <a:spcBef>
                <a:spcPts val="0"/>
              </a:spcBef>
              <a:spcAft>
                <a:spcPts val="0"/>
              </a:spcAft>
            </a:pPr>
            <a:r>
              <a:rPr lang="el-GR" sz="1500" dirty="0"/>
              <a:t>συστήνουμε να ενισχυθούν οι προσπάθειες για τη βελτίωση της θεσμικής ικανότητας του περιφερειακού συστήματος καινοτομίας και των συστατικών του με εξασφάλιση των σχετικών πόρων από το νέο ΠΕΠ </a:t>
            </a:r>
            <a:r>
              <a:rPr lang="el-GR" sz="1500" dirty="0" smtClean="0"/>
              <a:t>Ιονίων </a:t>
            </a:r>
            <a:r>
              <a:rPr lang="el-GR" sz="1500" dirty="0"/>
              <a:t>Νήσων, συμπληρώνοντας , </a:t>
            </a:r>
            <a:r>
              <a:rPr lang="el-GR" sz="1500" dirty="0" smtClean="0"/>
              <a:t>και </a:t>
            </a:r>
            <a:r>
              <a:rPr lang="el-GR" sz="1500" dirty="0"/>
              <a:t>επεκτείνοντας, εφόσον χρειαστεί, το μίγμα των </a:t>
            </a:r>
            <a:r>
              <a:rPr lang="el-GR" sz="1500" dirty="0" smtClean="0"/>
              <a:t>παρεμβάσεων υπό </a:t>
            </a:r>
            <a:r>
              <a:rPr lang="el-GR" sz="1500" dirty="0"/>
              <a:t>το πρίσμα </a:t>
            </a:r>
            <a:r>
              <a:rPr lang="el-GR" sz="1500" dirty="0" smtClean="0"/>
              <a:t>των </a:t>
            </a:r>
            <a:r>
              <a:rPr lang="el-GR" sz="1500" dirty="0"/>
              <a:t>αναγνωρισμένων φραγμών στη διάχυση της </a:t>
            </a:r>
            <a:r>
              <a:rPr lang="el-GR" sz="1500" dirty="0" err="1" smtClean="0"/>
              <a:t>καινοτομίας,των</a:t>
            </a:r>
            <a:r>
              <a:rPr lang="el-GR" sz="1500" dirty="0" smtClean="0"/>
              <a:t> </a:t>
            </a:r>
            <a:r>
              <a:rPr lang="el-GR" sz="1500" dirty="0"/>
              <a:t>απαιτήσεων για τη διαχείριση της βιομηχανικής </a:t>
            </a:r>
            <a:r>
              <a:rPr lang="el-GR" sz="1500" dirty="0" smtClean="0"/>
              <a:t>μετάβασης  </a:t>
            </a:r>
            <a:r>
              <a:rPr lang="el-GR" sz="1500" dirty="0"/>
              <a:t>και των μέτρων για την ενίσχυση της </a:t>
            </a:r>
            <a:r>
              <a:rPr lang="el-GR" sz="1500" dirty="0" smtClean="0"/>
              <a:t>διαπεριφερειακής </a:t>
            </a:r>
            <a:r>
              <a:rPr lang="el-GR" sz="1500" dirty="0"/>
              <a:t>και διεθνούς </a:t>
            </a:r>
            <a:r>
              <a:rPr lang="el-GR" sz="1500" dirty="0" smtClean="0"/>
              <a:t>συνεργασίας,</a:t>
            </a:r>
            <a:endParaRPr lang="el-GR" sz="1500" dirty="0"/>
          </a:p>
        </p:txBody>
      </p:sp>
      <p:sp>
        <p:nvSpPr>
          <p:cNvPr id="5" name="Θέση αριθμού διαφάνειας 4">
            <a:extLst>
              <a:ext uri="{FF2B5EF4-FFF2-40B4-BE49-F238E27FC236}">
                <a16:creationId xmlns:a16="http://schemas.microsoft.com/office/drawing/2014/main" id="{E8F61E14-CFD8-428D-BAA2-C4DBB51664F9}"/>
              </a:ext>
            </a:extLst>
          </p:cNvPr>
          <p:cNvSpPr>
            <a:spLocks noGrp="1"/>
          </p:cNvSpPr>
          <p:nvPr>
            <p:ph type="sldNum" sz="quarter" idx="11"/>
          </p:nvPr>
        </p:nvSpPr>
        <p:spPr/>
        <p:txBody>
          <a:bodyPr/>
          <a:lstStyle/>
          <a:p>
            <a:fld id="{A8AB0D56-2C3D-4640-9ED3-CE690228AE54}" type="slidenum">
              <a:rPr lang="el-GR" smtClean="0"/>
              <a:pPr/>
              <a:t>25</a:t>
            </a:fld>
            <a:endParaRPr lang="el-GR" dirty="0"/>
          </a:p>
        </p:txBody>
      </p:sp>
      <p:sp>
        <p:nvSpPr>
          <p:cNvPr id="6" name="Θέση υποσέλιδου 5">
            <a:extLst>
              <a:ext uri="{FF2B5EF4-FFF2-40B4-BE49-F238E27FC236}">
                <a16:creationId xmlns:a16="http://schemas.microsoft.com/office/drawing/2014/main" id="{41502EC1-1AA3-460A-834C-1559E81B6246}"/>
              </a:ext>
            </a:extLst>
          </p:cNvPr>
          <p:cNvSpPr>
            <a:spLocks noGrp="1"/>
          </p:cNvSpPr>
          <p:nvPr>
            <p:ph type="ftr" sz="quarter" idx="12"/>
          </p:nvPr>
        </p:nvSpPr>
        <p:spPr/>
        <p:txBody>
          <a:bodyPr/>
          <a:lstStyle/>
          <a:p>
            <a:r>
              <a:rPr lang="el-GR"/>
              <a:t>RIS3 Ιονίων Νήσων-Αξιολόγηση Προόδου 2014-2020</a:t>
            </a:r>
          </a:p>
        </p:txBody>
      </p:sp>
    </p:spTree>
    <p:extLst>
      <p:ext uri="{BB962C8B-B14F-4D97-AF65-F5344CB8AC3E}">
        <p14:creationId xmlns:p14="http://schemas.microsoft.com/office/powerpoint/2010/main" val="113087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D0189B-6B8E-4527-8010-AA3D4164477A}"/>
              </a:ext>
            </a:extLst>
          </p:cNvPr>
          <p:cNvSpPr>
            <a:spLocks noGrp="1"/>
          </p:cNvSpPr>
          <p:nvPr>
            <p:ph type="title"/>
          </p:nvPr>
        </p:nvSpPr>
        <p:spPr>
          <a:xfrm>
            <a:off x="558801" y="4406901"/>
            <a:ext cx="11039793" cy="810985"/>
          </a:xfrm>
        </p:spPr>
        <p:txBody>
          <a:bodyPr/>
          <a:lstStyle/>
          <a:p>
            <a:r>
              <a:rPr lang="el-GR" dirty="0" smtClean="0"/>
              <a:t>ΠΕΡΙΦΕΡΕΙΑΚΗ ΔΙΑΣΤΑΣΗ </a:t>
            </a:r>
            <a:r>
              <a:rPr lang="en-GB" dirty="0" smtClean="0"/>
              <a:t>RIS3</a:t>
            </a:r>
            <a:r>
              <a:rPr lang="el-GR" dirty="0" smtClean="0"/>
              <a:t> Ι.Ν. 2021-2027</a:t>
            </a:r>
            <a:endParaRPr lang="el-GR" dirty="0"/>
          </a:p>
        </p:txBody>
      </p:sp>
      <p:sp>
        <p:nvSpPr>
          <p:cNvPr id="3" name="Θέση κειμένου 2">
            <a:extLst>
              <a:ext uri="{FF2B5EF4-FFF2-40B4-BE49-F238E27FC236}">
                <a16:creationId xmlns:a16="http://schemas.microsoft.com/office/drawing/2014/main" id="{4C79507E-A191-4F0C-A974-A7628EFDDAA5}"/>
              </a:ext>
            </a:extLst>
          </p:cNvPr>
          <p:cNvSpPr>
            <a:spLocks noGrp="1"/>
          </p:cNvSpPr>
          <p:nvPr>
            <p:ph type="body" idx="1"/>
          </p:nvPr>
        </p:nvSpPr>
        <p:spPr/>
        <p:txBody>
          <a:bodyPr/>
          <a:lstStyle/>
          <a:p>
            <a:r>
              <a:rPr lang="el-GR" dirty="0"/>
              <a:t>Μέρος </a:t>
            </a:r>
            <a:r>
              <a:rPr lang="en-GB" dirty="0" smtClean="0"/>
              <a:t>V</a:t>
            </a:r>
            <a:r>
              <a:rPr lang="el-GR" dirty="0" smtClean="0"/>
              <a:t>Ι</a:t>
            </a:r>
            <a:endParaRPr lang="el-GR" dirty="0"/>
          </a:p>
        </p:txBody>
      </p:sp>
      <p:sp>
        <p:nvSpPr>
          <p:cNvPr id="5" name="Θέση αριθμού διαφάνειας 4">
            <a:extLst>
              <a:ext uri="{FF2B5EF4-FFF2-40B4-BE49-F238E27FC236}">
                <a16:creationId xmlns:a16="http://schemas.microsoft.com/office/drawing/2014/main" id="{07B5181B-72F3-4D39-9842-FFAD319CB12C}"/>
              </a:ext>
            </a:extLst>
          </p:cNvPr>
          <p:cNvSpPr>
            <a:spLocks noGrp="1"/>
          </p:cNvSpPr>
          <p:nvPr>
            <p:ph type="sldNum" sz="quarter" idx="11"/>
          </p:nvPr>
        </p:nvSpPr>
        <p:spPr/>
        <p:txBody>
          <a:bodyPr/>
          <a:lstStyle/>
          <a:p>
            <a:fld id="{A8AB0D56-2C3D-4640-9ED3-CE690228AE54}" type="slidenum">
              <a:rPr lang="el-GR" smtClean="0"/>
              <a:pPr/>
              <a:t>26</a:t>
            </a:fld>
            <a:endParaRPr lang="el-GR" dirty="0"/>
          </a:p>
        </p:txBody>
      </p:sp>
      <p:sp>
        <p:nvSpPr>
          <p:cNvPr id="6" name="Θέση υποσέλιδου 5">
            <a:extLst>
              <a:ext uri="{FF2B5EF4-FFF2-40B4-BE49-F238E27FC236}">
                <a16:creationId xmlns:a16="http://schemas.microsoft.com/office/drawing/2014/main" id="{108A6CB9-0EBE-4EB3-B775-26DC1BC77646}"/>
              </a:ext>
            </a:extLst>
          </p:cNvPr>
          <p:cNvSpPr>
            <a:spLocks noGrp="1"/>
          </p:cNvSpPr>
          <p:nvPr>
            <p:ph type="ftr" sz="quarter" idx="12"/>
          </p:nvPr>
        </p:nvSpPr>
        <p:spPr/>
        <p:txBody>
          <a:bodyPr/>
          <a:lstStyle/>
          <a:p>
            <a:r>
              <a:rPr lang="el-GR"/>
              <a:t>RIS3 Ιονίων Νήσων-Αξιολόγηση Προόδου 2014-2020</a:t>
            </a:r>
          </a:p>
        </p:txBody>
      </p:sp>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Tree>
    <p:extLst>
      <p:ext uri="{BB962C8B-B14F-4D97-AF65-F5344CB8AC3E}">
        <p14:creationId xmlns:p14="http://schemas.microsoft.com/office/powerpoint/2010/main" val="3831517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20360" y="-5255"/>
            <a:ext cx="12192000" cy="6858000"/>
          </a:xfrm>
          <a:prstGeom prst="rect">
            <a:avLst/>
          </a:prstGeom>
        </p:spPr>
      </p:pic>
      <p:sp>
        <p:nvSpPr>
          <p:cNvPr id="6" name="Title 5"/>
          <p:cNvSpPr>
            <a:spLocks noGrp="1"/>
          </p:cNvSpPr>
          <p:nvPr>
            <p:ph type="title"/>
          </p:nvPr>
        </p:nvSpPr>
        <p:spPr>
          <a:xfrm>
            <a:off x="0" y="343102"/>
            <a:ext cx="12171639" cy="795170"/>
          </a:xfrm>
        </p:spPr>
        <p:txBody>
          <a:bodyPr>
            <a:normAutofit fontScale="90000"/>
          </a:bodyPr>
          <a:lstStyle/>
          <a:p>
            <a:r>
              <a:rPr lang="en-US" b="0" cap="none" dirty="0" smtClean="0"/>
              <a:t>To</a:t>
            </a:r>
            <a:r>
              <a:rPr lang="el-GR" b="0" cap="none" dirty="0" smtClean="0"/>
              <a:t>ν</a:t>
            </a:r>
            <a:r>
              <a:rPr lang="en-US" b="0" cap="none" dirty="0" smtClean="0"/>
              <a:t> 6/2022 </a:t>
            </a:r>
            <a:r>
              <a:rPr lang="el-GR" b="0" cap="none" dirty="0" smtClean="0"/>
              <a:t>εγκρίθηκε από το Υπ. </a:t>
            </a:r>
            <a:r>
              <a:rPr lang="el-GR" b="0" cap="none" dirty="0"/>
              <a:t> Ανάπτυξης και Επενδύσεων </a:t>
            </a:r>
            <a:r>
              <a:rPr lang="el-GR" b="0" cap="none" dirty="0" smtClean="0"/>
              <a:t>η «</a:t>
            </a:r>
            <a:r>
              <a:rPr lang="el-GR" cap="none" dirty="0" smtClean="0"/>
              <a:t>Εθνική Στρατηγική Έξυπνης </a:t>
            </a:r>
            <a:r>
              <a:rPr lang="el-GR" cap="none" dirty="0"/>
              <a:t>Εξειδίκευσης (ΕΣΕΕ) </a:t>
            </a:r>
            <a:r>
              <a:rPr lang="el-GR" cap="none" dirty="0" smtClean="0"/>
              <a:t>2021-2027». </a:t>
            </a:r>
            <a:r>
              <a:rPr lang="el-GR" b="0" cap="none" dirty="0"/>
              <a:t> </a:t>
            </a:r>
            <a:r>
              <a:rPr lang="el-GR" b="0" cap="none" dirty="0" smtClean="0"/>
              <a:t/>
            </a:r>
            <a:br>
              <a:rPr lang="el-GR" b="0" cap="none" dirty="0" smtClean="0"/>
            </a:br>
            <a:endParaRPr lang="el-GR" cap="none" dirty="0"/>
          </a:p>
        </p:txBody>
      </p:sp>
      <p:sp>
        <p:nvSpPr>
          <p:cNvPr id="10" name="Slide Number Placeholder 9"/>
          <p:cNvSpPr>
            <a:spLocks noGrp="1"/>
          </p:cNvSpPr>
          <p:nvPr>
            <p:ph type="sldNum" sz="quarter" idx="11"/>
          </p:nvPr>
        </p:nvSpPr>
        <p:spPr/>
        <p:txBody>
          <a:bodyPr/>
          <a:lstStyle/>
          <a:p>
            <a:fld id="{A8AB0D56-2C3D-4640-9ED3-CE690228AE54}" type="slidenum">
              <a:rPr lang="el-GR" smtClean="0"/>
              <a:pPr/>
              <a:t>27</a:t>
            </a:fld>
            <a:endParaRPr lang="el-GR" dirty="0"/>
          </a:p>
        </p:txBody>
      </p:sp>
      <p:grpSp>
        <p:nvGrpSpPr>
          <p:cNvPr id="5" name="Ομάδα 4"/>
          <p:cNvGrpSpPr/>
          <p:nvPr/>
        </p:nvGrpSpPr>
        <p:grpSpPr>
          <a:xfrm>
            <a:off x="3333907" y="1529398"/>
            <a:ext cx="2840317" cy="4398148"/>
            <a:chOff x="7509379" y="2362874"/>
            <a:chExt cx="2921225" cy="3944031"/>
          </a:xfrm>
        </p:grpSpPr>
        <p:sp>
          <p:nvSpPr>
            <p:cNvPr id="2" name="TextBox 1"/>
            <p:cNvSpPr txBox="1"/>
            <p:nvPr/>
          </p:nvSpPr>
          <p:spPr>
            <a:xfrm>
              <a:off x="7509379" y="2767475"/>
              <a:ext cx="2921225" cy="3539430"/>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l-GR" sz="1600" b="1" dirty="0" err="1"/>
                <a:t>Αγροδιατροφική</a:t>
              </a:r>
              <a:r>
                <a:rPr lang="el-GR" sz="1600" dirty="0"/>
                <a:t> Αλυσίδα</a:t>
              </a:r>
            </a:p>
            <a:p>
              <a:pPr marL="285750" indent="-285750">
                <a:buFont typeface="Arial" panose="020B0604020202020204" pitchFamily="34" charset="0"/>
                <a:buChar char="•"/>
              </a:pPr>
              <a:r>
                <a:rPr lang="el-GR" sz="1600" dirty="0" err="1"/>
                <a:t>Βιοεπιστήμες</a:t>
              </a:r>
              <a:r>
                <a:rPr lang="el-GR" sz="1600" dirty="0"/>
                <a:t>, </a:t>
              </a:r>
              <a:r>
                <a:rPr lang="el-GR" sz="1600" b="1" dirty="0"/>
                <a:t>Υγεία</a:t>
              </a:r>
              <a:r>
                <a:rPr lang="el-GR" sz="1600" dirty="0"/>
                <a:t>, Φάρμακα</a:t>
              </a:r>
            </a:p>
            <a:p>
              <a:pPr marL="285750" indent="-285750">
                <a:buFont typeface="Arial" panose="020B0604020202020204" pitchFamily="34" charset="0"/>
                <a:buChar char="•"/>
              </a:pPr>
              <a:r>
                <a:rPr lang="el-GR" sz="1600" b="1" dirty="0"/>
                <a:t>Ψηφιακές</a:t>
              </a:r>
              <a:r>
                <a:rPr lang="el-GR" sz="1600" dirty="0"/>
                <a:t> Τεχνολογίες</a:t>
              </a:r>
            </a:p>
            <a:p>
              <a:pPr marL="285750" indent="-285750">
                <a:buFont typeface="Arial" panose="020B0604020202020204" pitchFamily="34" charset="0"/>
                <a:buChar char="•"/>
              </a:pPr>
              <a:r>
                <a:rPr lang="el-GR" sz="1600" dirty="0"/>
                <a:t>Αειφόρος </a:t>
              </a:r>
              <a:r>
                <a:rPr lang="el-GR" sz="1600" b="1" dirty="0"/>
                <a:t>Ενέργεια</a:t>
              </a:r>
            </a:p>
            <a:p>
              <a:pPr marL="285750" indent="-285750">
                <a:buFont typeface="Arial" panose="020B0604020202020204" pitchFamily="34" charset="0"/>
                <a:buChar char="•"/>
              </a:pPr>
              <a:r>
                <a:rPr lang="el-GR" sz="1600" b="1" dirty="0"/>
                <a:t>Περιβάλλον</a:t>
              </a:r>
              <a:r>
                <a:rPr lang="el-GR" sz="1600" dirty="0"/>
                <a:t> και Κυκλική Οικονομία</a:t>
              </a:r>
            </a:p>
            <a:p>
              <a:pPr marL="285750" indent="-285750">
                <a:buFont typeface="Arial" panose="020B0604020202020204" pitchFamily="34" charset="0"/>
                <a:buChar char="•"/>
              </a:pPr>
              <a:r>
                <a:rPr lang="el-GR" sz="1600" b="1" dirty="0"/>
                <a:t>Μεταφορές</a:t>
              </a:r>
              <a:r>
                <a:rPr lang="el-GR" sz="1600" dirty="0"/>
                <a:t> &amp; Εφοδιαστική Αλυσίδα</a:t>
              </a:r>
            </a:p>
            <a:p>
              <a:pPr marL="285750" indent="-285750">
                <a:buFont typeface="Arial" panose="020B0604020202020204" pitchFamily="34" charset="0"/>
                <a:buChar char="•"/>
              </a:pPr>
              <a:r>
                <a:rPr lang="el-GR" sz="1600" dirty="0"/>
                <a:t>Υλικά, </a:t>
              </a:r>
              <a:r>
                <a:rPr lang="el-GR" sz="1600" b="1" dirty="0"/>
                <a:t>Κατασκευές</a:t>
              </a:r>
              <a:r>
                <a:rPr lang="el-GR" sz="1600" dirty="0"/>
                <a:t> &amp; Βιομηχανία</a:t>
              </a:r>
            </a:p>
            <a:p>
              <a:pPr marL="285750" indent="-285750">
                <a:buFont typeface="Arial" panose="020B0604020202020204" pitchFamily="34" charset="0"/>
                <a:buChar char="•"/>
              </a:pPr>
              <a:r>
                <a:rPr lang="el-GR" sz="1600" b="1" dirty="0"/>
                <a:t>Τουρισμός, Πολιτισμός </a:t>
              </a:r>
              <a:r>
                <a:rPr lang="el-GR" sz="1600" dirty="0"/>
                <a:t>και Δημιουργικές </a:t>
              </a:r>
              <a:r>
                <a:rPr lang="el-GR" sz="1600" dirty="0" smtClean="0"/>
                <a:t>Βιομηχανίες</a:t>
              </a:r>
              <a:endParaRPr lang="el-GR" dirty="0"/>
            </a:p>
          </p:txBody>
        </p:sp>
        <p:sp>
          <p:nvSpPr>
            <p:cNvPr id="3" name="TextBox 2"/>
            <p:cNvSpPr txBox="1"/>
            <p:nvPr/>
          </p:nvSpPr>
          <p:spPr>
            <a:xfrm>
              <a:off x="7509379" y="2362874"/>
              <a:ext cx="2921225" cy="369332"/>
            </a:xfrm>
            <a:prstGeom prst="rect">
              <a:avLst/>
            </a:prstGeom>
            <a:noFill/>
          </p:spPr>
          <p:txBody>
            <a:bodyPr wrap="square" rtlCol="0">
              <a:spAutoFit/>
            </a:bodyPr>
            <a:lstStyle/>
            <a:p>
              <a:r>
                <a:rPr lang="el-GR" b="1" dirty="0" smtClean="0"/>
                <a:t>8 τομείς προτεραιότητας</a:t>
              </a:r>
              <a:endParaRPr lang="el-GR" b="1" dirty="0"/>
            </a:p>
          </p:txBody>
        </p:sp>
      </p:grpSp>
      <p:grpSp>
        <p:nvGrpSpPr>
          <p:cNvPr id="7" name="Ομάδα 6"/>
          <p:cNvGrpSpPr/>
          <p:nvPr/>
        </p:nvGrpSpPr>
        <p:grpSpPr>
          <a:xfrm>
            <a:off x="218501" y="1479498"/>
            <a:ext cx="2929301" cy="4448048"/>
            <a:chOff x="4078385" y="2377710"/>
            <a:chExt cx="2953593" cy="4381377"/>
          </a:xfrm>
        </p:grpSpPr>
        <p:sp>
          <p:nvSpPr>
            <p:cNvPr id="4" name="TextBox 3"/>
            <p:cNvSpPr txBox="1"/>
            <p:nvPr/>
          </p:nvSpPr>
          <p:spPr>
            <a:xfrm>
              <a:off x="4078385" y="2767475"/>
              <a:ext cx="2953593" cy="399161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l-GR" sz="1600" dirty="0" smtClean="0"/>
                <a:t>Αύξηση </a:t>
              </a:r>
              <a:r>
                <a:rPr lang="el-GR" sz="1600" dirty="0"/>
                <a:t>της </a:t>
              </a:r>
              <a:r>
                <a:rPr lang="el-GR" sz="1600" b="1" dirty="0"/>
                <a:t>παραγωγής νέας γνώσης</a:t>
              </a:r>
            </a:p>
            <a:p>
              <a:pPr marL="285750" indent="-285750">
                <a:buFont typeface="Arial" panose="020B0604020202020204" pitchFamily="34" charset="0"/>
                <a:buChar char="•"/>
              </a:pPr>
              <a:r>
                <a:rPr lang="el-GR" sz="1600" dirty="0"/>
                <a:t>Αποτελεσματική αξιοποίηση και </a:t>
              </a:r>
              <a:r>
                <a:rPr lang="el-GR" sz="1600" b="1" dirty="0"/>
                <a:t>διάχυση νέας γνώσης</a:t>
              </a:r>
            </a:p>
            <a:p>
              <a:pPr marL="285750" indent="-285750">
                <a:buFont typeface="Arial" panose="020B0604020202020204" pitchFamily="34" charset="0"/>
                <a:buChar char="•"/>
              </a:pPr>
              <a:r>
                <a:rPr lang="el-GR" sz="1600" dirty="0"/>
                <a:t>Τεχνολογικός εκσυγχρονισμός– </a:t>
              </a:r>
              <a:r>
                <a:rPr lang="el-GR" sz="1600" b="1" dirty="0"/>
                <a:t>υιοθέτηση καινοτομιών</a:t>
              </a:r>
            </a:p>
            <a:p>
              <a:pPr marL="285750" indent="-285750">
                <a:buFont typeface="Arial" panose="020B0604020202020204" pitchFamily="34" charset="0"/>
                <a:buChar char="•"/>
              </a:pPr>
              <a:r>
                <a:rPr lang="el-GR" sz="1600" dirty="0"/>
                <a:t>Ανάπτυξη, </a:t>
              </a:r>
              <a:r>
                <a:rPr lang="el-GR" sz="1600" b="1" dirty="0"/>
                <a:t>Δικτύωση &amp; Διεθνοποίηση </a:t>
              </a:r>
              <a:r>
                <a:rPr lang="el-GR" sz="1600" dirty="0"/>
                <a:t>των ελληνικών επιχειρήσεων</a:t>
              </a:r>
            </a:p>
            <a:p>
              <a:pPr marL="285750" indent="-285750">
                <a:buFont typeface="Arial" panose="020B0604020202020204" pitchFamily="34" charset="0"/>
                <a:buChar char="•"/>
              </a:pPr>
              <a:r>
                <a:rPr lang="el-GR" sz="1600" dirty="0"/>
                <a:t>Αύξηση της εξωστρέφειας – Συμμετοχή σε Ερευνητικές, Τεχνολογικές και Επιχειρηματικές </a:t>
              </a:r>
              <a:r>
                <a:rPr lang="el-GR" sz="1600" b="1" dirty="0"/>
                <a:t>Διεθνείς Αλυσίδες </a:t>
              </a:r>
              <a:r>
                <a:rPr lang="el-GR" sz="1600" b="1" dirty="0" smtClean="0"/>
                <a:t>Αξίας</a:t>
              </a:r>
              <a:endParaRPr lang="el-GR" b="1" dirty="0"/>
            </a:p>
          </p:txBody>
        </p:sp>
        <p:sp>
          <p:nvSpPr>
            <p:cNvPr id="9" name="TextBox 8"/>
            <p:cNvSpPr txBox="1"/>
            <p:nvPr/>
          </p:nvSpPr>
          <p:spPr>
            <a:xfrm>
              <a:off x="4085115" y="2377710"/>
              <a:ext cx="2921225" cy="369332"/>
            </a:xfrm>
            <a:prstGeom prst="rect">
              <a:avLst/>
            </a:prstGeom>
            <a:noFill/>
          </p:spPr>
          <p:txBody>
            <a:bodyPr wrap="square" rtlCol="0">
              <a:spAutoFit/>
            </a:bodyPr>
            <a:lstStyle/>
            <a:p>
              <a:r>
                <a:rPr lang="el-GR" b="1" dirty="0" smtClean="0"/>
                <a:t>5 Στρατηγικούς Στόχους</a:t>
              </a:r>
              <a:endParaRPr lang="el-GR" b="1" dirty="0"/>
            </a:p>
          </p:txBody>
        </p:sp>
      </p:grpSp>
      <p:grpSp>
        <p:nvGrpSpPr>
          <p:cNvPr id="12" name="Ομάδα 11"/>
          <p:cNvGrpSpPr/>
          <p:nvPr/>
        </p:nvGrpSpPr>
        <p:grpSpPr>
          <a:xfrm>
            <a:off x="6399427" y="1536142"/>
            <a:ext cx="2979243" cy="4391404"/>
            <a:chOff x="7509379" y="2362874"/>
            <a:chExt cx="2921225" cy="4219483"/>
          </a:xfrm>
          <a:solidFill>
            <a:schemeClr val="accent3">
              <a:lumMod val="20000"/>
              <a:lumOff val="80000"/>
            </a:schemeClr>
          </a:solidFill>
        </p:grpSpPr>
        <p:sp>
          <p:nvSpPr>
            <p:cNvPr id="13" name="TextBox 12"/>
            <p:cNvSpPr txBox="1"/>
            <p:nvPr/>
          </p:nvSpPr>
          <p:spPr>
            <a:xfrm>
              <a:off x="7509379" y="2767475"/>
              <a:ext cx="2921225" cy="3814882"/>
            </a:xfrm>
            <a:prstGeom prst="rect">
              <a:avLst/>
            </a:prstGeom>
            <a:grpFill/>
          </p:spPr>
          <p:txBody>
            <a:bodyPr wrap="square" rtlCol="0">
              <a:spAutoFit/>
            </a:bodyPr>
            <a:lstStyle/>
            <a:p>
              <a:pPr marL="285750" indent="-285750">
                <a:buFont typeface="Arial" panose="020B0604020202020204" pitchFamily="34" charset="0"/>
                <a:buChar char="•"/>
              </a:pPr>
              <a:r>
                <a:rPr lang="el-GR" dirty="0" smtClean="0"/>
                <a:t>Ανθρώπινο Δυναμικό</a:t>
              </a:r>
            </a:p>
            <a:p>
              <a:pPr marL="285750" indent="-285750">
                <a:buFont typeface="Arial" panose="020B0604020202020204" pitchFamily="34" charset="0"/>
                <a:buChar char="•"/>
              </a:pPr>
              <a:r>
                <a:rPr lang="el-GR" dirty="0" smtClean="0"/>
                <a:t>Υποδομές </a:t>
              </a:r>
              <a:r>
                <a:rPr lang="el-GR" dirty="0"/>
                <a:t>Έρευνας και Καινοτομίας</a:t>
              </a:r>
            </a:p>
            <a:p>
              <a:pPr marL="285750" indent="-285750">
                <a:buFont typeface="Arial" panose="020B0604020202020204" pitchFamily="34" charset="0"/>
                <a:buChar char="•"/>
              </a:pPr>
              <a:r>
                <a:rPr lang="el-GR" dirty="0"/>
                <a:t>Μηχανισμοί, Υπηρεσίες &amp; Δομές Υποστήριξης της Καινοτομίας</a:t>
              </a:r>
            </a:p>
            <a:p>
              <a:pPr marL="285750" indent="-285750">
                <a:buFont typeface="Arial" panose="020B0604020202020204" pitchFamily="34" charset="0"/>
                <a:buChar char="•"/>
              </a:pPr>
              <a:r>
                <a:rPr lang="el-GR" dirty="0"/>
                <a:t>Σύνδεση Έρευνας και Παραγωγής</a:t>
              </a:r>
            </a:p>
            <a:p>
              <a:pPr marL="285750" indent="-285750">
                <a:buFont typeface="Arial" panose="020B0604020202020204" pitchFamily="34" charset="0"/>
                <a:buChar char="•"/>
              </a:pPr>
              <a:r>
                <a:rPr lang="el-GR" dirty="0"/>
                <a:t>Ψηφιακός Μετασχηματισμός</a:t>
              </a:r>
            </a:p>
            <a:p>
              <a:pPr marL="285750" indent="-285750">
                <a:buFont typeface="Arial" panose="020B0604020202020204" pitchFamily="34" charset="0"/>
                <a:buChar char="•"/>
              </a:pPr>
              <a:r>
                <a:rPr lang="el-GR" dirty="0"/>
                <a:t>Κανονιστικό </a:t>
              </a:r>
              <a:r>
                <a:rPr lang="el-GR" dirty="0" smtClean="0"/>
                <a:t>Πλαίσιο</a:t>
              </a:r>
            </a:p>
            <a:p>
              <a:pPr marL="285750" indent="-285750">
                <a:buFont typeface="Arial" panose="020B0604020202020204" pitchFamily="34" charset="0"/>
                <a:buChar char="•"/>
              </a:pPr>
              <a:r>
                <a:rPr lang="el-GR" dirty="0" smtClean="0"/>
                <a:t>Προώθηση </a:t>
              </a:r>
              <a:r>
                <a:rPr lang="el-GR" dirty="0"/>
                <a:t>καινοτομίας από τον Δημόσιο Τομέα</a:t>
              </a:r>
            </a:p>
            <a:p>
              <a:pPr marL="285750" indent="-285750">
                <a:buFont typeface="Arial" panose="020B0604020202020204" pitchFamily="34" charset="0"/>
                <a:buChar char="•"/>
              </a:pPr>
              <a:r>
                <a:rPr lang="el-GR" dirty="0"/>
                <a:t>Προβολή </a:t>
              </a:r>
              <a:r>
                <a:rPr lang="el-GR" dirty="0" smtClean="0"/>
                <a:t>–Δημοσιότητα</a:t>
              </a:r>
              <a:endParaRPr lang="el-GR" dirty="0"/>
            </a:p>
          </p:txBody>
        </p:sp>
        <p:sp>
          <p:nvSpPr>
            <p:cNvPr id="14" name="TextBox 13"/>
            <p:cNvSpPr txBox="1"/>
            <p:nvPr/>
          </p:nvSpPr>
          <p:spPr>
            <a:xfrm>
              <a:off x="7509379" y="2362874"/>
              <a:ext cx="2921225" cy="369332"/>
            </a:xfrm>
            <a:prstGeom prst="rect">
              <a:avLst/>
            </a:prstGeom>
            <a:noFill/>
          </p:spPr>
          <p:txBody>
            <a:bodyPr wrap="square" rtlCol="0">
              <a:spAutoFit/>
            </a:bodyPr>
            <a:lstStyle/>
            <a:p>
              <a:r>
                <a:rPr lang="el-GR" b="1" dirty="0" smtClean="0"/>
                <a:t>8 πεδία παρέμβασης</a:t>
              </a:r>
              <a:endParaRPr lang="el-GR" b="1" dirty="0"/>
            </a:p>
          </p:txBody>
        </p:sp>
      </p:grpSp>
      <p:grpSp>
        <p:nvGrpSpPr>
          <p:cNvPr id="15" name="Ομάδα 14"/>
          <p:cNvGrpSpPr/>
          <p:nvPr/>
        </p:nvGrpSpPr>
        <p:grpSpPr>
          <a:xfrm>
            <a:off x="9594420" y="1550981"/>
            <a:ext cx="2454622" cy="4114406"/>
            <a:chOff x="7509379" y="2362874"/>
            <a:chExt cx="2921225" cy="3953324"/>
          </a:xfrm>
          <a:solidFill>
            <a:schemeClr val="accent3">
              <a:lumMod val="20000"/>
              <a:lumOff val="80000"/>
            </a:schemeClr>
          </a:solidFill>
        </p:grpSpPr>
        <p:sp>
          <p:nvSpPr>
            <p:cNvPr id="16" name="TextBox 15"/>
            <p:cNvSpPr txBox="1"/>
            <p:nvPr/>
          </p:nvSpPr>
          <p:spPr>
            <a:xfrm>
              <a:off x="7509379" y="2767475"/>
              <a:ext cx="2921225" cy="3548723"/>
            </a:xfrm>
            <a:prstGeom prst="rect">
              <a:avLst/>
            </a:prstGeom>
            <a:solidFill>
              <a:schemeClr val="tx2">
                <a:lumMod val="10000"/>
                <a:lumOff val="90000"/>
              </a:schemeClr>
            </a:solidFill>
          </p:spPr>
          <p:txBody>
            <a:bodyPr wrap="square" rtlCol="0">
              <a:spAutoFit/>
            </a:bodyPr>
            <a:lstStyle/>
            <a:p>
              <a:r>
                <a:rPr lang="el-GR" dirty="0" smtClean="0"/>
                <a:t>σε </a:t>
              </a:r>
              <a:r>
                <a:rPr lang="el-GR" dirty="0"/>
                <a:t>τρία επίπεδα</a:t>
              </a:r>
              <a:r>
                <a:rPr lang="el-GR" dirty="0" smtClean="0"/>
                <a:t>:</a:t>
              </a:r>
            </a:p>
            <a:p>
              <a:pPr marL="285750" indent="-285750">
                <a:buFont typeface="Arial" panose="020B0604020202020204" pitchFamily="34" charset="0"/>
                <a:buChar char="•"/>
              </a:pPr>
              <a:r>
                <a:rPr lang="el-GR" b="1" dirty="0"/>
                <a:t>Αποφασιστικό / στρατηγικό </a:t>
              </a:r>
              <a:r>
                <a:rPr lang="el-GR" b="1" dirty="0" smtClean="0"/>
                <a:t> </a:t>
              </a:r>
              <a:r>
                <a:rPr lang="el-GR" sz="1200" dirty="0" smtClean="0"/>
                <a:t>(</a:t>
              </a:r>
              <a:r>
                <a:rPr lang="el-GR" sz="1200" dirty="0"/>
                <a:t>Συμβούλιο Εθνικής Στρατηγικής Έξυπνης </a:t>
              </a:r>
              <a:r>
                <a:rPr lang="el-GR" sz="1200" dirty="0" smtClean="0"/>
                <a:t>Εξειδίκευσης)</a:t>
              </a:r>
            </a:p>
            <a:p>
              <a:pPr marL="285750" indent="-285750">
                <a:buFont typeface="Arial" panose="020B0604020202020204" pitchFamily="34" charset="0"/>
                <a:buChar char="•"/>
              </a:pPr>
              <a:r>
                <a:rPr lang="el-GR" b="1" dirty="0"/>
                <a:t>Συντονιστικό </a:t>
              </a:r>
              <a:r>
                <a:rPr lang="el-GR" b="1" dirty="0" smtClean="0"/>
                <a:t> </a:t>
              </a:r>
              <a:r>
                <a:rPr lang="el-GR" sz="1200" dirty="0" smtClean="0"/>
                <a:t>(</a:t>
              </a:r>
              <a:r>
                <a:rPr lang="el-GR" sz="1200" dirty="0"/>
                <a:t>Μονάδα Προγραμματισμού, Συντονισμού και </a:t>
              </a:r>
              <a:r>
                <a:rPr lang="el-GR" sz="1200" dirty="0" smtClean="0"/>
                <a:t>Παρακολούθησης &amp; </a:t>
              </a:r>
              <a:r>
                <a:rPr lang="el-GR" sz="1200" dirty="0"/>
                <a:t>Μηχανισμό Επιχειρηματικής </a:t>
              </a:r>
              <a:r>
                <a:rPr lang="el-GR" sz="1200" dirty="0" smtClean="0"/>
                <a:t>Ανακάλυψης)</a:t>
              </a:r>
            </a:p>
            <a:p>
              <a:pPr marL="285750" indent="-285750">
                <a:buFont typeface="Arial" panose="020B0604020202020204" pitchFamily="34" charset="0"/>
                <a:buChar char="•"/>
              </a:pPr>
              <a:r>
                <a:rPr lang="el-GR" b="1" dirty="0"/>
                <a:t>Επίπεδο υλοποίησης και </a:t>
              </a:r>
              <a:r>
                <a:rPr lang="el-GR" b="1" dirty="0" smtClean="0"/>
                <a:t>διαχείρισης </a:t>
              </a:r>
              <a:r>
                <a:rPr lang="el-GR" sz="1200" dirty="0" smtClean="0"/>
                <a:t>( Φορείς Διαχείρισης)</a:t>
              </a:r>
              <a:endParaRPr lang="el-GR" sz="1200" dirty="0"/>
            </a:p>
          </p:txBody>
        </p:sp>
        <p:sp>
          <p:nvSpPr>
            <p:cNvPr id="17" name="TextBox 16"/>
            <p:cNvSpPr txBox="1"/>
            <p:nvPr/>
          </p:nvSpPr>
          <p:spPr>
            <a:xfrm>
              <a:off x="7509379" y="2362874"/>
              <a:ext cx="2921225" cy="310513"/>
            </a:xfrm>
            <a:prstGeom prst="rect">
              <a:avLst/>
            </a:prstGeom>
            <a:noFill/>
          </p:spPr>
          <p:txBody>
            <a:bodyPr wrap="square" rtlCol="0">
              <a:spAutoFit/>
            </a:bodyPr>
            <a:lstStyle/>
            <a:p>
              <a:r>
                <a:rPr lang="el-GR" sz="1500" b="1" dirty="0" smtClean="0"/>
                <a:t>Σύστημα Διακυβέρνησης</a:t>
              </a:r>
              <a:endParaRPr lang="el-GR" sz="1500" b="1" dirty="0"/>
            </a:p>
          </p:txBody>
        </p:sp>
      </p:grpSp>
      <p:sp>
        <p:nvSpPr>
          <p:cNvPr id="18" name="TextBox 17"/>
          <p:cNvSpPr txBox="1"/>
          <p:nvPr/>
        </p:nvSpPr>
        <p:spPr>
          <a:xfrm>
            <a:off x="225176" y="6008232"/>
            <a:ext cx="11946463" cy="369332"/>
          </a:xfrm>
          <a:prstGeom prst="rect">
            <a:avLst/>
          </a:prstGeom>
          <a:noFill/>
        </p:spPr>
        <p:txBody>
          <a:bodyPr wrap="square" rtlCol="0">
            <a:spAutoFit/>
          </a:bodyPr>
          <a:lstStyle/>
          <a:p>
            <a:r>
              <a:rPr lang="el-GR" dirty="0" smtClean="0"/>
              <a:t>Η νέα Στρατηγική Έξυπνης Εξειδίκευσης είναι </a:t>
            </a:r>
            <a:r>
              <a:rPr lang="el-GR" b="1" dirty="0" smtClean="0"/>
              <a:t>ΕΘΝΙΚΗΣ εμβέλειας </a:t>
            </a:r>
            <a:r>
              <a:rPr lang="el-GR" dirty="0" smtClean="0"/>
              <a:t>με </a:t>
            </a:r>
            <a:r>
              <a:rPr lang="el-GR" b="1" dirty="0" smtClean="0">
                <a:solidFill>
                  <a:srgbClr val="7030A0"/>
                </a:solidFill>
              </a:rPr>
              <a:t>ΠΕΡΙΦΕΡΕΙΑΚΕΣ εξειδικεύσεις</a:t>
            </a:r>
            <a:endParaRPr lang="el-GR" b="1" dirty="0">
              <a:solidFill>
                <a:srgbClr val="7030A0"/>
              </a:solidFill>
            </a:endParaRPr>
          </a:p>
        </p:txBody>
      </p:sp>
    </p:spTree>
    <p:extLst>
      <p:ext uri="{BB962C8B-B14F-4D97-AF65-F5344CB8AC3E}">
        <p14:creationId xmlns:p14="http://schemas.microsoft.com/office/powerpoint/2010/main" val="39770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5C922698-FFA7-4E2C-AEE6-3C2C87842901}"/>
              </a:ext>
            </a:extLst>
          </p:cNvPr>
          <p:cNvSpPr>
            <a:spLocks noGrp="1"/>
          </p:cNvSpPr>
          <p:nvPr>
            <p:ph type="title"/>
          </p:nvPr>
        </p:nvSpPr>
        <p:spPr>
          <a:xfrm>
            <a:off x="0" y="79520"/>
            <a:ext cx="12192000" cy="747486"/>
          </a:xfrm>
        </p:spPr>
        <p:txBody>
          <a:bodyPr vert="horz" lIns="91440" tIns="45720" rIns="91440" bIns="45720" rtlCol="0" anchor="ctr">
            <a:normAutofit/>
          </a:bodyPr>
          <a:lstStyle/>
          <a:p>
            <a:r>
              <a:rPr lang="el-GR" b="1" dirty="0" smtClean="0"/>
              <a:t>Όραμα  &amp; στόχοι 2021-2027</a:t>
            </a:r>
            <a:endParaRPr lang="el-GR" b="1" dirty="0"/>
          </a:p>
        </p:txBody>
      </p:sp>
      <p:sp>
        <p:nvSpPr>
          <p:cNvPr id="8" name="TextBox 7">
            <a:extLst>
              <a:ext uri="{FF2B5EF4-FFF2-40B4-BE49-F238E27FC236}">
                <a16:creationId xmlns:a16="http://schemas.microsoft.com/office/drawing/2014/main" id="{DBFC0F5A-06F8-7AA4-5A55-240FE7AF8F07}"/>
              </a:ext>
            </a:extLst>
          </p:cNvPr>
          <p:cNvSpPr txBox="1"/>
          <p:nvPr/>
        </p:nvSpPr>
        <p:spPr>
          <a:xfrm>
            <a:off x="640080" y="1050837"/>
            <a:ext cx="5384800" cy="4983163"/>
          </a:xfrm>
          <a:prstGeom prst="rect">
            <a:avLst/>
          </a:prstGeom>
        </p:spPr>
        <p:txBody>
          <a:bodyPr vert="horz" lIns="91440" tIns="45720" rIns="91440" bIns="45720" rtlCol="0">
            <a:normAutofit fontScale="92500"/>
          </a:bodyPr>
          <a:lstStyle/>
          <a:p>
            <a:pPr>
              <a:spcAft>
                <a:spcPts val="600"/>
              </a:spcAft>
            </a:pPr>
            <a:r>
              <a:rPr lang="el-GR" sz="2400" dirty="0" smtClean="0"/>
              <a:t>Επιδίωξη για:</a:t>
            </a:r>
          </a:p>
          <a:p>
            <a:pPr marL="342900" indent="-342900">
              <a:spcAft>
                <a:spcPts val="600"/>
              </a:spcAft>
              <a:buFont typeface="Wingdings" panose="05000000000000000000" pitchFamily="2" charset="2"/>
              <a:buChar char="v"/>
            </a:pPr>
            <a:r>
              <a:rPr lang="el-GR" sz="2400" dirty="0" smtClean="0"/>
              <a:t>αξιοποίηση </a:t>
            </a:r>
            <a:r>
              <a:rPr lang="el-GR" sz="2400" dirty="0"/>
              <a:t>της γνώσης και της καινοτομίας (ενδογενούς και εισαγόμενης) και </a:t>
            </a:r>
            <a:endParaRPr lang="el-GR" sz="2400" dirty="0" smtClean="0"/>
          </a:p>
          <a:p>
            <a:pPr marL="342900" indent="-342900">
              <a:spcAft>
                <a:spcPts val="600"/>
              </a:spcAft>
              <a:buFont typeface="Wingdings" panose="05000000000000000000" pitchFamily="2" charset="2"/>
              <a:buChar char="v"/>
            </a:pPr>
            <a:r>
              <a:rPr lang="el-GR" sz="2400" dirty="0" smtClean="0"/>
              <a:t>εμπέδωση </a:t>
            </a:r>
            <a:r>
              <a:rPr lang="el-GR" sz="2400" dirty="0"/>
              <a:t>συνεργασιών μεταξύ των συντελεστών του </a:t>
            </a:r>
            <a:r>
              <a:rPr lang="el-GR" sz="2400" dirty="0" smtClean="0"/>
              <a:t>περιφερειακού </a:t>
            </a:r>
            <a:r>
              <a:rPr lang="el-GR" sz="2400" dirty="0"/>
              <a:t>συστήματος καινοτομίας, </a:t>
            </a:r>
            <a:endParaRPr lang="el-GR" sz="2400" dirty="0" smtClean="0"/>
          </a:p>
          <a:p>
            <a:pPr>
              <a:spcAft>
                <a:spcPts val="600"/>
              </a:spcAft>
            </a:pPr>
            <a:r>
              <a:rPr lang="el-GR" sz="2400" dirty="0"/>
              <a:t>ώ</a:t>
            </a:r>
            <a:r>
              <a:rPr lang="el-GR" sz="2400" dirty="0" smtClean="0"/>
              <a:t>στε: </a:t>
            </a:r>
          </a:p>
          <a:p>
            <a:pPr>
              <a:spcAft>
                <a:spcPts val="600"/>
              </a:spcAft>
            </a:pPr>
            <a:r>
              <a:rPr lang="el-GR" sz="2400" dirty="0" smtClean="0"/>
              <a:t>μέχρι </a:t>
            </a:r>
            <a:r>
              <a:rPr lang="el-GR" sz="2400" dirty="0"/>
              <a:t>το 2030 η </a:t>
            </a:r>
            <a:r>
              <a:rPr lang="el-GR" sz="2400" dirty="0" smtClean="0"/>
              <a:t>Π.Ι.Ν. (τηρώντας </a:t>
            </a:r>
            <a:r>
              <a:rPr lang="el-GR" sz="2400" dirty="0"/>
              <a:t>τις εθνικές και Ευρωπαϊκές δεσμεύσεις για επίτευξη συνθηκών </a:t>
            </a:r>
            <a:r>
              <a:rPr lang="el-GR" sz="2400" dirty="0" err="1"/>
              <a:t>αειφορίας</a:t>
            </a:r>
            <a:r>
              <a:rPr lang="el-GR" sz="2400" dirty="0"/>
              <a:t> και </a:t>
            </a:r>
            <a:r>
              <a:rPr lang="el-GR" sz="2400" dirty="0" smtClean="0"/>
              <a:t>ανθεκτικότητας) </a:t>
            </a:r>
            <a:r>
              <a:rPr lang="el-GR" sz="2400" u="sng" dirty="0"/>
              <a:t>να έχει </a:t>
            </a:r>
            <a:r>
              <a:rPr lang="el-GR" sz="2400" u="sng" dirty="0" smtClean="0"/>
              <a:t>προσεγγίσει </a:t>
            </a:r>
            <a:r>
              <a:rPr lang="el-GR" sz="2400" dirty="0"/>
              <a:t>τα εξής:</a:t>
            </a:r>
            <a:endParaRPr lang="en-US" sz="2400" dirty="0"/>
          </a:p>
        </p:txBody>
      </p:sp>
      <p:sp>
        <p:nvSpPr>
          <p:cNvPr id="4" name="Θέση αριθμού διαφάνειας 3">
            <a:extLst>
              <a:ext uri="{FF2B5EF4-FFF2-40B4-BE49-F238E27FC236}">
                <a16:creationId xmlns:a16="http://schemas.microsoft.com/office/drawing/2014/main" id="{1B4717B7-9F5F-4F6D-939C-B5ED2EDA11BD}"/>
              </a:ext>
            </a:extLst>
          </p:cNvPr>
          <p:cNvSpPr>
            <a:spLocks noGrp="1"/>
          </p:cNvSpPr>
          <p:nvPr>
            <p:ph type="sldNum" sz="quarter" idx="11"/>
          </p:nvPr>
        </p:nvSpPr>
        <p:spPr>
          <a:xfrm>
            <a:off x="10929110" y="6356350"/>
            <a:ext cx="669484" cy="365126"/>
          </a:xfrm>
        </p:spPr>
        <p:txBody>
          <a:bodyPr vert="horz" lIns="91440" tIns="45720" rIns="91440" bIns="45720" rtlCol="0" anchor="ctr">
            <a:normAutofit/>
          </a:bodyPr>
          <a:lstStyle/>
          <a:p>
            <a:pPr>
              <a:spcAft>
                <a:spcPts val="600"/>
              </a:spcAft>
            </a:pPr>
            <a:fld id="{A8AB0D56-2C3D-4640-9ED3-CE690228AE54}" type="slidenum">
              <a:rPr lang="el-GR" smtClean="0"/>
              <a:pPr>
                <a:spcAft>
                  <a:spcPts val="600"/>
                </a:spcAft>
              </a:pPr>
              <a:t>28</a:t>
            </a:fld>
            <a:endParaRPr lang="el-GR"/>
          </a:p>
        </p:txBody>
      </p:sp>
      <p:sp>
        <p:nvSpPr>
          <p:cNvPr id="5" name="Θέση υποσέλιδου 4">
            <a:extLst>
              <a:ext uri="{FF2B5EF4-FFF2-40B4-BE49-F238E27FC236}">
                <a16:creationId xmlns:a16="http://schemas.microsoft.com/office/drawing/2014/main" id="{6B0D2CF2-580E-4343-93E2-BD0FE23E59AB}"/>
              </a:ext>
            </a:extLst>
          </p:cNvPr>
          <p:cNvSpPr>
            <a:spLocks noGrp="1"/>
          </p:cNvSpPr>
          <p:nvPr>
            <p:ph type="ftr" sz="quarter" idx="12"/>
          </p:nvPr>
        </p:nvSpPr>
        <p:spPr>
          <a:xfrm>
            <a:off x="3826934" y="6356351"/>
            <a:ext cx="7085981" cy="365125"/>
          </a:xfrm>
        </p:spPr>
        <p:txBody>
          <a:bodyPr vert="horz" lIns="91440" tIns="45720" rIns="91440" bIns="45720" rtlCol="0" anchor="ctr">
            <a:normAutofit/>
          </a:bodyPr>
          <a:lstStyle/>
          <a:p>
            <a:pPr>
              <a:spcAft>
                <a:spcPts val="600"/>
              </a:spcAft>
            </a:pPr>
            <a:r>
              <a:rPr lang="el-GR" kern="1200">
                <a:latin typeface="+mn-lt"/>
                <a:ea typeface="+mn-ea"/>
                <a:cs typeface="+mn-cs"/>
              </a:rPr>
              <a:t>Σύνοψη RIS3 Ιονίων Νήσων 2021-27</a:t>
            </a:r>
          </a:p>
        </p:txBody>
      </p:sp>
      <p:graphicFrame>
        <p:nvGraphicFramePr>
          <p:cNvPr id="10" name="Θέση κειμένου 7">
            <a:extLst>
              <a:ext uri="{FF2B5EF4-FFF2-40B4-BE49-F238E27FC236}">
                <a16:creationId xmlns:a16="http://schemas.microsoft.com/office/drawing/2014/main" id="{AFC9CBC6-D67D-264D-07CA-59526025CA38}"/>
              </a:ext>
            </a:extLst>
          </p:cNvPr>
          <p:cNvGraphicFramePr/>
          <p:nvPr>
            <p:extLst>
              <p:ext uri="{D42A27DB-BD31-4B8C-83A1-F6EECF244321}">
                <p14:modId xmlns:p14="http://schemas.microsoft.com/office/powerpoint/2010/main" val="2472585210"/>
              </p:ext>
            </p:extLst>
          </p:nvPr>
        </p:nvGraphicFramePr>
        <p:xfrm>
          <a:off x="6421120" y="955041"/>
          <a:ext cx="53848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51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869CFBA2-56B0-97B8-EEAD-CCEC0AAD17B6}"/>
              </a:ext>
            </a:extLst>
          </p:cNvPr>
          <p:cNvSpPr>
            <a:spLocks noGrp="1"/>
          </p:cNvSpPr>
          <p:nvPr>
            <p:ph type="title"/>
          </p:nvPr>
        </p:nvSpPr>
        <p:spPr>
          <a:xfrm>
            <a:off x="0" y="0"/>
            <a:ext cx="12192000" cy="854694"/>
          </a:xfrm>
        </p:spPr>
        <p:txBody>
          <a:bodyPr/>
          <a:lstStyle/>
          <a:p>
            <a:r>
              <a:rPr lang="el-GR" b="1" dirty="0"/>
              <a:t>Τομείς προτεραιότητας: συνέχεια από </a:t>
            </a:r>
            <a:r>
              <a:rPr lang="en-US" b="1" dirty="0"/>
              <a:t>RIS3 2014-2020</a:t>
            </a:r>
          </a:p>
        </p:txBody>
      </p:sp>
      <p:sp>
        <p:nvSpPr>
          <p:cNvPr id="3" name="Slide Number Placeholder 2">
            <a:extLst>
              <a:ext uri="{FF2B5EF4-FFF2-40B4-BE49-F238E27FC236}">
                <a16:creationId xmlns:a16="http://schemas.microsoft.com/office/drawing/2014/main" id="{CA6F0A6E-605A-F20F-1C3F-D83DD2067F96}"/>
              </a:ext>
            </a:extLst>
          </p:cNvPr>
          <p:cNvSpPr>
            <a:spLocks noGrp="1"/>
          </p:cNvSpPr>
          <p:nvPr>
            <p:ph type="sldNum" sz="quarter" idx="11"/>
          </p:nvPr>
        </p:nvSpPr>
        <p:spPr/>
        <p:txBody>
          <a:bodyPr/>
          <a:lstStyle/>
          <a:p>
            <a:fld id="{A8AB0D56-2C3D-4640-9ED3-CE690228AE54}" type="slidenum">
              <a:rPr lang="el-GR" smtClean="0"/>
              <a:pPr/>
              <a:t>29</a:t>
            </a:fld>
            <a:endParaRPr lang="el-GR" dirty="0"/>
          </a:p>
        </p:txBody>
      </p:sp>
      <p:sp>
        <p:nvSpPr>
          <p:cNvPr id="4" name="Footer Placeholder 3">
            <a:extLst>
              <a:ext uri="{FF2B5EF4-FFF2-40B4-BE49-F238E27FC236}">
                <a16:creationId xmlns:a16="http://schemas.microsoft.com/office/drawing/2014/main" id="{DA67B086-4B27-D499-A8A5-47F8296928F8}"/>
              </a:ext>
            </a:extLst>
          </p:cNvPr>
          <p:cNvSpPr>
            <a:spLocks noGrp="1"/>
          </p:cNvSpPr>
          <p:nvPr>
            <p:ph type="ftr" sz="quarter" idx="12"/>
          </p:nvPr>
        </p:nvSpPr>
        <p:spPr/>
        <p:txBody>
          <a:bodyPr/>
          <a:lstStyle/>
          <a:p>
            <a:r>
              <a:rPr lang="el-GR"/>
              <a:t>Σύνοψη RIS3 Ιονίων Νήσων 2021-27</a:t>
            </a:r>
          </a:p>
        </p:txBody>
      </p:sp>
      <p:sp>
        <p:nvSpPr>
          <p:cNvPr id="23" name="Ορθογώνιο 35">
            <a:extLst>
              <a:ext uri="{FF2B5EF4-FFF2-40B4-BE49-F238E27FC236}">
                <a16:creationId xmlns:a16="http://schemas.microsoft.com/office/drawing/2014/main" id="{A3EDD8ED-C87E-FEB0-CE99-43F7ACC76AE8}"/>
              </a:ext>
            </a:extLst>
          </p:cNvPr>
          <p:cNvSpPr/>
          <p:nvPr/>
        </p:nvSpPr>
        <p:spPr>
          <a:xfrm>
            <a:off x="553731" y="6268127"/>
            <a:ext cx="3491227" cy="365126"/>
          </a:xfrm>
          <a:prstGeom prst="rect">
            <a:avLst/>
          </a:prstGeom>
          <a:solidFill>
            <a:sysClr val="window" lastClr="FFFFFF"/>
          </a:solidFill>
          <a:ln w="25400" cap="flat" cmpd="sng" algn="ctr">
            <a:solidFill>
              <a:srgbClr val="1C835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01-Αγροδιατροφή</a:t>
            </a:r>
          </a:p>
        </p:txBody>
      </p:sp>
      <p:sp>
        <p:nvSpPr>
          <p:cNvPr id="24" name="Ορθογώνιο 36">
            <a:extLst>
              <a:ext uri="{FF2B5EF4-FFF2-40B4-BE49-F238E27FC236}">
                <a16:creationId xmlns:a16="http://schemas.microsoft.com/office/drawing/2014/main" id="{DE27427A-2739-3113-6EC7-A44F184FB1DD}"/>
              </a:ext>
            </a:extLst>
          </p:cNvPr>
          <p:cNvSpPr/>
          <p:nvPr/>
        </p:nvSpPr>
        <p:spPr>
          <a:xfrm>
            <a:off x="553725" y="4789987"/>
            <a:ext cx="3491227" cy="365126"/>
          </a:xfrm>
          <a:prstGeom prst="rect">
            <a:avLst/>
          </a:prstGeom>
          <a:solidFill>
            <a:sysClr val="window" lastClr="FFFFFF"/>
          </a:solidFill>
          <a:ln w="25400" cap="flat" cmpd="sng" algn="ctr">
            <a:solidFill>
              <a:srgbClr val="1CBE4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02-Γαστρονομία</a:t>
            </a:r>
          </a:p>
        </p:txBody>
      </p:sp>
      <p:sp>
        <p:nvSpPr>
          <p:cNvPr id="25" name="Ορθογώνιο 37">
            <a:extLst>
              <a:ext uri="{FF2B5EF4-FFF2-40B4-BE49-F238E27FC236}">
                <a16:creationId xmlns:a16="http://schemas.microsoft.com/office/drawing/2014/main" id="{1AC7D27E-030D-7055-B312-7BA4EA3A0AA4}"/>
              </a:ext>
            </a:extLst>
          </p:cNvPr>
          <p:cNvSpPr/>
          <p:nvPr/>
        </p:nvSpPr>
        <p:spPr>
          <a:xfrm>
            <a:off x="553725" y="4148837"/>
            <a:ext cx="3491227" cy="365126"/>
          </a:xfrm>
          <a:prstGeom prst="rect">
            <a:avLst/>
          </a:prstGeom>
          <a:solidFill>
            <a:sysClr val="window" lastClr="FFFFFF"/>
          </a:solidFill>
          <a:ln w="25400" cap="flat" cmpd="sng" algn="ctr">
            <a:solidFill>
              <a:srgbClr val="3283F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03-Αλιεία/Ιχθυοκαλλιέργειες</a:t>
            </a:r>
          </a:p>
        </p:txBody>
      </p:sp>
      <p:sp>
        <p:nvSpPr>
          <p:cNvPr id="26" name="Ορθογώνιο 38">
            <a:extLst>
              <a:ext uri="{FF2B5EF4-FFF2-40B4-BE49-F238E27FC236}">
                <a16:creationId xmlns:a16="http://schemas.microsoft.com/office/drawing/2014/main" id="{959E2F77-47B6-BC3F-47DF-4C26675F4079}"/>
              </a:ext>
            </a:extLst>
          </p:cNvPr>
          <p:cNvSpPr/>
          <p:nvPr/>
        </p:nvSpPr>
        <p:spPr>
          <a:xfrm>
            <a:off x="541725" y="3641039"/>
            <a:ext cx="3491227" cy="365126"/>
          </a:xfrm>
          <a:prstGeom prst="rect">
            <a:avLst/>
          </a:prstGeom>
          <a:solidFill>
            <a:sysClr val="window" lastClr="FFFFFF"/>
          </a:solidFill>
          <a:ln w="25400" cap="flat" cmpd="sng" algn="ctr">
            <a:solidFill>
              <a:srgbClr val="325A9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04-Θαλάσσιος Τουρισμός</a:t>
            </a:r>
          </a:p>
        </p:txBody>
      </p:sp>
      <p:sp>
        <p:nvSpPr>
          <p:cNvPr id="27" name="Ορθογώνιο 39">
            <a:extLst>
              <a:ext uri="{FF2B5EF4-FFF2-40B4-BE49-F238E27FC236}">
                <a16:creationId xmlns:a16="http://schemas.microsoft.com/office/drawing/2014/main" id="{8AB930EA-DEAB-F8F3-BFEB-1A40E07140EF}"/>
              </a:ext>
            </a:extLst>
          </p:cNvPr>
          <p:cNvSpPr/>
          <p:nvPr/>
        </p:nvSpPr>
        <p:spPr>
          <a:xfrm>
            <a:off x="553731" y="5238652"/>
            <a:ext cx="3491227" cy="365126"/>
          </a:xfrm>
          <a:prstGeom prst="rect">
            <a:avLst/>
          </a:prstGeom>
          <a:solidFill>
            <a:sysClr val="window" lastClr="FFFFFF"/>
          </a:solidFill>
          <a:ln w="25400" cap="flat" cmpd="sng" algn="ctr">
            <a:solidFill>
              <a:srgbClr val="8566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05-Θεματικός Τουρισμός</a:t>
            </a:r>
          </a:p>
        </p:txBody>
      </p:sp>
      <p:sp>
        <p:nvSpPr>
          <p:cNvPr id="28" name="Ορθογώνιο 40">
            <a:extLst>
              <a:ext uri="{FF2B5EF4-FFF2-40B4-BE49-F238E27FC236}">
                <a16:creationId xmlns:a16="http://schemas.microsoft.com/office/drawing/2014/main" id="{31A0F5BA-F808-D9DA-9695-1FD2AC98618E}"/>
              </a:ext>
            </a:extLst>
          </p:cNvPr>
          <p:cNvSpPr/>
          <p:nvPr/>
        </p:nvSpPr>
        <p:spPr>
          <a:xfrm>
            <a:off x="553731" y="5726887"/>
            <a:ext cx="3491227" cy="365126"/>
          </a:xfrm>
          <a:prstGeom prst="rect">
            <a:avLst/>
          </a:prstGeom>
          <a:solidFill>
            <a:sysClr val="window" lastClr="FFFFFF"/>
          </a:solidFill>
          <a:ln w="25400" cap="flat" cmpd="sng" algn="ctr">
            <a:solidFill>
              <a:srgbClr val="F7E1A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06-Δημιουργική Οικονομία</a:t>
            </a:r>
          </a:p>
        </p:txBody>
      </p:sp>
      <p:sp>
        <p:nvSpPr>
          <p:cNvPr id="29" name="Ορθογώνιο 41">
            <a:extLst>
              <a:ext uri="{FF2B5EF4-FFF2-40B4-BE49-F238E27FC236}">
                <a16:creationId xmlns:a16="http://schemas.microsoft.com/office/drawing/2014/main" id="{10B8755A-240B-3583-79D8-3EF40CA62752}"/>
              </a:ext>
            </a:extLst>
          </p:cNvPr>
          <p:cNvSpPr/>
          <p:nvPr/>
        </p:nvSpPr>
        <p:spPr>
          <a:xfrm>
            <a:off x="553722" y="1969582"/>
            <a:ext cx="3491227" cy="365126"/>
          </a:xfrm>
          <a:prstGeom prst="rect">
            <a:avLst/>
          </a:prstGeom>
          <a:solidFill>
            <a:sysClr val="window" lastClr="FFFFFF"/>
          </a:solidFill>
          <a:ln w="25400" cap="flat" cmpd="sng" algn="ctr">
            <a:solidFill>
              <a:srgbClr val="FA0087"/>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07-Πιλοτικές Δράσεις στην Υγεία</a:t>
            </a:r>
          </a:p>
        </p:txBody>
      </p:sp>
      <p:sp>
        <p:nvSpPr>
          <p:cNvPr id="30" name="Ορθογώνιο 42">
            <a:extLst>
              <a:ext uri="{FF2B5EF4-FFF2-40B4-BE49-F238E27FC236}">
                <a16:creationId xmlns:a16="http://schemas.microsoft.com/office/drawing/2014/main" id="{6DE977B7-3D1B-273C-AB65-ED27919F2241}"/>
              </a:ext>
            </a:extLst>
          </p:cNvPr>
          <p:cNvSpPr/>
          <p:nvPr/>
        </p:nvSpPr>
        <p:spPr>
          <a:xfrm>
            <a:off x="553727" y="1388874"/>
            <a:ext cx="3491227" cy="365126"/>
          </a:xfrm>
          <a:prstGeom prst="rect">
            <a:avLst/>
          </a:prstGeom>
          <a:solidFill>
            <a:sysClr val="window" lastClr="FFFFFF"/>
          </a:solidFill>
          <a:ln w="25400" cap="flat" cmpd="sng" algn="ctr">
            <a:solidFill>
              <a:srgbClr val="B10DA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08-Ανθρώπινο Δυναμικό</a:t>
            </a:r>
          </a:p>
        </p:txBody>
      </p:sp>
      <p:sp>
        <p:nvSpPr>
          <p:cNvPr id="31" name="Ορθογώνιο 43">
            <a:extLst>
              <a:ext uri="{FF2B5EF4-FFF2-40B4-BE49-F238E27FC236}">
                <a16:creationId xmlns:a16="http://schemas.microsoft.com/office/drawing/2014/main" id="{42E51CB9-F9D3-CD97-C1C3-84AF94A4ED8A}"/>
              </a:ext>
            </a:extLst>
          </p:cNvPr>
          <p:cNvSpPr/>
          <p:nvPr/>
        </p:nvSpPr>
        <p:spPr>
          <a:xfrm>
            <a:off x="553730" y="2457167"/>
            <a:ext cx="3491227" cy="365126"/>
          </a:xfrm>
          <a:prstGeom prst="rect">
            <a:avLst/>
          </a:prstGeom>
          <a:solidFill>
            <a:sysClr val="window" lastClr="FFFFFF"/>
          </a:solidFill>
          <a:ln w="25400" cap="flat" cmpd="sng" algn="ctr">
            <a:solidFill>
              <a:srgbClr val="2ED9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09-Αξιοποίηση ΤΠΕ</a:t>
            </a:r>
          </a:p>
        </p:txBody>
      </p:sp>
      <p:sp>
        <p:nvSpPr>
          <p:cNvPr id="32" name="Ορθογώνιο 44">
            <a:extLst>
              <a:ext uri="{FF2B5EF4-FFF2-40B4-BE49-F238E27FC236}">
                <a16:creationId xmlns:a16="http://schemas.microsoft.com/office/drawing/2014/main" id="{3C407738-2093-4C50-4BAA-D4F1711A2B33}"/>
              </a:ext>
            </a:extLst>
          </p:cNvPr>
          <p:cNvSpPr/>
          <p:nvPr/>
        </p:nvSpPr>
        <p:spPr>
          <a:xfrm>
            <a:off x="553731" y="3017848"/>
            <a:ext cx="3491227" cy="365126"/>
          </a:xfrm>
          <a:prstGeom prst="rect">
            <a:avLst/>
          </a:prstGeom>
          <a:solidFill>
            <a:sysClr val="window" lastClr="FFFFFF"/>
          </a:solidFill>
          <a:ln w="25400" cap="flat" cmpd="sng" algn="ctr">
            <a:solidFill>
              <a:srgbClr val="69A150">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10-Πράσινες Τεχνολογίες</a:t>
            </a:r>
          </a:p>
        </p:txBody>
      </p:sp>
      <p:sp>
        <p:nvSpPr>
          <p:cNvPr id="33" name="Ορθογώνιο 45">
            <a:extLst>
              <a:ext uri="{FF2B5EF4-FFF2-40B4-BE49-F238E27FC236}">
                <a16:creationId xmlns:a16="http://schemas.microsoft.com/office/drawing/2014/main" id="{BAA4DE3E-0BE9-D834-B6D7-340CF3BAC3F4}"/>
              </a:ext>
            </a:extLst>
          </p:cNvPr>
          <p:cNvSpPr/>
          <p:nvPr/>
        </p:nvSpPr>
        <p:spPr>
          <a:xfrm>
            <a:off x="553728" y="939221"/>
            <a:ext cx="3491227" cy="365126"/>
          </a:xfrm>
          <a:prstGeom prst="rect">
            <a:avLst/>
          </a:prstGeom>
          <a:solidFill>
            <a:sysClr val="window" lastClr="FFFFFF"/>
          </a:solidFill>
          <a:ln w="25400" cap="flat" cmpd="sng" algn="ctr">
            <a:solidFill>
              <a:srgbClr val="C075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latin typeface="Arial Nova"/>
                <a:ea typeface="+mn-ea"/>
                <a:cs typeface="+mn-cs"/>
              </a:rPr>
              <a:t>11-Υποστήριξη &amp; Ικανότητες</a:t>
            </a:r>
          </a:p>
        </p:txBody>
      </p:sp>
      <p:sp>
        <p:nvSpPr>
          <p:cNvPr id="34" name="Δεξί άγκιστρο 48">
            <a:extLst>
              <a:ext uri="{FF2B5EF4-FFF2-40B4-BE49-F238E27FC236}">
                <a16:creationId xmlns:a16="http://schemas.microsoft.com/office/drawing/2014/main" id="{608AC469-0248-1FB0-0442-BBFDE8247DA1}"/>
              </a:ext>
            </a:extLst>
          </p:cNvPr>
          <p:cNvSpPr/>
          <p:nvPr/>
        </p:nvSpPr>
        <p:spPr>
          <a:xfrm>
            <a:off x="4621876" y="939221"/>
            <a:ext cx="290946" cy="814779"/>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5" name="Δεξί άγκιστρο 49">
            <a:extLst>
              <a:ext uri="{FF2B5EF4-FFF2-40B4-BE49-F238E27FC236}">
                <a16:creationId xmlns:a16="http://schemas.microsoft.com/office/drawing/2014/main" id="{FD392606-CE4D-8E6F-B779-5A39A197EBB1}"/>
              </a:ext>
            </a:extLst>
          </p:cNvPr>
          <p:cNvSpPr/>
          <p:nvPr/>
        </p:nvSpPr>
        <p:spPr>
          <a:xfrm>
            <a:off x="4621876" y="4808873"/>
            <a:ext cx="290946" cy="1280348"/>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6" name="Δεξί άγκιστρο 50">
            <a:extLst>
              <a:ext uri="{FF2B5EF4-FFF2-40B4-BE49-F238E27FC236}">
                <a16:creationId xmlns:a16="http://schemas.microsoft.com/office/drawing/2014/main" id="{57C71523-F3DA-982B-00F3-E532CAFFDF7D}"/>
              </a:ext>
            </a:extLst>
          </p:cNvPr>
          <p:cNvSpPr/>
          <p:nvPr/>
        </p:nvSpPr>
        <p:spPr>
          <a:xfrm>
            <a:off x="4594572" y="3675869"/>
            <a:ext cx="290946" cy="833024"/>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Δεξί άγκιστρο 51">
            <a:extLst>
              <a:ext uri="{FF2B5EF4-FFF2-40B4-BE49-F238E27FC236}">
                <a16:creationId xmlns:a16="http://schemas.microsoft.com/office/drawing/2014/main" id="{F380BF98-160D-8B50-1E5D-F70B8EE16947}"/>
              </a:ext>
            </a:extLst>
          </p:cNvPr>
          <p:cNvSpPr/>
          <p:nvPr/>
        </p:nvSpPr>
        <p:spPr>
          <a:xfrm>
            <a:off x="4594572" y="1969582"/>
            <a:ext cx="290946" cy="852711"/>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8" name="Δεξί άγκιστρο 52">
            <a:extLst>
              <a:ext uri="{FF2B5EF4-FFF2-40B4-BE49-F238E27FC236}">
                <a16:creationId xmlns:a16="http://schemas.microsoft.com/office/drawing/2014/main" id="{5C493D9B-3F7F-331D-59AC-1B38C03E1E6C}"/>
              </a:ext>
            </a:extLst>
          </p:cNvPr>
          <p:cNvSpPr/>
          <p:nvPr/>
        </p:nvSpPr>
        <p:spPr>
          <a:xfrm>
            <a:off x="4636139" y="3017848"/>
            <a:ext cx="290946" cy="365126"/>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Δεξί άγκιστρο 53">
            <a:extLst>
              <a:ext uri="{FF2B5EF4-FFF2-40B4-BE49-F238E27FC236}">
                <a16:creationId xmlns:a16="http://schemas.microsoft.com/office/drawing/2014/main" id="{8E5F710A-AD19-8448-23B2-99778C24DCFB}"/>
              </a:ext>
            </a:extLst>
          </p:cNvPr>
          <p:cNvSpPr/>
          <p:nvPr/>
        </p:nvSpPr>
        <p:spPr>
          <a:xfrm>
            <a:off x="4621876" y="6348310"/>
            <a:ext cx="290946" cy="365126"/>
          </a:xfrm>
          <a:prstGeom prst="rightBrace">
            <a:avLst>
              <a:gd name="adj1" fmla="val 3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0" name="Διάγραμμα ροής: Διεργασία 29">
            <a:extLst>
              <a:ext uri="{FF2B5EF4-FFF2-40B4-BE49-F238E27FC236}">
                <a16:creationId xmlns:a16="http://schemas.microsoft.com/office/drawing/2014/main" id="{EA7DA9E1-E98E-1899-6BAA-BFF68D63FB36}"/>
              </a:ext>
            </a:extLst>
          </p:cNvPr>
          <p:cNvSpPr/>
          <p:nvPr/>
        </p:nvSpPr>
        <p:spPr>
          <a:xfrm>
            <a:off x="5518265" y="3711687"/>
            <a:ext cx="6119999" cy="833024"/>
          </a:xfrm>
          <a:prstGeom prst="flowChartProcess">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Γαλάζια Οικονομία</a:t>
            </a:r>
          </a:p>
        </p:txBody>
      </p:sp>
      <p:sp>
        <p:nvSpPr>
          <p:cNvPr id="41" name="Διάγραμμα ροής: Διεργασία 30">
            <a:extLst>
              <a:ext uri="{FF2B5EF4-FFF2-40B4-BE49-F238E27FC236}">
                <a16:creationId xmlns:a16="http://schemas.microsoft.com/office/drawing/2014/main" id="{A45DE92F-3EF7-D11F-ED9D-B08C6018994E}"/>
              </a:ext>
            </a:extLst>
          </p:cNvPr>
          <p:cNvSpPr/>
          <p:nvPr/>
        </p:nvSpPr>
        <p:spPr>
          <a:xfrm>
            <a:off x="5518266" y="4820735"/>
            <a:ext cx="6119998" cy="1299234"/>
          </a:xfrm>
          <a:prstGeom prst="flowChartProcess">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t>Τουριστικό - πολιτιστικό </a:t>
            </a:r>
            <a:r>
              <a:rPr lang="el-GR" dirty="0"/>
              <a:t>Σύμπλεγμα</a:t>
            </a:r>
          </a:p>
        </p:txBody>
      </p:sp>
      <p:sp>
        <p:nvSpPr>
          <p:cNvPr id="42" name="Διάγραμμα ροής: Διεργασία 31">
            <a:extLst>
              <a:ext uri="{FF2B5EF4-FFF2-40B4-BE49-F238E27FC236}">
                <a16:creationId xmlns:a16="http://schemas.microsoft.com/office/drawing/2014/main" id="{811EAF71-4238-B65C-990B-8F1C70D1761B}"/>
              </a:ext>
            </a:extLst>
          </p:cNvPr>
          <p:cNvSpPr/>
          <p:nvPr/>
        </p:nvSpPr>
        <p:spPr>
          <a:xfrm>
            <a:off x="5518267" y="6379058"/>
            <a:ext cx="6119997" cy="365127"/>
          </a:xfrm>
          <a:prstGeom prst="flowChartProcess">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Αγροδιατροφικό Σύμπλεγμα</a:t>
            </a:r>
          </a:p>
        </p:txBody>
      </p:sp>
      <p:sp>
        <p:nvSpPr>
          <p:cNvPr id="43" name="Διάγραμμα ροής: Διεργασία 32">
            <a:extLst>
              <a:ext uri="{FF2B5EF4-FFF2-40B4-BE49-F238E27FC236}">
                <a16:creationId xmlns:a16="http://schemas.microsoft.com/office/drawing/2014/main" id="{9F3F6011-8C18-7824-2EE7-F5CDC459D352}"/>
              </a:ext>
            </a:extLst>
          </p:cNvPr>
          <p:cNvSpPr/>
          <p:nvPr/>
        </p:nvSpPr>
        <p:spPr>
          <a:xfrm>
            <a:off x="5518266" y="2000330"/>
            <a:ext cx="6120000" cy="85271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Ψηφιακός Μετασχηματισμός</a:t>
            </a:r>
          </a:p>
        </p:txBody>
      </p:sp>
      <p:sp>
        <p:nvSpPr>
          <p:cNvPr id="44" name="Διάγραμμα ροής: Διεργασία 33">
            <a:extLst>
              <a:ext uri="{FF2B5EF4-FFF2-40B4-BE49-F238E27FC236}">
                <a16:creationId xmlns:a16="http://schemas.microsoft.com/office/drawing/2014/main" id="{3B8B3173-0AED-8235-552B-1B47A7E76712}"/>
              </a:ext>
            </a:extLst>
          </p:cNvPr>
          <p:cNvSpPr/>
          <p:nvPr/>
        </p:nvSpPr>
        <p:spPr>
          <a:xfrm>
            <a:off x="5518266" y="3053808"/>
            <a:ext cx="6120000" cy="359914"/>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Αειφορία &amp; Κυκλική Οικονομία</a:t>
            </a:r>
          </a:p>
        </p:txBody>
      </p:sp>
      <p:sp>
        <p:nvSpPr>
          <p:cNvPr id="45" name="Διάγραμμα ροής: Διεργασία 34">
            <a:extLst>
              <a:ext uri="{FF2B5EF4-FFF2-40B4-BE49-F238E27FC236}">
                <a16:creationId xmlns:a16="http://schemas.microsoft.com/office/drawing/2014/main" id="{0181981C-42D3-4124-6CAB-3264F60A16F5}"/>
              </a:ext>
            </a:extLst>
          </p:cNvPr>
          <p:cNvSpPr/>
          <p:nvPr/>
        </p:nvSpPr>
        <p:spPr>
          <a:xfrm>
            <a:off x="5518264" y="969969"/>
            <a:ext cx="6120000" cy="814779"/>
          </a:xfrm>
          <a:prstGeom prst="flowChart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Ανάπτυξη Ικανοτήτων στο Περιφερειακό Σύστημα Καινοτομίας</a:t>
            </a:r>
          </a:p>
        </p:txBody>
      </p:sp>
    </p:spTree>
    <p:extLst>
      <p:ext uri="{BB962C8B-B14F-4D97-AF65-F5344CB8AC3E}">
        <p14:creationId xmlns:p14="http://schemas.microsoft.com/office/powerpoint/2010/main" val="143357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70992-21BF-3F45-8725-8AB753F36148}"/>
              </a:ext>
            </a:extLst>
          </p:cNvPr>
          <p:cNvPicPr>
            <a:picLocks noChangeAspect="1"/>
          </p:cNvPicPr>
          <p:nvPr/>
        </p:nvPicPr>
        <p:blipFill>
          <a:blip r:embed="rId2"/>
          <a:stretch>
            <a:fillRect/>
          </a:stretch>
        </p:blipFill>
        <p:spPr>
          <a:xfrm>
            <a:off x="0" y="-930377"/>
            <a:ext cx="12192000" cy="8615488"/>
          </a:xfrm>
          <a:prstGeom prst="rect">
            <a:avLst/>
          </a:prstGeom>
        </p:spPr>
      </p:pic>
      <p:sp>
        <p:nvSpPr>
          <p:cNvPr id="2" name="Title 1">
            <a:extLst>
              <a:ext uri="{FF2B5EF4-FFF2-40B4-BE49-F238E27FC236}">
                <a16:creationId xmlns:a16="http://schemas.microsoft.com/office/drawing/2014/main" id="{8EDBF0E5-5A7E-B644-8B93-BCCBEB43B25A}"/>
              </a:ext>
            </a:extLst>
          </p:cNvPr>
          <p:cNvSpPr>
            <a:spLocks noGrp="1"/>
          </p:cNvSpPr>
          <p:nvPr>
            <p:ph type="ctrTitle"/>
          </p:nvPr>
        </p:nvSpPr>
        <p:spPr/>
        <p:txBody>
          <a:bodyPr>
            <a:normAutofit/>
          </a:bodyPr>
          <a:lstStyle/>
          <a:p>
            <a:r>
              <a:rPr lang="el-GR" b="1" dirty="0">
                <a:solidFill>
                  <a:schemeClr val="bg1"/>
                </a:solidFill>
              </a:rPr>
              <a:t>RIS3 Ιονίων Νήσων</a:t>
            </a:r>
            <a:r>
              <a:rPr lang="en-US" b="1" dirty="0">
                <a:solidFill>
                  <a:schemeClr val="bg1"/>
                </a:solidFill>
              </a:rPr>
              <a:t>:</a:t>
            </a:r>
            <a:br>
              <a:rPr lang="en-US" b="1" dirty="0">
                <a:solidFill>
                  <a:schemeClr val="bg1"/>
                </a:solidFill>
              </a:rPr>
            </a:br>
            <a:r>
              <a:rPr lang="el-GR" b="1" dirty="0">
                <a:solidFill>
                  <a:schemeClr val="bg1"/>
                </a:solidFill>
              </a:rPr>
              <a:t>Αξιολόγηση Προόδου 2014-2020</a:t>
            </a:r>
            <a:endParaRPr lang="en-US" b="1" dirty="0">
              <a:solidFill>
                <a:schemeClr val="bg1"/>
              </a:solidFill>
              <a:latin typeface="+mn-lt"/>
            </a:endParaRPr>
          </a:p>
        </p:txBody>
      </p:sp>
      <p:sp>
        <p:nvSpPr>
          <p:cNvPr id="3" name="Subtitle 2">
            <a:extLst>
              <a:ext uri="{FF2B5EF4-FFF2-40B4-BE49-F238E27FC236}">
                <a16:creationId xmlns:a16="http://schemas.microsoft.com/office/drawing/2014/main" id="{B63483CD-BDB2-0347-9875-97F12A714947}"/>
              </a:ext>
            </a:extLst>
          </p:cNvPr>
          <p:cNvSpPr>
            <a:spLocks noGrp="1"/>
          </p:cNvSpPr>
          <p:nvPr>
            <p:ph type="subTitle" idx="1"/>
          </p:nvPr>
        </p:nvSpPr>
        <p:spPr/>
        <p:txBody>
          <a:bodyPr>
            <a:normAutofit fontScale="70000" lnSpcReduction="20000"/>
          </a:bodyPr>
          <a:lstStyle/>
          <a:p>
            <a:endParaRPr lang="el-GR" dirty="0" smtClean="0">
              <a:solidFill>
                <a:schemeClr val="bg1"/>
              </a:solidFill>
            </a:endParaRPr>
          </a:p>
          <a:p>
            <a:endParaRPr lang="el-GR" dirty="0">
              <a:solidFill>
                <a:schemeClr val="bg1"/>
              </a:solidFill>
            </a:endParaRPr>
          </a:p>
          <a:p>
            <a:endParaRPr lang="el-GR" dirty="0" smtClean="0">
              <a:solidFill>
                <a:schemeClr val="bg1"/>
              </a:solidFill>
            </a:endParaRPr>
          </a:p>
          <a:p>
            <a:r>
              <a:rPr lang="el-GR" dirty="0" smtClean="0">
                <a:solidFill>
                  <a:schemeClr val="bg1"/>
                </a:solidFill>
              </a:rPr>
              <a:t>Ειδική Υπηρεσία Διαχείρισης Προγράμματος «Ιόνια Νησιά»</a:t>
            </a:r>
            <a:endParaRPr lang="en-US" dirty="0"/>
          </a:p>
        </p:txBody>
      </p:sp>
    </p:spTree>
    <p:extLst>
      <p:ext uri="{BB962C8B-B14F-4D97-AF65-F5344CB8AC3E}">
        <p14:creationId xmlns:p14="http://schemas.microsoft.com/office/powerpoint/2010/main" val="1543129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0"/>
            <a:ext cx="12192000" cy="6858000"/>
          </a:xfrm>
          <a:prstGeom prst="rect">
            <a:avLst/>
          </a:prstGeom>
        </p:spPr>
      </p:pic>
      <p:sp>
        <p:nvSpPr>
          <p:cNvPr id="2" name="Title 1">
            <a:extLst>
              <a:ext uri="{FF2B5EF4-FFF2-40B4-BE49-F238E27FC236}">
                <a16:creationId xmlns:a16="http://schemas.microsoft.com/office/drawing/2014/main" id="{900E6963-FE08-A78E-2777-E1B80F668AA3}"/>
              </a:ext>
            </a:extLst>
          </p:cNvPr>
          <p:cNvSpPr>
            <a:spLocks noGrp="1"/>
          </p:cNvSpPr>
          <p:nvPr>
            <p:ph type="title"/>
          </p:nvPr>
        </p:nvSpPr>
        <p:spPr>
          <a:xfrm>
            <a:off x="0" y="0"/>
            <a:ext cx="12192000" cy="821213"/>
          </a:xfrm>
        </p:spPr>
        <p:txBody>
          <a:bodyPr/>
          <a:lstStyle/>
          <a:p>
            <a:r>
              <a:rPr lang="el-GR" b="1" dirty="0"/>
              <a:t>Σχέδιο Δράσης</a:t>
            </a:r>
            <a:endParaRPr lang="en-US" b="1" dirty="0"/>
          </a:p>
        </p:txBody>
      </p:sp>
      <p:sp>
        <p:nvSpPr>
          <p:cNvPr id="3" name="Content Placeholder 2">
            <a:extLst>
              <a:ext uri="{FF2B5EF4-FFF2-40B4-BE49-F238E27FC236}">
                <a16:creationId xmlns:a16="http://schemas.microsoft.com/office/drawing/2014/main" id="{A87173F7-25E1-6FB4-5B16-8CED74BFA86E}"/>
              </a:ext>
            </a:extLst>
          </p:cNvPr>
          <p:cNvSpPr>
            <a:spLocks noGrp="1"/>
          </p:cNvSpPr>
          <p:nvPr>
            <p:ph idx="1"/>
          </p:nvPr>
        </p:nvSpPr>
        <p:spPr>
          <a:xfrm>
            <a:off x="609600" y="787734"/>
            <a:ext cx="7994847" cy="2290558"/>
          </a:xfrm>
          <a:solidFill>
            <a:schemeClr val="accent5">
              <a:lumMod val="20000"/>
              <a:lumOff val="80000"/>
            </a:schemeClr>
          </a:solidFill>
        </p:spPr>
        <p:txBody>
          <a:bodyPr>
            <a:normAutofit fontScale="85000" lnSpcReduction="10000"/>
          </a:bodyPr>
          <a:lstStyle/>
          <a:p>
            <a:r>
              <a:rPr lang="el-GR" b="1" dirty="0"/>
              <a:t>1ος Στρατηγικός Στόχος: </a:t>
            </a:r>
            <a:r>
              <a:rPr lang="el-GR" dirty="0"/>
              <a:t>Ανάπτυξη και ενίσχυση των ερευνητικών ικανοτήτων προς όφελος της περιφερειακής οικονομίας</a:t>
            </a:r>
          </a:p>
          <a:p>
            <a:pPr lvl="1"/>
            <a:r>
              <a:rPr lang="el-GR" sz="1600" dirty="0"/>
              <a:t>Ειδικός στόχος 1.1: Ανάπτυξη και ενίσχυση δημόσιων </a:t>
            </a:r>
            <a:r>
              <a:rPr lang="el-GR" sz="1600" b="1" dirty="0"/>
              <a:t>ερευνητικών υποδομών </a:t>
            </a:r>
            <a:r>
              <a:rPr lang="el-GR" sz="1600" dirty="0"/>
              <a:t>σε τομείς έξυπνης εξειδίκευσης</a:t>
            </a:r>
          </a:p>
          <a:p>
            <a:pPr lvl="1"/>
            <a:r>
              <a:rPr lang="el-GR" sz="1600" dirty="0"/>
              <a:t>Ειδικός στόχος 1.2: </a:t>
            </a:r>
            <a:r>
              <a:rPr lang="el-GR" sz="1600" b="1" dirty="0" err="1"/>
              <a:t>Στοχευμένη</a:t>
            </a:r>
            <a:r>
              <a:rPr lang="el-GR" sz="1600" b="1" dirty="0"/>
              <a:t> έρευνα </a:t>
            </a:r>
            <a:r>
              <a:rPr lang="el-GR" sz="1600" dirty="0"/>
              <a:t>για τη αειφόρο αξιοποίηση και τη βελτίωση της ανθεκτικότητας των φυσικών πόρων</a:t>
            </a:r>
          </a:p>
          <a:p>
            <a:pPr lvl="1"/>
            <a:r>
              <a:rPr lang="el-GR" sz="1600" dirty="0"/>
              <a:t>Ειδικός στόχος 1.3: Ενίσχυση </a:t>
            </a:r>
            <a:r>
              <a:rPr lang="el-GR" sz="1600" dirty="0" smtClean="0"/>
              <a:t>-προσέλκυση </a:t>
            </a:r>
            <a:r>
              <a:rPr lang="en-GB" sz="1600" dirty="0" smtClean="0"/>
              <a:t>(</a:t>
            </a:r>
            <a:r>
              <a:rPr lang="el-GR" sz="1600" dirty="0" smtClean="0"/>
              <a:t>νέου) </a:t>
            </a:r>
            <a:r>
              <a:rPr lang="el-GR" sz="1600" b="1" dirty="0" smtClean="0"/>
              <a:t>ερευνητικού </a:t>
            </a:r>
            <a:r>
              <a:rPr lang="el-GR" sz="1600" b="1" dirty="0"/>
              <a:t>δυναμικού </a:t>
            </a:r>
            <a:r>
              <a:rPr lang="el-GR" sz="1600" dirty="0"/>
              <a:t>σε τομείς προτεραιότητας και περιφερειακής </a:t>
            </a:r>
            <a:r>
              <a:rPr lang="el-GR" sz="1600" dirty="0" smtClean="0"/>
              <a:t>αριστείας</a:t>
            </a:r>
            <a:endParaRPr lang="el-GR" sz="1600" dirty="0"/>
          </a:p>
        </p:txBody>
      </p:sp>
      <p:sp>
        <p:nvSpPr>
          <p:cNvPr id="4" name="Slide Number Placeholder 3">
            <a:extLst>
              <a:ext uri="{FF2B5EF4-FFF2-40B4-BE49-F238E27FC236}">
                <a16:creationId xmlns:a16="http://schemas.microsoft.com/office/drawing/2014/main" id="{AFB3C7FC-462B-F9E0-3C99-D9D764724059}"/>
              </a:ext>
            </a:extLst>
          </p:cNvPr>
          <p:cNvSpPr>
            <a:spLocks noGrp="1"/>
          </p:cNvSpPr>
          <p:nvPr>
            <p:ph type="sldNum" sz="quarter" idx="11"/>
          </p:nvPr>
        </p:nvSpPr>
        <p:spPr/>
        <p:txBody>
          <a:bodyPr/>
          <a:lstStyle/>
          <a:p>
            <a:fld id="{A8AB0D56-2C3D-4640-9ED3-CE690228AE54}" type="slidenum">
              <a:rPr lang="el-GR" smtClean="0"/>
              <a:pPr/>
              <a:t>30</a:t>
            </a:fld>
            <a:endParaRPr lang="el-GR" dirty="0"/>
          </a:p>
        </p:txBody>
      </p:sp>
      <p:sp>
        <p:nvSpPr>
          <p:cNvPr id="5" name="Footer Placeholder 4">
            <a:extLst>
              <a:ext uri="{FF2B5EF4-FFF2-40B4-BE49-F238E27FC236}">
                <a16:creationId xmlns:a16="http://schemas.microsoft.com/office/drawing/2014/main" id="{7D2CACA8-2C59-EA3E-9390-4A8E9D51F5D0}"/>
              </a:ext>
            </a:extLst>
          </p:cNvPr>
          <p:cNvSpPr>
            <a:spLocks noGrp="1"/>
          </p:cNvSpPr>
          <p:nvPr>
            <p:ph type="ftr" sz="quarter" idx="12"/>
          </p:nvPr>
        </p:nvSpPr>
        <p:spPr/>
        <p:txBody>
          <a:bodyPr/>
          <a:lstStyle/>
          <a:p>
            <a:r>
              <a:rPr lang="el-GR"/>
              <a:t>Σύνοψη RIS3 Ιονίων Νήσων 2021-27</a:t>
            </a:r>
          </a:p>
        </p:txBody>
      </p:sp>
      <p:sp>
        <p:nvSpPr>
          <p:cNvPr id="6" name="Content Placeholder 2">
            <a:extLst>
              <a:ext uri="{FF2B5EF4-FFF2-40B4-BE49-F238E27FC236}">
                <a16:creationId xmlns:a16="http://schemas.microsoft.com/office/drawing/2014/main" id="{A87173F7-25E1-6FB4-5B16-8CED74BFA86E}"/>
              </a:ext>
            </a:extLst>
          </p:cNvPr>
          <p:cNvSpPr txBox="1">
            <a:spLocks/>
          </p:cNvSpPr>
          <p:nvPr/>
        </p:nvSpPr>
        <p:spPr>
          <a:xfrm>
            <a:off x="662016" y="3303875"/>
            <a:ext cx="7942431" cy="2826891"/>
          </a:xfrm>
          <a:prstGeom prst="rect">
            <a:avLst/>
          </a:prstGeom>
          <a:solidFill>
            <a:srgbClr val="F7E1A0"/>
          </a:solidFill>
        </p:spPr>
        <p:txBody>
          <a:bodyPr vert="horz" lIns="91440" tIns="45720" rIns="91440" bIns="45720" rtlCol="0">
            <a:normAutofit fontScale="92500" lnSpcReduction="20000"/>
          </a:bodyPr>
          <a:lstStyle>
            <a:lvl1pPr marL="0" indent="0" algn="l" defTabSz="457200" rtl="0" eaLnBrk="1" latinLnBrk="0" hangingPunct="1">
              <a:spcBef>
                <a:spcPts val="1200"/>
              </a:spcBef>
              <a:spcAft>
                <a:spcPts val="1200"/>
              </a:spcAft>
              <a:buFontTx/>
              <a:buNone/>
              <a:defRPr sz="2400" b="0" i="0" kern="1200">
                <a:solidFill>
                  <a:schemeClr val="tx1"/>
                </a:solidFill>
                <a:latin typeface="+mn-lt"/>
                <a:ea typeface="+mn-ea"/>
                <a:cs typeface="Ubuntu"/>
              </a:defRPr>
            </a:lvl1pPr>
            <a:lvl2pPr marL="540000" indent="0" algn="l" defTabSz="457200" rtl="0" eaLnBrk="1" latinLnBrk="0" hangingPunct="1">
              <a:spcBef>
                <a:spcPts val="0"/>
              </a:spcBef>
              <a:spcAft>
                <a:spcPts val="1000"/>
              </a:spcAft>
              <a:buFontTx/>
              <a:buNone/>
              <a:defRPr sz="2000" b="0" i="0" kern="1200">
                <a:solidFill>
                  <a:schemeClr val="tx1"/>
                </a:solidFill>
                <a:latin typeface="+mn-lt"/>
                <a:ea typeface="+mn-ea"/>
                <a:cs typeface="Ubuntu Light"/>
              </a:defRPr>
            </a:lvl2pPr>
            <a:lvl3pPr marL="720000" indent="0" algn="l" defTabSz="457200" rtl="0" eaLnBrk="1" latinLnBrk="0" hangingPunct="1">
              <a:spcBef>
                <a:spcPts val="0"/>
              </a:spcBef>
              <a:spcAft>
                <a:spcPts val="900"/>
              </a:spcAft>
              <a:buFontTx/>
              <a:buNone/>
              <a:defRPr sz="1800" b="0" i="0" kern="1200">
                <a:solidFill>
                  <a:schemeClr val="tx1"/>
                </a:solidFill>
                <a:latin typeface="+mn-lt"/>
                <a:ea typeface="+mn-ea"/>
                <a:cs typeface="Ubuntu Light"/>
              </a:defRPr>
            </a:lvl3pPr>
            <a:lvl4pPr marL="900000" indent="0" algn="l" defTabSz="457200" rtl="0" eaLnBrk="1" latinLnBrk="0" hangingPunct="1">
              <a:spcBef>
                <a:spcPts val="0"/>
              </a:spcBef>
              <a:spcAft>
                <a:spcPts val="800"/>
              </a:spcAft>
              <a:buFontTx/>
              <a:buNone/>
              <a:defRPr sz="1600" b="0" i="0" kern="1200">
                <a:solidFill>
                  <a:schemeClr val="tx1"/>
                </a:solidFill>
                <a:latin typeface="+mn-lt"/>
                <a:ea typeface="+mn-ea"/>
                <a:cs typeface="Ubuntu Light"/>
              </a:defRPr>
            </a:lvl4pPr>
            <a:lvl5pPr marL="1080000" indent="0" algn="l" defTabSz="457200" rtl="0" eaLnBrk="1" latinLnBrk="0" hangingPunct="1">
              <a:spcBef>
                <a:spcPts val="0"/>
              </a:spcBef>
              <a:spcAft>
                <a:spcPts val="600"/>
              </a:spcAft>
              <a:buFontTx/>
              <a:buNone/>
              <a:defRPr sz="1600" b="0" i="0" kern="1200">
                <a:solidFill>
                  <a:schemeClr val="tx1"/>
                </a:solidFill>
                <a:latin typeface="+mn-l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b="1" dirty="0" smtClean="0"/>
              <a:t>2ος Στρατηγικός Στόχος: </a:t>
            </a:r>
            <a:r>
              <a:rPr lang="el-GR" dirty="0" smtClean="0"/>
              <a:t>Διέγερση του δυναμικού καινοτομίας στις επιχειρήσεις και δημιουργία προϋποθέσεων για τη διάχυση και αξιοποίηση καινοτομιών από το παραγωγικό σύστημα</a:t>
            </a:r>
          </a:p>
          <a:p>
            <a:pPr lvl="1"/>
            <a:r>
              <a:rPr lang="el-GR" sz="1600" dirty="0" smtClean="0"/>
              <a:t>Ειδικός Στόχος 2.1: Ενίσχυση των </a:t>
            </a:r>
            <a:r>
              <a:rPr lang="el-GR" sz="1600" b="1" dirty="0" smtClean="0"/>
              <a:t>συνεργασιών</a:t>
            </a:r>
            <a:r>
              <a:rPr lang="el-GR" sz="1600" dirty="0" smtClean="0"/>
              <a:t> μεταξύ των συντελεστών του περιφερειακού συστήματος καινοτομίας για την ανάπτυξη και εφαρμογή καινοτομιών</a:t>
            </a:r>
          </a:p>
          <a:p>
            <a:pPr lvl="1"/>
            <a:r>
              <a:rPr lang="el-GR" sz="1600" dirty="0" smtClean="0"/>
              <a:t>Ειδικός Στόχος 2.2: Ενθάρρυνση της ίδρυσης και υποστήριξη της ανάπτυξης </a:t>
            </a:r>
            <a:r>
              <a:rPr lang="el-GR" sz="1600" b="1" dirty="0" smtClean="0"/>
              <a:t>νέων καινοτόμων επιχειρήσεων</a:t>
            </a:r>
          </a:p>
          <a:p>
            <a:pPr lvl="1"/>
            <a:r>
              <a:rPr lang="el-GR" sz="1600" dirty="0" smtClean="0"/>
              <a:t>Ειδικός Στόχος 2.3: Υποστήριξη επενδυτικών σχεδίων για την υιοθέτηση και </a:t>
            </a:r>
            <a:r>
              <a:rPr lang="el-GR" sz="1600" b="1" dirty="0" smtClean="0"/>
              <a:t>εφαρμογή τεχνολογικών καινοτομιών </a:t>
            </a:r>
            <a:r>
              <a:rPr lang="el-GR" sz="1600" dirty="0" smtClean="0"/>
              <a:t>στους τομείς προτεραιότητας</a:t>
            </a:r>
            <a:endParaRPr lang="en-US" sz="1600" dirty="0"/>
          </a:p>
        </p:txBody>
      </p:sp>
      <p:sp>
        <p:nvSpPr>
          <p:cNvPr id="8" name="TextBox 7"/>
          <p:cNvSpPr txBox="1"/>
          <p:nvPr/>
        </p:nvSpPr>
        <p:spPr>
          <a:xfrm>
            <a:off x="8757794" y="1305782"/>
            <a:ext cx="3180522" cy="1477328"/>
          </a:xfrm>
          <a:prstGeom prst="rect">
            <a:avLst/>
          </a:prstGeom>
          <a:noFill/>
        </p:spPr>
        <p:txBody>
          <a:bodyPr wrap="square" rtlCol="0">
            <a:spAutoFit/>
          </a:bodyPr>
          <a:lstStyle/>
          <a:p>
            <a:pPr marL="285750" indent="-285750">
              <a:buFont typeface="Wingdings" panose="05000000000000000000" pitchFamily="2" charset="2"/>
              <a:buChar char="§"/>
            </a:pPr>
            <a:r>
              <a:rPr lang="el-GR" dirty="0" smtClean="0"/>
              <a:t>Ερευνητικές υποδομές</a:t>
            </a:r>
          </a:p>
          <a:p>
            <a:pPr marL="285750" indent="-285750">
              <a:buFont typeface="Wingdings" panose="05000000000000000000" pitchFamily="2" charset="2"/>
              <a:buChar char="§"/>
            </a:pPr>
            <a:r>
              <a:rPr lang="el-GR" dirty="0" smtClean="0"/>
              <a:t>Ερευνητικά προγράμματα</a:t>
            </a:r>
          </a:p>
          <a:p>
            <a:pPr marL="285750" indent="-285750">
              <a:buFont typeface="Wingdings" panose="05000000000000000000" pitchFamily="2" charset="2"/>
              <a:buChar char="§"/>
            </a:pPr>
            <a:r>
              <a:rPr lang="el-GR" dirty="0" smtClean="0"/>
              <a:t>Απόκτηση ερευνητικής εμπειρίας</a:t>
            </a:r>
          </a:p>
          <a:p>
            <a:pPr marL="285750" indent="-285750">
              <a:buFont typeface="Wingdings" panose="05000000000000000000" pitchFamily="2" charset="2"/>
              <a:buChar char="§"/>
            </a:pPr>
            <a:r>
              <a:rPr lang="el-GR" dirty="0" smtClean="0"/>
              <a:t>Κινητικότητα ερευνητών</a:t>
            </a:r>
            <a:endParaRPr lang="en-US" dirty="0"/>
          </a:p>
        </p:txBody>
      </p:sp>
      <p:sp>
        <p:nvSpPr>
          <p:cNvPr id="9" name="TextBox 8"/>
          <p:cNvSpPr txBox="1"/>
          <p:nvPr/>
        </p:nvSpPr>
        <p:spPr>
          <a:xfrm>
            <a:off x="8762514" y="3491440"/>
            <a:ext cx="3180522" cy="2308324"/>
          </a:xfrm>
          <a:prstGeom prst="rect">
            <a:avLst/>
          </a:prstGeom>
          <a:noFill/>
        </p:spPr>
        <p:txBody>
          <a:bodyPr wrap="square" rtlCol="0">
            <a:spAutoFit/>
          </a:bodyPr>
          <a:lstStyle/>
          <a:p>
            <a:pPr marL="285750" indent="-285750">
              <a:buFont typeface="Wingdings" panose="05000000000000000000" pitchFamily="2" charset="2"/>
              <a:buChar char="§"/>
            </a:pPr>
            <a:r>
              <a:rPr lang="el-GR" dirty="0" smtClean="0"/>
              <a:t>Κουπόνια καινοτομίας – </a:t>
            </a:r>
            <a:r>
              <a:rPr lang="el-GR" dirty="0" err="1" smtClean="0"/>
              <a:t>μτφράς</a:t>
            </a:r>
            <a:r>
              <a:rPr lang="el-GR" dirty="0" smtClean="0"/>
              <a:t> τεχνολογίας</a:t>
            </a:r>
          </a:p>
          <a:p>
            <a:pPr marL="285750" indent="-285750">
              <a:buFont typeface="Wingdings" panose="05000000000000000000" pitchFamily="2" charset="2"/>
              <a:buChar char="§"/>
            </a:pPr>
            <a:r>
              <a:rPr lang="el-GR" dirty="0" smtClean="0"/>
              <a:t>Επιδεικτικά έργα εφαρμογής καινοτομιών</a:t>
            </a:r>
          </a:p>
          <a:p>
            <a:pPr marL="285750" indent="-285750">
              <a:buFont typeface="Wingdings" panose="05000000000000000000" pitchFamily="2" charset="2"/>
              <a:buChar char="§"/>
            </a:pPr>
            <a:r>
              <a:rPr lang="el-GR" dirty="0" smtClean="0"/>
              <a:t>Ερευνητικές συμπράξεις</a:t>
            </a:r>
          </a:p>
          <a:p>
            <a:pPr marL="285750" indent="-285750">
              <a:buFont typeface="Wingdings" panose="05000000000000000000" pitchFamily="2" charset="2"/>
              <a:buChar char="§"/>
            </a:pPr>
            <a:r>
              <a:rPr lang="el-GR" dirty="0" smtClean="0"/>
              <a:t>Σχέδια νέων καινοτόμων ΜΜΕ (επιχορηγήσεις, επενδύσεις κεφαλαίου)</a:t>
            </a:r>
            <a:endParaRPr lang="en-US" dirty="0"/>
          </a:p>
        </p:txBody>
      </p:sp>
      <p:sp>
        <p:nvSpPr>
          <p:cNvPr id="10" name="TextBox 9"/>
          <p:cNvSpPr txBox="1"/>
          <p:nvPr/>
        </p:nvSpPr>
        <p:spPr>
          <a:xfrm>
            <a:off x="9036089" y="630425"/>
            <a:ext cx="2356994" cy="369332"/>
          </a:xfrm>
          <a:prstGeom prst="rect">
            <a:avLst/>
          </a:prstGeom>
          <a:noFill/>
        </p:spPr>
        <p:txBody>
          <a:bodyPr wrap="square" rtlCol="0">
            <a:spAutoFit/>
          </a:bodyPr>
          <a:lstStyle/>
          <a:p>
            <a:r>
              <a:rPr lang="el-GR" b="1" dirty="0" smtClean="0"/>
              <a:t>ΜΕΣΑ ΕΦΑΡΜΟΓΗΣ</a:t>
            </a:r>
            <a:endParaRPr lang="en-US" b="1" dirty="0"/>
          </a:p>
        </p:txBody>
      </p:sp>
    </p:spTree>
    <p:extLst>
      <p:ext uri="{BB962C8B-B14F-4D97-AF65-F5344CB8AC3E}">
        <p14:creationId xmlns:p14="http://schemas.microsoft.com/office/powerpoint/2010/main" val="279951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900E6963-FE08-A78E-2777-E1B80F668AA3}"/>
              </a:ext>
            </a:extLst>
          </p:cNvPr>
          <p:cNvSpPr>
            <a:spLocks noGrp="1"/>
          </p:cNvSpPr>
          <p:nvPr>
            <p:ph type="title"/>
          </p:nvPr>
        </p:nvSpPr>
        <p:spPr>
          <a:xfrm>
            <a:off x="0" y="0"/>
            <a:ext cx="12192000" cy="846246"/>
          </a:xfrm>
        </p:spPr>
        <p:txBody>
          <a:bodyPr/>
          <a:lstStyle/>
          <a:p>
            <a:r>
              <a:rPr lang="el-GR" b="1" dirty="0"/>
              <a:t>Σχέδιο Δράσης (συνέχεια)</a:t>
            </a:r>
            <a:endParaRPr lang="en-US" b="1" dirty="0"/>
          </a:p>
        </p:txBody>
      </p:sp>
      <p:sp>
        <p:nvSpPr>
          <p:cNvPr id="3" name="Content Placeholder 2">
            <a:extLst>
              <a:ext uri="{FF2B5EF4-FFF2-40B4-BE49-F238E27FC236}">
                <a16:creationId xmlns:a16="http://schemas.microsoft.com/office/drawing/2014/main" id="{A87173F7-25E1-6FB4-5B16-8CED74BFA86E}"/>
              </a:ext>
            </a:extLst>
          </p:cNvPr>
          <p:cNvSpPr>
            <a:spLocks noGrp="1"/>
          </p:cNvSpPr>
          <p:nvPr>
            <p:ph idx="1"/>
          </p:nvPr>
        </p:nvSpPr>
        <p:spPr>
          <a:xfrm>
            <a:off x="609600" y="806489"/>
            <a:ext cx="7966925" cy="2713165"/>
          </a:xfrm>
          <a:solidFill>
            <a:schemeClr val="bg2">
              <a:lumMod val="90000"/>
            </a:schemeClr>
          </a:solidFill>
        </p:spPr>
        <p:txBody>
          <a:bodyPr>
            <a:normAutofit fontScale="70000" lnSpcReduction="20000"/>
          </a:bodyPr>
          <a:lstStyle/>
          <a:p>
            <a:r>
              <a:rPr lang="el-GR" sz="2800" b="1" dirty="0"/>
              <a:t>3ος Στρατηγικός Στόχος: </a:t>
            </a:r>
            <a:r>
              <a:rPr lang="el-GR" sz="2800" dirty="0"/>
              <a:t>Ενίσχυση της ανταγωνιστικότητας και της ανθεκτικότητας του παραγωγικού συστήματος με έμφαση στους τομείς προτεραιότητας</a:t>
            </a:r>
          </a:p>
          <a:p>
            <a:pPr lvl="1"/>
            <a:r>
              <a:rPr lang="el-GR" sz="1900" dirty="0"/>
              <a:t>Ειδικός Στόχος 3.1: Ενίσχυση οικονομικών δραστηριοτήτων περιφερειακής προτεραιότητας που συνδέονται με την </a:t>
            </a:r>
            <a:r>
              <a:rPr lang="el-GR" sz="1900" b="1" dirty="0"/>
              <a:t>αναβάθμιση της παραγωγικής ικανότητας</a:t>
            </a:r>
            <a:r>
              <a:rPr lang="el-GR" sz="1900" dirty="0"/>
              <a:t>, την ανάπτυξη εξειδικευμένων αγορών, τη βελτίωση της </a:t>
            </a:r>
            <a:r>
              <a:rPr lang="el-GR" sz="1900" b="1" dirty="0" err="1"/>
              <a:t>αειφορίας</a:t>
            </a:r>
            <a:r>
              <a:rPr lang="el-GR" sz="1900" dirty="0"/>
              <a:t> και την υιοθέτηση αρχών κυκλικής οικονομίας</a:t>
            </a:r>
          </a:p>
          <a:p>
            <a:pPr lvl="1"/>
            <a:r>
              <a:rPr lang="el-GR" sz="1900" dirty="0"/>
              <a:t>Ειδικός Στόχος 3.2: Ανάπτυξη συνεργειών για τη μεγέθυνση της </a:t>
            </a:r>
            <a:r>
              <a:rPr lang="el-GR" sz="1900" b="1" dirty="0"/>
              <a:t>εξωστρέφειας</a:t>
            </a:r>
            <a:r>
              <a:rPr lang="el-GR" sz="1900" dirty="0"/>
              <a:t> και της ανταγωνιστικότητας των τοπικών επιχειρήσεων</a:t>
            </a:r>
          </a:p>
          <a:p>
            <a:pPr lvl="1"/>
            <a:r>
              <a:rPr lang="el-GR" sz="1900" dirty="0"/>
              <a:t>Ειδικός Στόχος 3.3: Αξιοποίηση </a:t>
            </a:r>
            <a:r>
              <a:rPr lang="el-GR" sz="1900" b="1" dirty="0"/>
              <a:t>συγκριτικών πλεονεκτημάτων τοπικού χαρακτήρα </a:t>
            </a:r>
            <a:r>
              <a:rPr lang="el-GR" sz="1900" dirty="0"/>
              <a:t>προς όφελος της επιχειρηματικότητας αλλά και των τοπικών </a:t>
            </a:r>
            <a:r>
              <a:rPr lang="el-GR" sz="1900" dirty="0" smtClean="0"/>
              <a:t>κοινωνιών (τοπικές «</a:t>
            </a:r>
            <a:r>
              <a:rPr lang="el-GR" sz="1900" b="1" dirty="0" smtClean="0"/>
              <a:t>αλυσίδες αξίας</a:t>
            </a:r>
            <a:r>
              <a:rPr lang="el-GR" sz="1900" dirty="0" smtClean="0"/>
              <a:t>»)</a:t>
            </a:r>
            <a:endParaRPr lang="el-GR" sz="1900" dirty="0"/>
          </a:p>
          <a:p>
            <a:pPr lvl="1"/>
            <a:r>
              <a:rPr lang="el-GR" sz="1900" dirty="0"/>
              <a:t>Ειδικός Στόχος 3.4: Ανάπτυξη </a:t>
            </a:r>
            <a:r>
              <a:rPr lang="el-GR" sz="1900" b="1" dirty="0"/>
              <a:t>δεξιοτήτων</a:t>
            </a:r>
            <a:r>
              <a:rPr lang="el-GR" sz="1900" dirty="0"/>
              <a:t> για την επιχειρηματικότητα και την έξυπνη </a:t>
            </a:r>
            <a:r>
              <a:rPr lang="el-GR" sz="1900" dirty="0" smtClean="0"/>
              <a:t>εξειδίκευση</a:t>
            </a:r>
            <a:endParaRPr lang="el-GR" sz="1900" dirty="0"/>
          </a:p>
        </p:txBody>
      </p:sp>
      <p:sp>
        <p:nvSpPr>
          <p:cNvPr id="4" name="Slide Number Placeholder 3">
            <a:extLst>
              <a:ext uri="{FF2B5EF4-FFF2-40B4-BE49-F238E27FC236}">
                <a16:creationId xmlns:a16="http://schemas.microsoft.com/office/drawing/2014/main" id="{AFB3C7FC-462B-F9E0-3C99-D9D764724059}"/>
              </a:ext>
            </a:extLst>
          </p:cNvPr>
          <p:cNvSpPr>
            <a:spLocks noGrp="1"/>
          </p:cNvSpPr>
          <p:nvPr>
            <p:ph type="sldNum" sz="quarter" idx="11"/>
          </p:nvPr>
        </p:nvSpPr>
        <p:spPr/>
        <p:txBody>
          <a:bodyPr/>
          <a:lstStyle/>
          <a:p>
            <a:fld id="{A8AB0D56-2C3D-4640-9ED3-CE690228AE54}" type="slidenum">
              <a:rPr lang="el-GR" smtClean="0"/>
              <a:pPr/>
              <a:t>31</a:t>
            </a:fld>
            <a:endParaRPr lang="el-GR" dirty="0"/>
          </a:p>
        </p:txBody>
      </p:sp>
      <p:sp>
        <p:nvSpPr>
          <p:cNvPr id="5" name="Footer Placeholder 4">
            <a:extLst>
              <a:ext uri="{FF2B5EF4-FFF2-40B4-BE49-F238E27FC236}">
                <a16:creationId xmlns:a16="http://schemas.microsoft.com/office/drawing/2014/main" id="{7D2CACA8-2C59-EA3E-9390-4A8E9D51F5D0}"/>
              </a:ext>
            </a:extLst>
          </p:cNvPr>
          <p:cNvSpPr>
            <a:spLocks noGrp="1"/>
          </p:cNvSpPr>
          <p:nvPr>
            <p:ph type="ftr" sz="quarter" idx="12"/>
          </p:nvPr>
        </p:nvSpPr>
        <p:spPr/>
        <p:txBody>
          <a:bodyPr/>
          <a:lstStyle/>
          <a:p>
            <a:r>
              <a:rPr lang="el-GR"/>
              <a:t>Σύνοψη RIS3 Ιονίων Νήσων 2021-27</a:t>
            </a:r>
          </a:p>
        </p:txBody>
      </p:sp>
      <p:sp>
        <p:nvSpPr>
          <p:cNvPr id="6" name="Content Placeholder 2">
            <a:extLst>
              <a:ext uri="{FF2B5EF4-FFF2-40B4-BE49-F238E27FC236}">
                <a16:creationId xmlns:a16="http://schemas.microsoft.com/office/drawing/2014/main" id="{A87173F7-25E1-6FB4-5B16-8CED74BFA86E}"/>
              </a:ext>
            </a:extLst>
          </p:cNvPr>
          <p:cNvSpPr txBox="1">
            <a:spLocks/>
          </p:cNvSpPr>
          <p:nvPr/>
        </p:nvSpPr>
        <p:spPr>
          <a:xfrm>
            <a:off x="625794" y="3682943"/>
            <a:ext cx="7990012" cy="2484998"/>
          </a:xfrm>
          <a:prstGeom prst="rect">
            <a:avLst/>
          </a:prstGeom>
          <a:solidFill>
            <a:schemeClr val="accent3">
              <a:lumMod val="20000"/>
              <a:lumOff val="80000"/>
            </a:schemeClr>
          </a:solidFill>
        </p:spPr>
        <p:txBody>
          <a:bodyPr vert="horz" lIns="91440" tIns="45720" rIns="91440" bIns="45720" rtlCol="0">
            <a:normAutofit fontScale="85000" lnSpcReduction="20000"/>
          </a:bodyPr>
          <a:lstStyle>
            <a:lvl1pPr marL="0" indent="0" algn="l" defTabSz="457200" rtl="0" eaLnBrk="1" latinLnBrk="0" hangingPunct="1">
              <a:spcBef>
                <a:spcPts val="1200"/>
              </a:spcBef>
              <a:spcAft>
                <a:spcPts val="1200"/>
              </a:spcAft>
              <a:buFontTx/>
              <a:buNone/>
              <a:defRPr sz="2400" b="0" i="0" kern="1200">
                <a:solidFill>
                  <a:schemeClr val="tx1"/>
                </a:solidFill>
                <a:latin typeface="+mn-lt"/>
                <a:ea typeface="+mn-ea"/>
                <a:cs typeface="Ubuntu"/>
              </a:defRPr>
            </a:lvl1pPr>
            <a:lvl2pPr marL="540000" indent="0" algn="l" defTabSz="457200" rtl="0" eaLnBrk="1" latinLnBrk="0" hangingPunct="1">
              <a:spcBef>
                <a:spcPts val="0"/>
              </a:spcBef>
              <a:spcAft>
                <a:spcPts val="1000"/>
              </a:spcAft>
              <a:buFontTx/>
              <a:buNone/>
              <a:defRPr sz="2000" b="0" i="0" kern="1200">
                <a:solidFill>
                  <a:schemeClr val="tx1"/>
                </a:solidFill>
                <a:latin typeface="+mn-lt"/>
                <a:ea typeface="+mn-ea"/>
                <a:cs typeface="Ubuntu Light"/>
              </a:defRPr>
            </a:lvl2pPr>
            <a:lvl3pPr marL="720000" indent="0" algn="l" defTabSz="457200" rtl="0" eaLnBrk="1" latinLnBrk="0" hangingPunct="1">
              <a:spcBef>
                <a:spcPts val="0"/>
              </a:spcBef>
              <a:spcAft>
                <a:spcPts val="900"/>
              </a:spcAft>
              <a:buFontTx/>
              <a:buNone/>
              <a:defRPr sz="1800" b="0" i="0" kern="1200">
                <a:solidFill>
                  <a:schemeClr val="tx1"/>
                </a:solidFill>
                <a:latin typeface="+mn-lt"/>
                <a:ea typeface="+mn-ea"/>
                <a:cs typeface="Ubuntu Light"/>
              </a:defRPr>
            </a:lvl3pPr>
            <a:lvl4pPr marL="900000" indent="0" algn="l" defTabSz="457200" rtl="0" eaLnBrk="1" latinLnBrk="0" hangingPunct="1">
              <a:spcBef>
                <a:spcPts val="0"/>
              </a:spcBef>
              <a:spcAft>
                <a:spcPts val="800"/>
              </a:spcAft>
              <a:buFontTx/>
              <a:buNone/>
              <a:defRPr sz="1600" b="0" i="0" kern="1200">
                <a:solidFill>
                  <a:schemeClr val="tx1"/>
                </a:solidFill>
                <a:latin typeface="+mn-lt"/>
                <a:ea typeface="+mn-ea"/>
                <a:cs typeface="Ubuntu Light"/>
              </a:defRPr>
            </a:lvl4pPr>
            <a:lvl5pPr marL="1080000" indent="0" algn="l" defTabSz="457200" rtl="0" eaLnBrk="1" latinLnBrk="0" hangingPunct="1">
              <a:spcBef>
                <a:spcPts val="0"/>
              </a:spcBef>
              <a:spcAft>
                <a:spcPts val="600"/>
              </a:spcAft>
              <a:buFontTx/>
              <a:buNone/>
              <a:defRPr sz="1600" b="0" i="0" kern="1200">
                <a:solidFill>
                  <a:schemeClr val="tx1"/>
                </a:solidFill>
                <a:latin typeface="+mn-l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b="1" dirty="0" smtClean="0"/>
              <a:t>4ος Στρατηγικός Στόχος: </a:t>
            </a:r>
            <a:r>
              <a:rPr lang="el-GR" dirty="0" smtClean="0"/>
              <a:t>Υποστήριξη του ψηφιακού μετασχηματισμού της περιφερειακής οικονομίας και κοινωνίας</a:t>
            </a:r>
          </a:p>
          <a:p>
            <a:pPr lvl="1"/>
            <a:r>
              <a:rPr lang="el-GR" sz="1600" dirty="0" smtClean="0"/>
              <a:t>Ειδικός Στόχος 4.1: Ανάπτυξη και επέκταση </a:t>
            </a:r>
            <a:r>
              <a:rPr lang="el-GR" sz="1600" b="1" dirty="0" smtClean="0"/>
              <a:t>δικτύων νέας γενιάς</a:t>
            </a:r>
          </a:p>
          <a:p>
            <a:pPr lvl="1"/>
            <a:r>
              <a:rPr lang="el-GR" sz="1600" dirty="0" smtClean="0"/>
              <a:t>Ειδικός Στόχος 4.2: Υποστήριξη του </a:t>
            </a:r>
            <a:r>
              <a:rPr lang="el-GR" sz="1600" b="1" dirty="0" smtClean="0"/>
              <a:t>ψηφιακού μετασχηματισμού των επιχειρήσεων </a:t>
            </a:r>
            <a:r>
              <a:rPr lang="el-GR" sz="1600" dirty="0" smtClean="0"/>
              <a:t>/ εκμεταλλεύσεων στους τομείς προτεραιότητας</a:t>
            </a:r>
          </a:p>
          <a:p>
            <a:pPr lvl="1"/>
            <a:r>
              <a:rPr lang="el-GR" sz="1600" dirty="0" smtClean="0"/>
              <a:t>Ειδικός Στόχος 4.3: Υποστήριξη του </a:t>
            </a:r>
            <a:r>
              <a:rPr lang="el-GR" sz="1600" b="1" dirty="0" smtClean="0"/>
              <a:t>ψηφιακού μετασχηματισμού της αυτοδιοίκησης </a:t>
            </a:r>
            <a:r>
              <a:rPr lang="el-GR" sz="1600" dirty="0" smtClean="0"/>
              <a:t>και των δημόσιων φορέων, συμπεριλαμβανομένης της δημιουργίας και διάθεσης ανοικτών δεδομένων</a:t>
            </a:r>
          </a:p>
          <a:p>
            <a:pPr lvl="1"/>
            <a:r>
              <a:rPr lang="el-GR" sz="1600" dirty="0" smtClean="0"/>
              <a:t>Ειδικός Στόχος 4.4: Ανάπτυξη </a:t>
            </a:r>
            <a:r>
              <a:rPr lang="el-GR" sz="1600" b="1" dirty="0" smtClean="0"/>
              <a:t>ψηφιακών δεξιοτήτων στην οικονομία και την κοινωνία</a:t>
            </a:r>
            <a:endParaRPr lang="en-US" sz="1600" b="1" dirty="0"/>
          </a:p>
        </p:txBody>
      </p:sp>
      <p:sp>
        <p:nvSpPr>
          <p:cNvPr id="8" name="TextBox 7"/>
          <p:cNvSpPr txBox="1"/>
          <p:nvPr/>
        </p:nvSpPr>
        <p:spPr>
          <a:xfrm>
            <a:off x="8757794" y="1305782"/>
            <a:ext cx="3180522" cy="2031325"/>
          </a:xfrm>
          <a:prstGeom prst="rect">
            <a:avLst/>
          </a:prstGeom>
          <a:noFill/>
        </p:spPr>
        <p:txBody>
          <a:bodyPr wrap="square" rtlCol="0">
            <a:spAutoFit/>
          </a:bodyPr>
          <a:lstStyle/>
          <a:p>
            <a:pPr marL="285750" indent="-285750">
              <a:buFont typeface="Wingdings" panose="05000000000000000000" pitchFamily="2" charset="2"/>
              <a:buChar char="§"/>
            </a:pPr>
            <a:r>
              <a:rPr lang="el-GR" dirty="0" smtClean="0"/>
              <a:t>Τυπικά επενδυτικά σχέδια ΜΜΕ</a:t>
            </a:r>
          </a:p>
          <a:p>
            <a:pPr marL="285750" indent="-285750">
              <a:buFont typeface="Wingdings" panose="05000000000000000000" pitchFamily="2" charset="2"/>
              <a:buChar char="§"/>
            </a:pPr>
            <a:r>
              <a:rPr lang="el-GR" dirty="0" smtClean="0"/>
              <a:t>Συνεργατικοί σχηματισμοί – κοινά επιχειρηματικά σχέδια</a:t>
            </a:r>
          </a:p>
          <a:p>
            <a:pPr marL="285750" indent="-285750">
              <a:buFont typeface="Wingdings" panose="05000000000000000000" pitchFamily="2" charset="2"/>
              <a:buChar char="§"/>
            </a:pPr>
            <a:r>
              <a:rPr lang="el-GR" dirty="0" err="1" smtClean="0"/>
              <a:t>Ενδο</a:t>
            </a:r>
            <a:r>
              <a:rPr lang="el-GR" dirty="0" smtClean="0"/>
              <a:t>-επιχειρησιακή εκπαίδευση</a:t>
            </a:r>
            <a:endParaRPr lang="en-US" dirty="0"/>
          </a:p>
        </p:txBody>
      </p:sp>
      <p:sp>
        <p:nvSpPr>
          <p:cNvPr id="9" name="TextBox 8"/>
          <p:cNvSpPr txBox="1"/>
          <p:nvPr/>
        </p:nvSpPr>
        <p:spPr>
          <a:xfrm>
            <a:off x="8762514" y="3565252"/>
            <a:ext cx="3180522" cy="3139321"/>
          </a:xfrm>
          <a:prstGeom prst="rect">
            <a:avLst/>
          </a:prstGeom>
          <a:noFill/>
        </p:spPr>
        <p:txBody>
          <a:bodyPr wrap="square" rtlCol="0">
            <a:spAutoFit/>
          </a:bodyPr>
          <a:lstStyle/>
          <a:p>
            <a:pPr marL="285750" indent="-285750">
              <a:buFont typeface="Wingdings" panose="05000000000000000000" pitchFamily="2" charset="2"/>
              <a:buChar char="§"/>
            </a:pPr>
            <a:r>
              <a:rPr lang="el-GR" dirty="0" smtClean="0"/>
              <a:t>Σύνδεση  με δίκτυα πολύ υψηλής χωρητικότητας</a:t>
            </a:r>
          </a:p>
          <a:p>
            <a:pPr marL="285750" indent="-285750">
              <a:buFont typeface="Wingdings" panose="05000000000000000000" pitchFamily="2" charset="2"/>
              <a:buChar char="§"/>
            </a:pPr>
            <a:r>
              <a:rPr lang="el-GR" dirty="0" smtClean="0"/>
              <a:t>΄ειδικές ψηφιακές λύσεις για ΜΜΕ</a:t>
            </a:r>
          </a:p>
          <a:p>
            <a:pPr marL="285750" indent="-285750">
              <a:buFont typeface="Wingdings" panose="05000000000000000000" pitchFamily="2" charset="2"/>
              <a:buChar char="§"/>
            </a:pPr>
            <a:r>
              <a:rPr lang="el-GR" dirty="0" smtClean="0"/>
              <a:t>Κουπόνια (ψηφιακής) τεχνολογίας</a:t>
            </a:r>
          </a:p>
          <a:p>
            <a:pPr marL="285750" indent="-285750">
              <a:buFont typeface="Wingdings" panose="05000000000000000000" pitchFamily="2" charset="2"/>
              <a:buChar char="§"/>
            </a:pPr>
            <a:r>
              <a:rPr lang="el-GR" dirty="0" smtClean="0"/>
              <a:t>Ανάπτυξη ψηφιακών προϊόντων &amp; υπηρεσιών</a:t>
            </a:r>
          </a:p>
          <a:p>
            <a:pPr marL="285750" indent="-285750">
              <a:buFont typeface="Wingdings" panose="05000000000000000000" pitchFamily="2" charset="2"/>
              <a:buChar char="§"/>
            </a:pPr>
            <a:r>
              <a:rPr lang="el-GR" dirty="0" err="1" smtClean="0"/>
              <a:t>Ενδο</a:t>
            </a:r>
            <a:r>
              <a:rPr lang="el-GR" dirty="0" smtClean="0"/>
              <a:t>-επιχειρησιακή (ψηφιακή) εκπαίδευση και </a:t>
            </a:r>
            <a:r>
              <a:rPr lang="el-GR" dirty="0" err="1" smtClean="0"/>
              <a:t>ΔβΜ</a:t>
            </a:r>
            <a:endParaRPr lang="en-US" dirty="0"/>
          </a:p>
        </p:txBody>
      </p:sp>
      <p:sp>
        <p:nvSpPr>
          <p:cNvPr id="10" name="TextBox 9"/>
          <p:cNvSpPr txBox="1"/>
          <p:nvPr/>
        </p:nvSpPr>
        <p:spPr>
          <a:xfrm>
            <a:off x="9036089" y="630425"/>
            <a:ext cx="2356994" cy="369332"/>
          </a:xfrm>
          <a:prstGeom prst="rect">
            <a:avLst/>
          </a:prstGeom>
          <a:noFill/>
        </p:spPr>
        <p:txBody>
          <a:bodyPr wrap="square" rtlCol="0">
            <a:spAutoFit/>
          </a:bodyPr>
          <a:lstStyle/>
          <a:p>
            <a:r>
              <a:rPr lang="el-GR" b="1" dirty="0" smtClean="0"/>
              <a:t>ΜΕΣΑ ΕΦΑΡΜΟΓΗΣ</a:t>
            </a:r>
            <a:endParaRPr lang="en-US" b="1" dirty="0"/>
          </a:p>
        </p:txBody>
      </p:sp>
    </p:spTree>
    <p:extLst>
      <p:ext uri="{BB962C8B-B14F-4D97-AF65-F5344CB8AC3E}">
        <p14:creationId xmlns:p14="http://schemas.microsoft.com/office/powerpoint/2010/main" val="1450805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900E6963-FE08-A78E-2777-E1B80F668AA3}"/>
              </a:ext>
            </a:extLst>
          </p:cNvPr>
          <p:cNvSpPr>
            <a:spLocks noGrp="1"/>
          </p:cNvSpPr>
          <p:nvPr>
            <p:ph type="title"/>
          </p:nvPr>
        </p:nvSpPr>
        <p:spPr>
          <a:xfrm>
            <a:off x="0" y="0"/>
            <a:ext cx="12192000" cy="912814"/>
          </a:xfrm>
        </p:spPr>
        <p:txBody>
          <a:bodyPr/>
          <a:lstStyle/>
          <a:p>
            <a:r>
              <a:rPr lang="el-GR" b="1" dirty="0"/>
              <a:t>Σχέδιο Δράσης (συνέχεια)</a:t>
            </a:r>
            <a:endParaRPr lang="en-US" b="1" dirty="0"/>
          </a:p>
        </p:txBody>
      </p:sp>
      <p:sp>
        <p:nvSpPr>
          <p:cNvPr id="3" name="Content Placeholder 2">
            <a:extLst>
              <a:ext uri="{FF2B5EF4-FFF2-40B4-BE49-F238E27FC236}">
                <a16:creationId xmlns:a16="http://schemas.microsoft.com/office/drawing/2014/main" id="{A87173F7-25E1-6FB4-5B16-8CED74BFA86E}"/>
              </a:ext>
            </a:extLst>
          </p:cNvPr>
          <p:cNvSpPr>
            <a:spLocks noGrp="1"/>
          </p:cNvSpPr>
          <p:nvPr>
            <p:ph idx="1"/>
          </p:nvPr>
        </p:nvSpPr>
        <p:spPr>
          <a:xfrm>
            <a:off x="739072" y="1143002"/>
            <a:ext cx="7916491" cy="2667946"/>
          </a:xfrm>
          <a:solidFill>
            <a:schemeClr val="accent1">
              <a:lumMod val="20000"/>
              <a:lumOff val="80000"/>
            </a:schemeClr>
          </a:solidFill>
        </p:spPr>
        <p:txBody>
          <a:bodyPr>
            <a:normAutofit fontScale="92500" lnSpcReduction="20000"/>
          </a:bodyPr>
          <a:lstStyle/>
          <a:p>
            <a:r>
              <a:rPr lang="el-GR" b="1" dirty="0"/>
              <a:t>5ος Στρατηγικός Στόχος: </a:t>
            </a:r>
            <a:r>
              <a:rPr lang="el-GR" dirty="0"/>
              <a:t>Αναβάθμιση Ικανοτήτων στο Περιφερειακό Σύστημα Καινοτομίας</a:t>
            </a:r>
          </a:p>
          <a:p>
            <a:pPr lvl="1"/>
            <a:r>
              <a:rPr lang="el-GR" sz="1600" dirty="0"/>
              <a:t>Ειδικός Στόχος 5.1: </a:t>
            </a:r>
            <a:r>
              <a:rPr lang="el-GR" sz="1600" b="1" dirty="0"/>
              <a:t>Διαχείριση, παρακολούθηση, αξιολόγηση </a:t>
            </a:r>
            <a:r>
              <a:rPr lang="el-GR" sz="1600" dirty="0"/>
              <a:t>και αναθεώρηση της Περιφερειακής Στρατηγικής Έξυπνης Εξειδίκευσης</a:t>
            </a:r>
          </a:p>
          <a:p>
            <a:pPr lvl="1"/>
            <a:r>
              <a:rPr lang="el-GR" sz="1600" dirty="0"/>
              <a:t>Ειδικός Στόχος 5.2: Βελτίωση της θεσμικής </a:t>
            </a:r>
            <a:r>
              <a:rPr lang="el-GR" sz="1600" b="1" dirty="0"/>
              <a:t>ικανότητας των συντελεστών </a:t>
            </a:r>
            <a:r>
              <a:rPr lang="el-GR" sz="1600" dirty="0"/>
              <a:t>του Περιφερειακού Συστήματος Καινοτομίας όσον αφορά την υποστήριξη της Στρατηγικής Έξυπνης Εξειδίκευσης</a:t>
            </a:r>
          </a:p>
          <a:p>
            <a:pPr lvl="1"/>
            <a:r>
              <a:rPr lang="el-GR" sz="1600" dirty="0"/>
              <a:t>Ειδικός Στόχος 5.3: Δημιουργία – αξιοποίηση </a:t>
            </a:r>
            <a:r>
              <a:rPr lang="el-GR" sz="1600" b="1" dirty="0"/>
              <a:t>δομών υποστήριξης </a:t>
            </a:r>
            <a:r>
              <a:rPr lang="el-GR" sz="1600" dirty="0"/>
              <a:t>καινοτόμου επιχειρηματικής δραστηριότητας</a:t>
            </a:r>
          </a:p>
          <a:p>
            <a:pPr lvl="1"/>
            <a:endParaRPr lang="en-US" sz="1800" dirty="0"/>
          </a:p>
        </p:txBody>
      </p:sp>
      <p:sp>
        <p:nvSpPr>
          <p:cNvPr id="4" name="Slide Number Placeholder 3">
            <a:extLst>
              <a:ext uri="{FF2B5EF4-FFF2-40B4-BE49-F238E27FC236}">
                <a16:creationId xmlns:a16="http://schemas.microsoft.com/office/drawing/2014/main" id="{AFB3C7FC-462B-F9E0-3C99-D9D764724059}"/>
              </a:ext>
            </a:extLst>
          </p:cNvPr>
          <p:cNvSpPr>
            <a:spLocks noGrp="1"/>
          </p:cNvSpPr>
          <p:nvPr>
            <p:ph type="sldNum" sz="quarter" idx="11"/>
          </p:nvPr>
        </p:nvSpPr>
        <p:spPr/>
        <p:txBody>
          <a:bodyPr/>
          <a:lstStyle/>
          <a:p>
            <a:fld id="{A8AB0D56-2C3D-4640-9ED3-CE690228AE54}" type="slidenum">
              <a:rPr lang="el-GR" smtClean="0"/>
              <a:pPr/>
              <a:t>32</a:t>
            </a:fld>
            <a:endParaRPr lang="el-GR" dirty="0"/>
          </a:p>
        </p:txBody>
      </p:sp>
      <p:sp>
        <p:nvSpPr>
          <p:cNvPr id="5" name="Footer Placeholder 4">
            <a:extLst>
              <a:ext uri="{FF2B5EF4-FFF2-40B4-BE49-F238E27FC236}">
                <a16:creationId xmlns:a16="http://schemas.microsoft.com/office/drawing/2014/main" id="{7D2CACA8-2C59-EA3E-9390-4A8E9D51F5D0}"/>
              </a:ext>
            </a:extLst>
          </p:cNvPr>
          <p:cNvSpPr>
            <a:spLocks noGrp="1"/>
          </p:cNvSpPr>
          <p:nvPr>
            <p:ph type="ftr" sz="quarter" idx="12"/>
          </p:nvPr>
        </p:nvSpPr>
        <p:spPr/>
        <p:txBody>
          <a:bodyPr/>
          <a:lstStyle/>
          <a:p>
            <a:r>
              <a:rPr lang="el-GR"/>
              <a:t>Σύνοψη RIS3 Ιονίων Νήσων 2021-27</a:t>
            </a:r>
          </a:p>
        </p:txBody>
      </p:sp>
      <p:sp>
        <p:nvSpPr>
          <p:cNvPr id="7" name="TextBox 6"/>
          <p:cNvSpPr txBox="1"/>
          <p:nvPr/>
        </p:nvSpPr>
        <p:spPr>
          <a:xfrm>
            <a:off x="8757794" y="1305782"/>
            <a:ext cx="3180522" cy="2031325"/>
          </a:xfrm>
          <a:prstGeom prst="rect">
            <a:avLst/>
          </a:prstGeom>
          <a:noFill/>
        </p:spPr>
        <p:txBody>
          <a:bodyPr wrap="square" rtlCol="0">
            <a:spAutoFit/>
          </a:bodyPr>
          <a:lstStyle/>
          <a:p>
            <a:pPr marL="285750" indent="-285750">
              <a:buFont typeface="Wingdings" panose="05000000000000000000" pitchFamily="2" charset="2"/>
              <a:buChar char="§"/>
            </a:pPr>
            <a:r>
              <a:rPr lang="el-GR" dirty="0" smtClean="0"/>
              <a:t>Μηχανισμός συλλογής – επεξεργασίας δεδομένων</a:t>
            </a:r>
          </a:p>
          <a:p>
            <a:pPr marL="285750" indent="-285750">
              <a:buFont typeface="Wingdings" panose="05000000000000000000" pitchFamily="2" charset="2"/>
              <a:buChar char="§"/>
            </a:pPr>
            <a:r>
              <a:rPr lang="el-GR" dirty="0" smtClean="0"/>
              <a:t>Ενίσχυση ΦΔΠ της </a:t>
            </a:r>
            <a:r>
              <a:rPr lang="en-GB" dirty="0" smtClean="0"/>
              <a:t>RIS (</a:t>
            </a:r>
            <a:r>
              <a:rPr lang="el-GR" dirty="0" smtClean="0"/>
              <a:t>δομή Καινοτομίας)</a:t>
            </a:r>
          </a:p>
          <a:p>
            <a:pPr marL="285750" indent="-285750">
              <a:buFont typeface="Wingdings" panose="05000000000000000000" pitchFamily="2" charset="2"/>
              <a:buChar char="§"/>
            </a:pPr>
            <a:r>
              <a:rPr lang="el-GR" dirty="0" smtClean="0"/>
              <a:t>Θερμοκοιτίδες και </a:t>
            </a:r>
            <a:r>
              <a:rPr lang="en-GB" dirty="0" smtClean="0"/>
              <a:t>DMO’s</a:t>
            </a:r>
          </a:p>
          <a:p>
            <a:pPr marL="285750" indent="-285750">
              <a:buFont typeface="Wingdings" panose="05000000000000000000" pitchFamily="2" charset="2"/>
              <a:buChar char="§"/>
            </a:pPr>
            <a:r>
              <a:rPr lang="el-GR" dirty="0" smtClean="0"/>
              <a:t>Λοιπές δομές ενίσχυσης επιχειρηματικότητας</a:t>
            </a:r>
            <a:endParaRPr lang="en-US" dirty="0"/>
          </a:p>
        </p:txBody>
      </p:sp>
      <p:sp>
        <p:nvSpPr>
          <p:cNvPr id="8" name="TextBox 7"/>
          <p:cNvSpPr txBox="1"/>
          <p:nvPr/>
        </p:nvSpPr>
        <p:spPr>
          <a:xfrm>
            <a:off x="9036089" y="630425"/>
            <a:ext cx="2356994" cy="369332"/>
          </a:xfrm>
          <a:prstGeom prst="rect">
            <a:avLst/>
          </a:prstGeom>
          <a:noFill/>
        </p:spPr>
        <p:txBody>
          <a:bodyPr wrap="square" rtlCol="0">
            <a:spAutoFit/>
          </a:bodyPr>
          <a:lstStyle/>
          <a:p>
            <a:r>
              <a:rPr lang="el-GR" b="1" dirty="0" smtClean="0"/>
              <a:t>ΜΕΣΑ ΕΦΑΡΜΟΓΗΣ</a:t>
            </a:r>
            <a:endParaRPr lang="en-US" b="1" dirty="0"/>
          </a:p>
        </p:txBody>
      </p:sp>
    </p:spTree>
    <p:extLst>
      <p:ext uri="{BB962C8B-B14F-4D97-AF65-F5344CB8AC3E}">
        <p14:creationId xmlns:p14="http://schemas.microsoft.com/office/powerpoint/2010/main" val="221155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B519D49B-B799-CABA-8BF6-84E4B4EA6726}"/>
              </a:ext>
            </a:extLst>
          </p:cNvPr>
          <p:cNvSpPr>
            <a:spLocks noGrp="1"/>
          </p:cNvSpPr>
          <p:nvPr>
            <p:ph type="title"/>
          </p:nvPr>
        </p:nvSpPr>
        <p:spPr>
          <a:xfrm>
            <a:off x="0" y="176080"/>
            <a:ext cx="12192000" cy="755374"/>
          </a:xfrm>
        </p:spPr>
        <p:txBody>
          <a:bodyPr anchor="ctr">
            <a:normAutofit/>
          </a:bodyPr>
          <a:lstStyle/>
          <a:p>
            <a:r>
              <a:rPr lang="el-GR" b="1" dirty="0"/>
              <a:t>Χρηματοδότηση Σχεδίου Δράσης</a:t>
            </a:r>
            <a:endParaRPr lang="en-US" b="1" dirty="0"/>
          </a:p>
        </p:txBody>
      </p:sp>
      <p:sp>
        <p:nvSpPr>
          <p:cNvPr id="3" name="Slide Number Placeholder 2">
            <a:extLst>
              <a:ext uri="{FF2B5EF4-FFF2-40B4-BE49-F238E27FC236}">
                <a16:creationId xmlns:a16="http://schemas.microsoft.com/office/drawing/2014/main" id="{2EEC09D6-9840-C124-EE47-3A4D921C8C19}"/>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33</a:t>
            </a:fld>
            <a:endParaRPr lang="el-GR"/>
          </a:p>
        </p:txBody>
      </p:sp>
      <p:sp>
        <p:nvSpPr>
          <p:cNvPr id="4" name="Footer Placeholder 3">
            <a:extLst>
              <a:ext uri="{FF2B5EF4-FFF2-40B4-BE49-F238E27FC236}">
                <a16:creationId xmlns:a16="http://schemas.microsoft.com/office/drawing/2014/main" id="{1C3A72FC-DB66-8938-FF5C-F0160467EAD6}"/>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Σύνοψη RIS3 Ιονίων Νήσων 2021-27</a:t>
            </a:r>
          </a:p>
        </p:txBody>
      </p:sp>
      <p:graphicFrame>
        <p:nvGraphicFramePr>
          <p:cNvPr id="5" name="Table 4">
            <a:extLst>
              <a:ext uri="{FF2B5EF4-FFF2-40B4-BE49-F238E27FC236}">
                <a16:creationId xmlns:a16="http://schemas.microsoft.com/office/drawing/2014/main" id="{7B17E12E-0623-5935-4864-1396EF98D147}"/>
              </a:ext>
            </a:extLst>
          </p:cNvPr>
          <p:cNvGraphicFramePr>
            <a:graphicFrameLocks noGrp="1"/>
          </p:cNvGraphicFramePr>
          <p:nvPr>
            <p:extLst>
              <p:ext uri="{D42A27DB-BD31-4B8C-83A1-F6EECF244321}">
                <p14:modId xmlns:p14="http://schemas.microsoft.com/office/powerpoint/2010/main" val="1132083782"/>
              </p:ext>
            </p:extLst>
          </p:nvPr>
        </p:nvGraphicFramePr>
        <p:xfrm>
          <a:off x="609600" y="1338367"/>
          <a:ext cx="10972803" cy="4592434"/>
        </p:xfrm>
        <a:graphic>
          <a:graphicData uri="http://schemas.openxmlformats.org/drawingml/2006/table">
            <a:tbl>
              <a:tblPr firstRow="1" bandRow="1">
                <a:tableStyleId>{F5AB1C69-6EDB-4FF4-983F-18BD219EF322}</a:tableStyleId>
              </a:tblPr>
              <a:tblGrid>
                <a:gridCol w="2180161">
                  <a:extLst>
                    <a:ext uri="{9D8B030D-6E8A-4147-A177-3AD203B41FA5}">
                      <a16:colId xmlns:a16="http://schemas.microsoft.com/office/drawing/2014/main" val="2240169713"/>
                    </a:ext>
                  </a:extLst>
                </a:gridCol>
                <a:gridCol w="1670663">
                  <a:extLst>
                    <a:ext uri="{9D8B030D-6E8A-4147-A177-3AD203B41FA5}">
                      <a16:colId xmlns:a16="http://schemas.microsoft.com/office/drawing/2014/main" val="4285285715"/>
                    </a:ext>
                  </a:extLst>
                </a:gridCol>
                <a:gridCol w="1670663">
                  <a:extLst>
                    <a:ext uri="{9D8B030D-6E8A-4147-A177-3AD203B41FA5}">
                      <a16:colId xmlns:a16="http://schemas.microsoft.com/office/drawing/2014/main" val="4027590610"/>
                    </a:ext>
                  </a:extLst>
                </a:gridCol>
                <a:gridCol w="1670663">
                  <a:extLst>
                    <a:ext uri="{9D8B030D-6E8A-4147-A177-3AD203B41FA5}">
                      <a16:colId xmlns:a16="http://schemas.microsoft.com/office/drawing/2014/main" val="669692947"/>
                    </a:ext>
                  </a:extLst>
                </a:gridCol>
                <a:gridCol w="2109990">
                  <a:extLst>
                    <a:ext uri="{9D8B030D-6E8A-4147-A177-3AD203B41FA5}">
                      <a16:colId xmlns:a16="http://schemas.microsoft.com/office/drawing/2014/main" val="3646011383"/>
                    </a:ext>
                  </a:extLst>
                </a:gridCol>
                <a:gridCol w="1670663">
                  <a:extLst>
                    <a:ext uri="{9D8B030D-6E8A-4147-A177-3AD203B41FA5}">
                      <a16:colId xmlns:a16="http://schemas.microsoft.com/office/drawing/2014/main" val="3521572772"/>
                    </a:ext>
                  </a:extLst>
                </a:gridCol>
              </a:tblGrid>
              <a:tr h="948947">
                <a:tc>
                  <a:txBody>
                    <a:bodyPr/>
                    <a:lstStyle/>
                    <a:p>
                      <a:r>
                        <a:rPr lang="el-GR" sz="1900" dirty="0">
                          <a:effectLst/>
                        </a:rPr>
                        <a:t>ΣΤΡΑΤΗΓΙΚΟΣ ΣΤΟΧΟΣ</a:t>
                      </a:r>
                      <a:endParaRPr lang="en-US" sz="210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r>
                        <a:rPr lang="el-GR" sz="1900">
                          <a:effectLst/>
                        </a:rPr>
                        <a:t>ΣΥΝΟΛΟ ΔΔ</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r>
                        <a:rPr lang="el-GR" sz="1900">
                          <a:effectLst/>
                        </a:rPr>
                        <a:t>ΠΕΠΙΝ</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r>
                        <a:rPr lang="el-GR" sz="1900">
                          <a:effectLst/>
                        </a:rPr>
                        <a:t>ΠΑΝΕΚ</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r>
                        <a:rPr lang="el-GR" sz="1900">
                          <a:effectLst/>
                        </a:rPr>
                        <a:t>ΛΟΙΠΑ ΤΟΜΕΑΚΑ ΚΑΙ ΕΕ</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r>
                        <a:rPr lang="el-GR" sz="1900">
                          <a:effectLst/>
                        </a:rPr>
                        <a:t>ΜΟΧΛΕΥΣΗ</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1038690683"/>
                  </a:ext>
                </a:extLst>
              </a:tr>
              <a:tr h="656062">
                <a:tc>
                  <a:txBody>
                    <a:bodyPr/>
                    <a:lstStyle/>
                    <a:p>
                      <a:r>
                        <a:rPr lang="el-GR" sz="1900">
                          <a:effectLst/>
                        </a:rPr>
                        <a:t>ΣΣ1 - ΥΠΟΔΟΜΕΣ</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8.500.000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4.000.000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1.750.000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2.750.000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1219612441"/>
                  </a:ext>
                </a:extLst>
              </a:tr>
              <a:tr h="656062">
                <a:tc>
                  <a:txBody>
                    <a:bodyPr/>
                    <a:lstStyle/>
                    <a:p>
                      <a:r>
                        <a:rPr lang="el-GR" sz="1900">
                          <a:effectLst/>
                        </a:rPr>
                        <a:t>ΣΣ2- ΕΤΑΚ ΣΕ ΜΜΕ</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24.000.000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4.500.000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13.400.000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6.100.000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13.610.000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67395135"/>
                  </a:ext>
                </a:extLst>
              </a:tr>
              <a:tr h="656062">
                <a:tc>
                  <a:txBody>
                    <a:bodyPr/>
                    <a:lstStyle/>
                    <a:p>
                      <a:r>
                        <a:rPr lang="el-GR" sz="1900">
                          <a:effectLst/>
                        </a:rPr>
                        <a:t>ΣΣ3 – ΕΠΙΧΕΙΡΗΜΑΤ.</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40.800.000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11.000.000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18.400.000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11.400.000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20.960.000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1346579740"/>
                  </a:ext>
                </a:extLst>
              </a:tr>
              <a:tr h="656062">
                <a:tc>
                  <a:txBody>
                    <a:bodyPr/>
                    <a:lstStyle/>
                    <a:p>
                      <a:r>
                        <a:rPr lang="el-GR" sz="1900">
                          <a:effectLst/>
                        </a:rPr>
                        <a:t>ΣΣ4 - ΨΗΦ.ΜΕΤΑΣΧ.</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12.270.680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7.770.680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3.500.000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1.000.000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2.672.077</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2231262160"/>
                  </a:ext>
                </a:extLst>
              </a:tr>
              <a:tr h="656062">
                <a:tc>
                  <a:txBody>
                    <a:bodyPr/>
                    <a:lstStyle/>
                    <a:p>
                      <a:r>
                        <a:rPr lang="el-GR" sz="1900">
                          <a:effectLst/>
                        </a:rPr>
                        <a:t>ΣΣ5- ΙΚΑΝΟΤΗΤΕΣ</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8.250.000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5.250.000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3.000.000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a:effectLst/>
                        </a:rPr>
                        <a:t>0</a:t>
                      </a:r>
                      <a:endParaRPr lang="en-US" sz="210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3149012644"/>
                  </a:ext>
                </a:extLst>
              </a:tr>
              <a:tr h="363177">
                <a:tc>
                  <a:txBody>
                    <a:bodyPr/>
                    <a:lstStyle/>
                    <a:p>
                      <a:r>
                        <a:rPr lang="el-GR" sz="1900" b="1" dirty="0">
                          <a:effectLst/>
                        </a:rPr>
                        <a:t>ΣΥΝΟΛΟ</a:t>
                      </a:r>
                      <a:endParaRPr lang="en-US" sz="2100" b="1"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b="1">
                          <a:effectLst/>
                        </a:rPr>
                        <a:t>93.820.680</a:t>
                      </a:r>
                      <a:endParaRPr lang="en-US" sz="2100" b="1">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b="1">
                          <a:effectLst/>
                        </a:rPr>
                        <a:t>32.520.680</a:t>
                      </a:r>
                      <a:endParaRPr lang="en-US" sz="2100" b="1">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b="1">
                          <a:effectLst/>
                        </a:rPr>
                        <a:t>37.050.000</a:t>
                      </a:r>
                      <a:endParaRPr lang="en-US" sz="2100" b="1">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b="1">
                          <a:effectLst/>
                        </a:rPr>
                        <a:t>24.250.000</a:t>
                      </a:r>
                      <a:endParaRPr lang="en-US" sz="2100" b="1">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tc>
                  <a:txBody>
                    <a:bodyPr/>
                    <a:lstStyle/>
                    <a:p>
                      <a:pPr algn="r"/>
                      <a:r>
                        <a:rPr lang="el-GR" sz="1900" b="1" dirty="0">
                          <a:solidFill>
                            <a:srgbClr val="325A9B"/>
                          </a:solidFill>
                          <a:effectLst/>
                        </a:rPr>
                        <a:t>37.242.077</a:t>
                      </a:r>
                      <a:endParaRPr lang="en-US" sz="2100" b="1" dirty="0">
                        <a:solidFill>
                          <a:srgbClr val="325A9B"/>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131798" marR="131798" marT="0" marB="0"/>
                </a:tc>
                <a:extLst>
                  <a:ext uri="{0D108BD9-81ED-4DB2-BD59-A6C34878D82A}">
                    <a16:rowId xmlns:a16="http://schemas.microsoft.com/office/drawing/2014/main" val="3893494541"/>
                  </a:ext>
                </a:extLst>
              </a:tr>
            </a:tbl>
          </a:graphicData>
        </a:graphic>
      </p:graphicFrame>
    </p:spTree>
    <p:extLst>
      <p:ext uri="{BB962C8B-B14F-4D97-AF65-F5344CB8AC3E}">
        <p14:creationId xmlns:p14="http://schemas.microsoft.com/office/powerpoint/2010/main" val="727825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096D479A-2F80-443D-5B25-B1EC8B211A9E}"/>
              </a:ext>
            </a:extLst>
          </p:cNvPr>
          <p:cNvSpPr>
            <a:spLocks noGrp="1"/>
          </p:cNvSpPr>
          <p:nvPr>
            <p:ph type="title"/>
          </p:nvPr>
        </p:nvSpPr>
        <p:spPr>
          <a:xfrm>
            <a:off x="0" y="102240"/>
            <a:ext cx="12192000" cy="851925"/>
          </a:xfrm>
        </p:spPr>
        <p:txBody>
          <a:bodyPr/>
          <a:lstStyle/>
          <a:p>
            <a:r>
              <a:rPr lang="el-GR" b="1" dirty="0"/>
              <a:t>Σχήμα Διακυβέρνησης</a:t>
            </a:r>
            <a:endParaRPr lang="en-US" b="1" dirty="0"/>
          </a:p>
        </p:txBody>
      </p:sp>
      <p:sp>
        <p:nvSpPr>
          <p:cNvPr id="3" name="Slide Number Placeholder 2">
            <a:extLst>
              <a:ext uri="{FF2B5EF4-FFF2-40B4-BE49-F238E27FC236}">
                <a16:creationId xmlns:a16="http://schemas.microsoft.com/office/drawing/2014/main" id="{93818364-1271-BE30-E164-A05DB7F484B5}"/>
              </a:ext>
            </a:extLst>
          </p:cNvPr>
          <p:cNvSpPr>
            <a:spLocks noGrp="1"/>
          </p:cNvSpPr>
          <p:nvPr>
            <p:ph type="sldNum" sz="quarter" idx="11"/>
          </p:nvPr>
        </p:nvSpPr>
        <p:spPr/>
        <p:txBody>
          <a:bodyPr/>
          <a:lstStyle/>
          <a:p>
            <a:fld id="{A8AB0D56-2C3D-4640-9ED3-CE690228AE54}" type="slidenum">
              <a:rPr lang="el-GR" smtClean="0"/>
              <a:pPr/>
              <a:t>34</a:t>
            </a:fld>
            <a:endParaRPr lang="el-GR" dirty="0"/>
          </a:p>
        </p:txBody>
      </p:sp>
      <p:sp>
        <p:nvSpPr>
          <p:cNvPr id="4" name="Footer Placeholder 3">
            <a:extLst>
              <a:ext uri="{FF2B5EF4-FFF2-40B4-BE49-F238E27FC236}">
                <a16:creationId xmlns:a16="http://schemas.microsoft.com/office/drawing/2014/main" id="{960693BB-E39A-5981-38AD-F31BD2E479E5}"/>
              </a:ext>
            </a:extLst>
          </p:cNvPr>
          <p:cNvSpPr>
            <a:spLocks noGrp="1"/>
          </p:cNvSpPr>
          <p:nvPr>
            <p:ph type="ftr" sz="quarter" idx="12"/>
          </p:nvPr>
        </p:nvSpPr>
        <p:spPr/>
        <p:txBody>
          <a:bodyPr/>
          <a:lstStyle/>
          <a:p>
            <a:r>
              <a:rPr lang="el-GR"/>
              <a:t>Σύνοψη RIS3 Ιονίων Νήσων 2021-27</a:t>
            </a:r>
          </a:p>
        </p:txBody>
      </p:sp>
      <p:pic>
        <p:nvPicPr>
          <p:cNvPr id="69" name="Picture 68">
            <a:extLst>
              <a:ext uri="{FF2B5EF4-FFF2-40B4-BE49-F238E27FC236}">
                <a16:creationId xmlns:a16="http://schemas.microsoft.com/office/drawing/2014/main" id="{B055D57D-F554-8924-D9C6-E7FF8A4FD1C0}"/>
              </a:ext>
            </a:extLst>
          </p:cNvPr>
          <p:cNvPicPr>
            <a:picLocks noChangeAspect="1"/>
          </p:cNvPicPr>
          <p:nvPr/>
        </p:nvPicPr>
        <p:blipFill>
          <a:blip r:embed="rId3"/>
          <a:stretch>
            <a:fillRect/>
          </a:stretch>
        </p:blipFill>
        <p:spPr>
          <a:xfrm>
            <a:off x="697230" y="1102614"/>
            <a:ext cx="10797540" cy="4652772"/>
          </a:xfrm>
          <a:prstGeom prst="rect">
            <a:avLst/>
          </a:prstGeom>
        </p:spPr>
      </p:pic>
      <p:sp>
        <p:nvSpPr>
          <p:cNvPr id="7" name="TextBox 6"/>
          <p:cNvSpPr txBox="1"/>
          <p:nvPr/>
        </p:nvSpPr>
        <p:spPr>
          <a:xfrm>
            <a:off x="0" y="5919220"/>
            <a:ext cx="12179732" cy="369332"/>
          </a:xfrm>
          <a:prstGeom prst="rect">
            <a:avLst/>
          </a:prstGeom>
          <a:solidFill>
            <a:schemeClr val="accent1">
              <a:lumMod val="20000"/>
              <a:lumOff val="80000"/>
            </a:schemeClr>
          </a:solidFill>
        </p:spPr>
        <p:txBody>
          <a:bodyPr wrap="square" rtlCol="0">
            <a:spAutoFit/>
          </a:bodyPr>
          <a:lstStyle/>
          <a:p>
            <a:r>
              <a:rPr lang="el-GR" b="1" dirty="0" smtClean="0"/>
              <a:t>Υπεύθυνος</a:t>
            </a:r>
            <a:r>
              <a:rPr lang="el-GR" dirty="0" smtClean="0"/>
              <a:t> περιφερειακός φορέας: </a:t>
            </a:r>
            <a:r>
              <a:rPr lang="el-GR" b="1" dirty="0" smtClean="0"/>
              <a:t>Δ/</a:t>
            </a:r>
            <a:r>
              <a:rPr lang="el-GR" b="1" dirty="0" err="1" smtClean="0"/>
              <a:t>νση</a:t>
            </a:r>
            <a:r>
              <a:rPr lang="el-GR" b="1" dirty="0" smtClean="0"/>
              <a:t> Αναπτυξιακού Προγραμματισμού Π.Ι.Ν. </a:t>
            </a:r>
            <a:r>
              <a:rPr lang="el-GR" sz="1400" dirty="0" smtClean="0"/>
              <a:t>(ΦΕΚ 3359/30-6-2022</a:t>
            </a:r>
            <a:r>
              <a:rPr lang="en-US" sz="1400" dirty="0" smtClean="0"/>
              <a:t> </a:t>
            </a:r>
            <a:r>
              <a:rPr lang="el-GR" sz="1400" dirty="0" smtClean="0"/>
              <a:t>περί έγκρισης </a:t>
            </a:r>
            <a:r>
              <a:rPr lang="en-US" sz="1400" dirty="0" smtClean="0"/>
              <a:t>RIS)</a:t>
            </a:r>
            <a:endParaRPr lang="el-GR" sz="1400" b="1" dirty="0">
              <a:solidFill>
                <a:srgbClr val="7030A0"/>
              </a:solidFill>
            </a:endParaRPr>
          </a:p>
        </p:txBody>
      </p:sp>
    </p:spTree>
    <p:extLst>
      <p:ext uri="{BB962C8B-B14F-4D97-AF65-F5344CB8AC3E}">
        <p14:creationId xmlns:p14="http://schemas.microsoft.com/office/powerpoint/2010/main" val="34042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Title 1">
            <a:extLst>
              <a:ext uri="{FF2B5EF4-FFF2-40B4-BE49-F238E27FC236}">
                <a16:creationId xmlns:a16="http://schemas.microsoft.com/office/drawing/2014/main" id="{E65323C7-0777-B9FA-F72F-3510170819AE}"/>
              </a:ext>
            </a:extLst>
          </p:cNvPr>
          <p:cNvSpPr>
            <a:spLocks noGrp="1"/>
          </p:cNvSpPr>
          <p:nvPr>
            <p:ph type="title"/>
          </p:nvPr>
        </p:nvSpPr>
        <p:spPr>
          <a:xfrm>
            <a:off x="0" y="159040"/>
            <a:ext cx="12192000" cy="937280"/>
          </a:xfrm>
        </p:spPr>
        <p:txBody>
          <a:bodyPr anchor="ctr">
            <a:normAutofit fontScale="90000"/>
          </a:bodyPr>
          <a:lstStyle/>
          <a:p>
            <a:r>
              <a:rPr lang="el-GR" b="1" dirty="0" smtClean="0"/>
              <a:t>Εργαστήρια «Επιχειρηματικής Ανακάλυψης» </a:t>
            </a:r>
            <a:r>
              <a:rPr lang="el-GR" b="1" dirty="0"/>
              <a:t>κατά τη φάση του </a:t>
            </a:r>
            <a:r>
              <a:rPr lang="el-GR" b="1" dirty="0" smtClean="0"/>
              <a:t>σχεδιασμού της νέας </a:t>
            </a:r>
            <a:r>
              <a:rPr lang="en-GB" b="1" dirty="0" smtClean="0"/>
              <a:t>RIS3</a:t>
            </a:r>
            <a:endParaRPr lang="en-US" b="1" dirty="0"/>
          </a:p>
        </p:txBody>
      </p:sp>
      <p:sp>
        <p:nvSpPr>
          <p:cNvPr id="10" name="Content Placeholder 3">
            <a:extLst>
              <a:ext uri="{FF2B5EF4-FFF2-40B4-BE49-F238E27FC236}">
                <a16:creationId xmlns:a16="http://schemas.microsoft.com/office/drawing/2014/main" id="{6032BF00-0878-E2B1-6D4F-97293C979287}"/>
              </a:ext>
            </a:extLst>
          </p:cNvPr>
          <p:cNvSpPr>
            <a:spLocks noGrp="1"/>
          </p:cNvSpPr>
          <p:nvPr>
            <p:ph sz="half" idx="2"/>
          </p:nvPr>
        </p:nvSpPr>
        <p:spPr>
          <a:xfrm>
            <a:off x="6213794" y="1143001"/>
            <a:ext cx="5384800" cy="4983163"/>
          </a:xfrm>
        </p:spPr>
        <p:txBody>
          <a:bodyPr/>
          <a:lstStyle/>
          <a:p>
            <a:pPr algn="ctr"/>
            <a:r>
              <a:rPr lang="el-GR" dirty="0"/>
              <a:t>Συμμετοχές</a:t>
            </a:r>
          </a:p>
          <a:p>
            <a:endParaRPr lang="en-US" dirty="0"/>
          </a:p>
        </p:txBody>
      </p:sp>
      <p:sp>
        <p:nvSpPr>
          <p:cNvPr id="3" name="Slide Number Placeholder 2">
            <a:extLst>
              <a:ext uri="{FF2B5EF4-FFF2-40B4-BE49-F238E27FC236}">
                <a16:creationId xmlns:a16="http://schemas.microsoft.com/office/drawing/2014/main" id="{2F1801C0-5806-310F-2591-A02B7F5E61E5}"/>
              </a:ext>
            </a:extLst>
          </p:cNvPr>
          <p:cNvSpPr>
            <a:spLocks noGrp="1"/>
          </p:cNvSpPr>
          <p:nvPr>
            <p:ph type="sldNum" sz="quarter" idx="11"/>
          </p:nvPr>
        </p:nvSpPr>
        <p:spPr>
          <a:xfrm>
            <a:off x="10929110" y="6356350"/>
            <a:ext cx="669484" cy="365126"/>
          </a:xfrm>
        </p:spPr>
        <p:txBody>
          <a:bodyPr anchor="ctr">
            <a:normAutofit/>
          </a:bodyPr>
          <a:lstStyle/>
          <a:p>
            <a:pPr>
              <a:spcAft>
                <a:spcPts val="600"/>
              </a:spcAft>
            </a:pPr>
            <a:fld id="{A8AB0D56-2C3D-4640-9ED3-CE690228AE54}" type="slidenum">
              <a:rPr lang="el-GR" smtClean="0"/>
              <a:pPr>
                <a:spcAft>
                  <a:spcPts val="600"/>
                </a:spcAft>
              </a:pPr>
              <a:t>35</a:t>
            </a:fld>
            <a:endParaRPr lang="el-GR"/>
          </a:p>
        </p:txBody>
      </p:sp>
      <p:sp>
        <p:nvSpPr>
          <p:cNvPr id="4" name="Footer Placeholder 3">
            <a:extLst>
              <a:ext uri="{FF2B5EF4-FFF2-40B4-BE49-F238E27FC236}">
                <a16:creationId xmlns:a16="http://schemas.microsoft.com/office/drawing/2014/main" id="{A2E68D80-FB32-D58E-F9E8-F08EC462E63E}"/>
              </a:ext>
            </a:extLst>
          </p:cNvPr>
          <p:cNvSpPr>
            <a:spLocks noGrp="1"/>
          </p:cNvSpPr>
          <p:nvPr>
            <p:ph type="ftr" sz="quarter" idx="12"/>
          </p:nvPr>
        </p:nvSpPr>
        <p:spPr>
          <a:xfrm>
            <a:off x="3826934" y="6356351"/>
            <a:ext cx="7085981" cy="365125"/>
          </a:xfrm>
        </p:spPr>
        <p:txBody>
          <a:bodyPr anchor="ctr">
            <a:normAutofit/>
          </a:bodyPr>
          <a:lstStyle/>
          <a:p>
            <a:pPr>
              <a:spcAft>
                <a:spcPts val="600"/>
              </a:spcAft>
            </a:pPr>
            <a:r>
              <a:rPr lang="el-GR"/>
              <a:t>Σύνοψη RIS3 Ιονίων Νήσων 2021-27</a:t>
            </a:r>
          </a:p>
        </p:txBody>
      </p:sp>
      <p:graphicFrame>
        <p:nvGraphicFramePr>
          <p:cNvPr id="5" name="Table 4">
            <a:extLst>
              <a:ext uri="{FF2B5EF4-FFF2-40B4-BE49-F238E27FC236}">
                <a16:creationId xmlns:a16="http://schemas.microsoft.com/office/drawing/2014/main" id="{E4990D9B-BF3A-B130-3EDC-64AF2F9D37D0}"/>
              </a:ext>
            </a:extLst>
          </p:cNvPr>
          <p:cNvGraphicFramePr>
            <a:graphicFrameLocks noGrp="1"/>
          </p:cNvGraphicFramePr>
          <p:nvPr>
            <p:extLst/>
          </p:nvPr>
        </p:nvGraphicFramePr>
        <p:xfrm>
          <a:off x="609600" y="1218950"/>
          <a:ext cx="5384802" cy="4831267"/>
        </p:xfrm>
        <a:graphic>
          <a:graphicData uri="http://schemas.openxmlformats.org/drawingml/2006/table">
            <a:tbl>
              <a:tblPr firstRow="1">
                <a:tableStyleId>{F5AB1C69-6EDB-4FF4-983F-18BD219EF322}</a:tableStyleId>
              </a:tblPr>
              <a:tblGrid>
                <a:gridCol w="1101411">
                  <a:extLst>
                    <a:ext uri="{9D8B030D-6E8A-4147-A177-3AD203B41FA5}">
                      <a16:colId xmlns:a16="http://schemas.microsoft.com/office/drawing/2014/main" val="49636817"/>
                    </a:ext>
                  </a:extLst>
                </a:gridCol>
                <a:gridCol w="1560675">
                  <a:extLst>
                    <a:ext uri="{9D8B030D-6E8A-4147-A177-3AD203B41FA5}">
                      <a16:colId xmlns:a16="http://schemas.microsoft.com/office/drawing/2014/main" val="2741894460"/>
                    </a:ext>
                  </a:extLst>
                </a:gridCol>
                <a:gridCol w="2722716">
                  <a:extLst>
                    <a:ext uri="{9D8B030D-6E8A-4147-A177-3AD203B41FA5}">
                      <a16:colId xmlns:a16="http://schemas.microsoft.com/office/drawing/2014/main" val="1295291494"/>
                    </a:ext>
                  </a:extLst>
                </a:gridCol>
              </a:tblGrid>
              <a:tr h="228570">
                <a:tc>
                  <a:txBody>
                    <a:bodyPr/>
                    <a:lstStyle/>
                    <a:p>
                      <a:pPr algn="just">
                        <a:lnSpc>
                          <a:spcPct val="115000"/>
                        </a:lnSpc>
                        <a:spcAft>
                          <a:spcPts val="1200"/>
                        </a:spcAft>
                      </a:pPr>
                      <a:r>
                        <a:rPr lang="el-GR" sz="1200" kern="1050">
                          <a:effectLst/>
                        </a:rPr>
                        <a:t>Ημερομηνία</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just">
                        <a:lnSpc>
                          <a:spcPct val="115000"/>
                        </a:lnSpc>
                        <a:spcAft>
                          <a:spcPts val="1200"/>
                        </a:spcAft>
                      </a:pPr>
                      <a:r>
                        <a:rPr lang="el-GR" sz="1200" kern="1050">
                          <a:effectLst/>
                        </a:rPr>
                        <a:t>Προτεραιότητα</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just">
                        <a:lnSpc>
                          <a:spcPct val="115000"/>
                        </a:lnSpc>
                        <a:spcAft>
                          <a:spcPts val="1200"/>
                        </a:spcAft>
                      </a:pPr>
                      <a:r>
                        <a:rPr lang="el-GR" sz="1200" kern="1050">
                          <a:effectLst/>
                        </a:rPr>
                        <a:t>Θεματικά Εργαστήρια</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extLst>
                  <a:ext uri="{0D108BD9-81ED-4DB2-BD59-A6C34878D82A}">
                    <a16:rowId xmlns:a16="http://schemas.microsoft.com/office/drawing/2014/main" val="1113040041"/>
                  </a:ext>
                </a:extLst>
              </a:tr>
              <a:tr h="1389620">
                <a:tc>
                  <a:txBody>
                    <a:bodyPr/>
                    <a:lstStyle/>
                    <a:p>
                      <a:pPr algn="just">
                        <a:lnSpc>
                          <a:spcPct val="115000"/>
                        </a:lnSpc>
                        <a:spcAft>
                          <a:spcPts val="1200"/>
                        </a:spcAft>
                      </a:pPr>
                      <a:r>
                        <a:rPr lang="el-GR" sz="1200" kern="1050">
                          <a:effectLst/>
                        </a:rPr>
                        <a:t>14.06.2021</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l">
                        <a:lnSpc>
                          <a:spcPct val="115000"/>
                        </a:lnSpc>
                        <a:spcAft>
                          <a:spcPts val="1200"/>
                        </a:spcAft>
                      </a:pPr>
                      <a:r>
                        <a:rPr lang="el-GR" sz="1200" kern="1050">
                          <a:effectLst/>
                        </a:rPr>
                        <a:t>Τουρισμός Εμπειρίας &amp; Πολιτισμός</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Θεματικός Τουρισμός</a:t>
                      </a:r>
                      <a:endParaRPr lang="en-US" sz="1200" u="none" strike="noStrike" kern="105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Γαστρονομία: Toπική κουζίνα-Τοπικά προϊόντα</a:t>
                      </a:r>
                      <a:endParaRPr lang="en-US" sz="1200" u="none" strike="noStrike" kern="105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Δημιουργική και Πολιτιστική Βιομηχανία</a:t>
                      </a:r>
                      <a:endParaRPr lang="en-US" sz="1200" u="none" strike="noStrike"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extLst>
                  <a:ext uri="{0D108BD9-81ED-4DB2-BD59-A6C34878D82A}">
                    <a16:rowId xmlns:a16="http://schemas.microsoft.com/office/drawing/2014/main" val="4276590552"/>
                  </a:ext>
                </a:extLst>
              </a:tr>
              <a:tr h="603829">
                <a:tc>
                  <a:txBody>
                    <a:bodyPr/>
                    <a:lstStyle/>
                    <a:p>
                      <a:pPr algn="just">
                        <a:lnSpc>
                          <a:spcPct val="115000"/>
                        </a:lnSpc>
                        <a:spcAft>
                          <a:spcPts val="1200"/>
                        </a:spcAft>
                      </a:pPr>
                      <a:r>
                        <a:rPr lang="el-GR" sz="1200" kern="1050">
                          <a:effectLst/>
                        </a:rPr>
                        <a:t>17.06.2021</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l">
                        <a:lnSpc>
                          <a:spcPct val="115000"/>
                        </a:lnSpc>
                        <a:spcAft>
                          <a:spcPts val="1200"/>
                        </a:spcAft>
                      </a:pPr>
                      <a:r>
                        <a:rPr lang="el-GR" sz="1200" kern="1050">
                          <a:effectLst/>
                        </a:rPr>
                        <a:t>Γαλάζια Οικονομία</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Αλιεία-Ιχθυοκαλλιέργειες</a:t>
                      </a:r>
                      <a:endParaRPr lang="en-US" sz="1200" u="none" strike="noStrike" kern="105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Θαλάσσιος Τουρισμός</a:t>
                      </a:r>
                      <a:endParaRPr lang="en-US" sz="1200" u="none" strike="noStrike"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extLst>
                  <a:ext uri="{0D108BD9-81ED-4DB2-BD59-A6C34878D82A}">
                    <a16:rowId xmlns:a16="http://schemas.microsoft.com/office/drawing/2014/main" val="1971309024"/>
                  </a:ext>
                </a:extLst>
              </a:tr>
              <a:tr h="979088">
                <a:tc>
                  <a:txBody>
                    <a:bodyPr/>
                    <a:lstStyle/>
                    <a:p>
                      <a:pPr algn="just">
                        <a:lnSpc>
                          <a:spcPct val="115000"/>
                        </a:lnSpc>
                        <a:spcAft>
                          <a:spcPts val="1200"/>
                        </a:spcAft>
                      </a:pPr>
                      <a:r>
                        <a:rPr lang="el-GR" sz="1200" kern="1050">
                          <a:effectLst/>
                        </a:rPr>
                        <a:t>23.06.2021</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l">
                        <a:lnSpc>
                          <a:spcPct val="115000"/>
                        </a:lnSpc>
                        <a:spcAft>
                          <a:spcPts val="1200"/>
                        </a:spcAft>
                      </a:pPr>
                      <a:r>
                        <a:rPr lang="el-GR" sz="1200" kern="1050">
                          <a:effectLst/>
                        </a:rPr>
                        <a:t>Αγροδιατροφή</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Aμπέλι-Οίνος</a:t>
                      </a:r>
                      <a:endParaRPr lang="en-US" sz="1200" u="none" strike="noStrike" kern="105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Ελιά-Λάδι</a:t>
                      </a:r>
                      <a:endParaRPr lang="en-US" sz="1200" u="none" strike="noStrike" kern="105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a:effectLst/>
                        </a:rPr>
                        <a:t>Κρέας-Γάλα</a:t>
                      </a:r>
                      <a:endParaRPr lang="en-US" sz="1200" u="none" strike="noStrike"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extLst>
                  <a:ext uri="{0D108BD9-81ED-4DB2-BD59-A6C34878D82A}">
                    <a16:rowId xmlns:a16="http://schemas.microsoft.com/office/drawing/2014/main" val="3884752297"/>
                  </a:ext>
                </a:extLst>
              </a:tr>
              <a:tr h="1630160">
                <a:tc>
                  <a:txBody>
                    <a:bodyPr/>
                    <a:lstStyle/>
                    <a:p>
                      <a:pPr algn="just">
                        <a:lnSpc>
                          <a:spcPct val="115000"/>
                        </a:lnSpc>
                        <a:spcAft>
                          <a:spcPts val="1200"/>
                        </a:spcAft>
                      </a:pPr>
                      <a:r>
                        <a:rPr lang="el-GR" sz="1200" kern="1050">
                          <a:effectLst/>
                        </a:rPr>
                        <a:t>28.06.2021</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algn="l">
                        <a:lnSpc>
                          <a:spcPct val="115000"/>
                        </a:lnSpc>
                        <a:spcAft>
                          <a:spcPts val="1200"/>
                        </a:spcAft>
                      </a:pPr>
                      <a:r>
                        <a:rPr lang="el-GR" sz="1200" kern="1050">
                          <a:effectLst/>
                        </a:rPr>
                        <a:t>Δράσεις ανάπτυξης ικανοτήτων στο περιφερειακό σύστημα καινοτομίας.</a:t>
                      </a:r>
                      <a:endParaRPr lang="en-US" sz="1200" kern="105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tc>
                  <a:txBody>
                    <a:bodyPr/>
                    <a:lstStyle/>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dirty="0" err="1">
                          <a:effectLst/>
                        </a:rPr>
                        <a:t>Ψηφιοποίηση</a:t>
                      </a:r>
                      <a:r>
                        <a:rPr lang="el-GR" sz="1200" u="none" strike="noStrike" kern="1050" dirty="0">
                          <a:effectLst/>
                        </a:rPr>
                        <a:t> –ΤΠΕ με έμφαση στους τομείς περιφερειακής ανταγωνιστικότητας της ΠΙΝ (πχ τουρισμός, υγεία, </a:t>
                      </a:r>
                      <a:r>
                        <a:rPr lang="el-GR" sz="1200" u="none" strike="noStrike" kern="1050" dirty="0" err="1">
                          <a:effectLst/>
                        </a:rPr>
                        <a:t>κλπ</a:t>
                      </a:r>
                      <a:r>
                        <a:rPr lang="el-GR" sz="1200" u="none" strike="noStrike" kern="1050" dirty="0">
                          <a:effectLst/>
                        </a:rPr>
                        <a:t>).</a:t>
                      </a:r>
                      <a:endParaRPr lang="en-US" sz="1200" u="none" strike="noStrike" kern="1050" dirty="0">
                        <a:effectLst/>
                      </a:endParaRPr>
                    </a:p>
                    <a:p>
                      <a:pPr marL="342900" marR="226695" lvl="0" indent="-342900" algn="just" fontAlgn="base">
                        <a:lnSpc>
                          <a:spcPct val="115000"/>
                        </a:lnSpc>
                        <a:spcAft>
                          <a:spcPts val="1200"/>
                        </a:spcAft>
                        <a:buClr>
                          <a:srgbClr val="5B63B7"/>
                        </a:buClr>
                        <a:buSzPts val="1050"/>
                        <a:buFont typeface="Wingdings" panose="05000000000000000000" pitchFamily="2" charset="2"/>
                        <a:buChar char=""/>
                        <a:tabLst>
                          <a:tab pos="228600" algn="l"/>
                        </a:tabLst>
                      </a:pPr>
                      <a:r>
                        <a:rPr lang="el-GR" sz="1200" u="none" strike="noStrike" kern="1050" dirty="0" err="1">
                          <a:effectLst/>
                        </a:rPr>
                        <a:t>Αειφορία</a:t>
                      </a:r>
                      <a:r>
                        <a:rPr lang="el-GR" sz="1200" u="none" strike="noStrike" kern="1050" dirty="0">
                          <a:effectLst/>
                        </a:rPr>
                        <a:t> και Κυκλική Οικονομία.</a:t>
                      </a:r>
                      <a:endParaRPr lang="en-US" sz="1200" u="none" strike="noStrike" kern="1050" dirty="0">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76497" marR="76497" marT="0" marB="0"/>
                </a:tc>
                <a:extLst>
                  <a:ext uri="{0D108BD9-81ED-4DB2-BD59-A6C34878D82A}">
                    <a16:rowId xmlns:a16="http://schemas.microsoft.com/office/drawing/2014/main" val="604992551"/>
                  </a:ext>
                </a:extLst>
              </a:tr>
            </a:tbl>
          </a:graphicData>
        </a:graphic>
      </p:graphicFrame>
      <p:pic>
        <p:nvPicPr>
          <p:cNvPr id="6" name="Picture 5">
            <a:extLst>
              <a:ext uri="{FF2B5EF4-FFF2-40B4-BE49-F238E27FC236}">
                <a16:creationId xmlns:a16="http://schemas.microsoft.com/office/drawing/2014/main" id="{40D251DE-B61D-9515-6331-44118D10DAAD}"/>
              </a:ext>
            </a:extLst>
          </p:cNvPr>
          <p:cNvPicPr>
            <a:picLocks noChangeAspect="1"/>
          </p:cNvPicPr>
          <p:nvPr/>
        </p:nvPicPr>
        <p:blipFill>
          <a:blip r:embed="rId3"/>
          <a:stretch>
            <a:fillRect/>
          </a:stretch>
        </p:blipFill>
        <p:spPr>
          <a:xfrm>
            <a:off x="7096718" y="1635040"/>
            <a:ext cx="3927344" cy="2360946"/>
          </a:xfrm>
          <a:prstGeom prst="rect">
            <a:avLst/>
          </a:prstGeom>
        </p:spPr>
      </p:pic>
      <p:pic>
        <p:nvPicPr>
          <p:cNvPr id="7" name="Picture 6">
            <a:extLst>
              <a:ext uri="{FF2B5EF4-FFF2-40B4-BE49-F238E27FC236}">
                <a16:creationId xmlns:a16="http://schemas.microsoft.com/office/drawing/2014/main" id="{B28A7192-A4F5-E6C4-D873-AB747E5FF252}"/>
              </a:ext>
            </a:extLst>
          </p:cNvPr>
          <p:cNvPicPr>
            <a:picLocks noChangeAspect="1"/>
          </p:cNvPicPr>
          <p:nvPr/>
        </p:nvPicPr>
        <p:blipFill>
          <a:blip r:embed="rId4"/>
          <a:stretch>
            <a:fillRect/>
          </a:stretch>
        </p:blipFill>
        <p:spPr>
          <a:xfrm>
            <a:off x="7316752" y="4066047"/>
            <a:ext cx="3769338" cy="2265838"/>
          </a:xfrm>
          <a:prstGeom prst="rect">
            <a:avLst/>
          </a:prstGeom>
        </p:spPr>
      </p:pic>
    </p:spTree>
    <p:extLst>
      <p:ext uri="{BB962C8B-B14F-4D97-AF65-F5344CB8AC3E}">
        <p14:creationId xmlns:p14="http://schemas.microsoft.com/office/powerpoint/2010/main" val="372715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0E20DA6F-274E-4E7C-8F9A-70FD922DA9F6}"/>
              </a:ext>
            </a:extLst>
          </p:cNvPr>
          <p:cNvSpPr>
            <a:spLocks noGrp="1"/>
          </p:cNvSpPr>
          <p:nvPr>
            <p:ph type="sldNum" sz="quarter" idx="11"/>
          </p:nvPr>
        </p:nvSpPr>
        <p:spPr/>
        <p:txBody>
          <a:bodyPr/>
          <a:lstStyle/>
          <a:p>
            <a:fld id="{A8AB0D56-2C3D-4640-9ED3-CE690228AE54}" type="slidenum">
              <a:rPr lang="el-GR" smtClean="0"/>
              <a:pPr/>
              <a:t>36</a:t>
            </a:fld>
            <a:endParaRPr lang="el-GR" dirty="0"/>
          </a:p>
        </p:txBody>
      </p:sp>
      <p:sp>
        <p:nvSpPr>
          <p:cNvPr id="6" name="Θέση υποσέλιδου 5">
            <a:extLst>
              <a:ext uri="{FF2B5EF4-FFF2-40B4-BE49-F238E27FC236}">
                <a16:creationId xmlns:a16="http://schemas.microsoft.com/office/drawing/2014/main" id="{8994759B-AAA9-4A73-915C-DD832D50CF37}"/>
              </a:ext>
            </a:extLst>
          </p:cNvPr>
          <p:cNvSpPr>
            <a:spLocks noGrp="1"/>
          </p:cNvSpPr>
          <p:nvPr>
            <p:ph type="ftr" sz="quarter" idx="12"/>
          </p:nvPr>
        </p:nvSpPr>
        <p:spPr/>
        <p:txBody>
          <a:bodyPr/>
          <a:lstStyle/>
          <a:p>
            <a:r>
              <a:rPr lang="el-GR"/>
              <a:t>RIS3 Ιονίων Νήσων-Αξιολόγηση Προόδου 2014-2020</a:t>
            </a:r>
          </a:p>
        </p:txBody>
      </p:sp>
      <p:graphicFrame>
        <p:nvGraphicFramePr>
          <p:cNvPr id="7" name="Πίνακας 6">
            <a:extLst>
              <a:ext uri="{FF2B5EF4-FFF2-40B4-BE49-F238E27FC236}">
                <a16:creationId xmlns:a16="http://schemas.microsoft.com/office/drawing/2014/main" id="{18772F83-D74E-4D39-8BA0-F658BD550CF5}"/>
              </a:ext>
            </a:extLst>
          </p:cNvPr>
          <p:cNvGraphicFramePr>
            <a:graphicFrameLocks noGrp="1"/>
          </p:cNvGraphicFramePr>
          <p:nvPr>
            <p:extLst>
              <p:ext uri="{D42A27DB-BD31-4B8C-83A1-F6EECF244321}">
                <p14:modId xmlns:p14="http://schemas.microsoft.com/office/powerpoint/2010/main" val="2694300839"/>
              </p:ext>
            </p:extLst>
          </p:nvPr>
        </p:nvGraphicFramePr>
        <p:xfrm>
          <a:off x="1949026" y="2120265"/>
          <a:ext cx="10085655" cy="3231772"/>
        </p:xfrm>
        <a:graphic>
          <a:graphicData uri="http://schemas.openxmlformats.org/drawingml/2006/table">
            <a:tbl>
              <a:tblPr>
                <a:tableStyleId>{2D5ABB26-0587-4C30-8999-92F81FD0307C}</a:tableStyleId>
              </a:tblPr>
              <a:tblGrid>
                <a:gridCol w="1793189">
                  <a:extLst>
                    <a:ext uri="{9D8B030D-6E8A-4147-A177-3AD203B41FA5}">
                      <a16:colId xmlns:a16="http://schemas.microsoft.com/office/drawing/2014/main" val="4094913091"/>
                    </a:ext>
                  </a:extLst>
                </a:gridCol>
                <a:gridCol w="8292466">
                  <a:extLst>
                    <a:ext uri="{9D8B030D-6E8A-4147-A177-3AD203B41FA5}">
                      <a16:colId xmlns:a16="http://schemas.microsoft.com/office/drawing/2014/main" val="1274177529"/>
                    </a:ext>
                  </a:extLst>
                </a:gridCol>
              </a:tblGrid>
              <a:tr h="470824">
                <a:tc>
                  <a:txBody>
                    <a:bodyPr/>
                    <a:lstStyle/>
                    <a:p>
                      <a:endParaRPr lang="el-GR" sz="1200" dirty="0">
                        <a:latin typeface="+mj-lt"/>
                      </a:endParaRPr>
                    </a:p>
                  </a:txBody>
                  <a:tcPr marL="113464" marR="113464" marT="56732" marB="56732"/>
                </a:tc>
                <a:tc>
                  <a:txBody>
                    <a:bodyPr/>
                    <a:lstStyle/>
                    <a:p>
                      <a:r>
                        <a:rPr lang="el-GR" sz="1200" dirty="0">
                          <a:latin typeface="+mj-lt"/>
                        </a:rPr>
                        <a:t>Γιάννης Τόλιας &amp; Μιχάλης Μεταξάς</a:t>
                      </a:r>
                    </a:p>
                  </a:txBody>
                  <a:tcPr marL="113464" marR="113464" marT="56732" marB="56732"/>
                </a:tc>
                <a:extLst>
                  <a:ext uri="{0D108BD9-81ED-4DB2-BD59-A6C34878D82A}">
                    <a16:rowId xmlns:a16="http://schemas.microsoft.com/office/drawing/2014/main" val="1258899538"/>
                  </a:ext>
                </a:extLst>
              </a:tr>
              <a:tr h="460158">
                <a:tc>
                  <a:txBody>
                    <a:bodyPr/>
                    <a:lstStyle/>
                    <a:p>
                      <a:endParaRPr lang="el-GR" sz="1200" dirty="0">
                        <a:latin typeface="+mj-lt"/>
                      </a:endParaRPr>
                    </a:p>
                  </a:txBody>
                  <a:tcPr marL="113464" marR="113464" marT="56732" marB="56732"/>
                </a:tc>
                <a:tc>
                  <a:txBody>
                    <a:bodyPr/>
                    <a:lstStyle/>
                    <a:p>
                      <a:r>
                        <a:rPr lang="en-US" sz="1200" dirty="0">
                          <a:latin typeface="+mj-lt"/>
                        </a:rPr>
                        <a:t>Innovatia Systems</a:t>
                      </a:r>
                      <a:endParaRPr lang="el-GR" sz="1200" dirty="0">
                        <a:latin typeface="+mj-lt"/>
                      </a:endParaRPr>
                    </a:p>
                  </a:txBody>
                  <a:tcPr marL="113464" marR="113464" marT="56732" marB="56732"/>
                </a:tc>
                <a:extLst>
                  <a:ext uri="{0D108BD9-81ED-4DB2-BD59-A6C34878D82A}">
                    <a16:rowId xmlns:a16="http://schemas.microsoft.com/office/drawing/2014/main" val="1362542019"/>
                  </a:ext>
                </a:extLst>
              </a:tr>
              <a:tr h="460158">
                <a:tc>
                  <a:txBody>
                    <a:bodyPr/>
                    <a:lstStyle/>
                    <a:p>
                      <a:endParaRPr lang="el-GR" sz="1200" dirty="0">
                        <a:latin typeface="+mj-lt"/>
                      </a:endParaRPr>
                    </a:p>
                  </a:txBody>
                  <a:tcPr marL="113464" marR="113464" marT="56732" marB="56732"/>
                </a:tc>
                <a:tc>
                  <a:txBody>
                    <a:bodyPr/>
                    <a:lstStyle/>
                    <a:p>
                      <a:endParaRPr lang="el-GR" sz="1200" dirty="0">
                        <a:latin typeface="+mj-lt"/>
                      </a:endParaRPr>
                    </a:p>
                  </a:txBody>
                  <a:tcPr marL="113464" marR="113464" marT="56732" marB="56732"/>
                </a:tc>
                <a:extLst>
                  <a:ext uri="{0D108BD9-81ED-4DB2-BD59-A6C34878D82A}">
                    <a16:rowId xmlns:a16="http://schemas.microsoft.com/office/drawing/2014/main" val="4190920246"/>
                  </a:ext>
                </a:extLst>
              </a:tr>
              <a:tr h="460158">
                <a:tc>
                  <a:txBody>
                    <a:bodyPr/>
                    <a:lstStyle/>
                    <a:p>
                      <a:endParaRPr lang="el-GR" sz="1200" dirty="0">
                        <a:latin typeface="+mj-lt"/>
                      </a:endParaRPr>
                    </a:p>
                  </a:txBody>
                  <a:tcPr marL="113464" marR="113464" marT="56732" marB="56732"/>
                </a:tc>
                <a:tc>
                  <a:txBody>
                    <a:bodyPr/>
                    <a:lstStyle/>
                    <a:p>
                      <a:r>
                        <a:rPr lang="el-GR" sz="1200" dirty="0">
                          <a:latin typeface="+mj-lt"/>
                        </a:rPr>
                        <a:t>Δωδεκανήσου 22</a:t>
                      </a:r>
                      <a:r>
                        <a:rPr lang="en-US" sz="1200" dirty="0">
                          <a:latin typeface="+mj-lt"/>
                        </a:rPr>
                        <a:t>, 546 26 </a:t>
                      </a:r>
                      <a:r>
                        <a:rPr lang="el-GR" sz="1200" dirty="0">
                          <a:latin typeface="+mj-lt"/>
                        </a:rPr>
                        <a:t>Θεσσαλονίκη</a:t>
                      </a:r>
                    </a:p>
                  </a:txBody>
                  <a:tcPr marL="113464" marR="113464" marT="56732" marB="56732"/>
                </a:tc>
                <a:extLst>
                  <a:ext uri="{0D108BD9-81ED-4DB2-BD59-A6C34878D82A}">
                    <a16:rowId xmlns:a16="http://schemas.microsoft.com/office/drawing/2014/main" val="3140607166"/>
                  </a:ext>
                </a:extLst>
              </a:tr>
              <a:tr h="460158">
                <a:tc>
                  <a:txBody>
                    <a:bodyPr/>
                    <a:lstStyle/>
                    <a:p>
                      <a:endParaRPr lang="el-GR" sz="1200">
                        <a:latin typeface="+mj-lt"/>
                      </a:endParaRPr>
                    </a:p>
                  </a:txBody>
                  <a:tcPr marL="113464" marR="113464" marT="56732" marB="56732"/>
                </a:tc>
                <a:tc>
                  <a:txBody>
                    <a:bodyPr/>
                    <a:lstStyle/>
                    <a:p>
                      <a:r>
                        <a:rPr lang="en-US" sz="1200" dirty="0">
                          <a:latin typeface="+mj-lt"/>
                        </a:rPr>
                        <a:t>+30 231 056 7442</a:t>
                      </a:r>
                      <a:endParaRPr lang="el-GR" sz="1200" dirty="0">
                        <a:latin typeface="+mj-lt"/>
                      </a:endParaRPr>
                    </a:p>
                  </a:txBody>
                  <a:tcPr marL="113464" marR="113464" marT="56732" marB="56732"/>
                </a:tc>
                <a:extLst>
                  <a:ext uri="{0D108BD9-81ED-4DB2-BD59-A6C34878D82A}">
                    <a16:rowId xmlns:a16="http://schemas.microsoft.com/office/drawing/2014/main" val="3438219313"/>
                  </a:ext>
                </a:extLst>
              </a:tr>
              <a:tr h="460158">
                <a:tc>
                  <a:txBody>
                    <a:bodyPr/>
                    <a:lstStyle/>
                    <a:p>
                      <a:endParaRPr lang="el-GR" sz="1200" dirty="0">
                        <a:latin typeface="+mj-lt"/>
                      </a:endParaRPr>
                    </a:p>
                  </a:txBody>
                  <a:tcPr marL="113464" marR="113464" marT="56732" marB="56732"/>
                </a:tc>
                <a:tc>
                  <a:txBody>
                    <a:bodyPr/>
                    <a:lstStyle/>
                    <a:p>
                      <a:endParaRPr lang="el-GR" sz="1200" dirty="0">
                        <a:latin typeface="+mj-lt"/>
                      </a:endParaRPr>
                    </a:p>
                  </a:txBody>
                  <a:tcPr marL="113464" marR="113464" marT="56732" marB="56732"/>
                </a:tc>
                <a:extLst>
                  <a:ext uri="{0D108BD9-81ED-4DB2-BD59-A6C34878D82A}">
                    <a16:rowId xmlns:a16="http://schemas.microsoft.com/office/drawing/2014/main" val="3058150952"/>
                  </a:ext>
                </a:extLst>
              </a:tr>
              <a:tr h="460158">
                <a:tc>
                  <a:txBody>
                    <a:bodyPr/>
                    <a:lstStyle/>
                    <a:p>
                      <a:endParaRPr lang="el-GR" sz="1200">
                        <a:latin typeface="+mj-lt"/>
                      </a:endParaRPr>
                    </a:p>
                  </a:txBody>
                  <a:tcPr marL="113464" marR="113464" marT="56732" marB="56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mj-lt"/>
                        </a:rPr>
                        <a:t>{</a:t>
                      </a:r>
                      <a:r>
                        <a:rPr lang="en-US" sz="1200" dirty="0" err="1">
                          <a:latin typeface="+mj-lt"/>
                        </a:rPr>
                        <a:t>tolias</a:t>
                      </a:r>
                      <a:r>
                        <a:rPr lang="el-GR" sz="1200" dirty="0">
                          <a:latin typeface="+mj-lt"/>
                        </a:rPr>
                        <a:t>, </a:t>
                      </a:r>
                      <a:r>
                        <a:rPr lang="en-US" sz="1200" dirty="0" err="1">
                          <a:latin typeface="+mj-lt"/>
                        </a:rPr>
                        <a:t>metaxas</a:t>
                      </a:r>
                      <a:r>
                        <a:rPr lang="en-US" sz="1200" dirty="0">
                          <a:latin typeface="+mj-lt"/>
                        </a:rPr>
                        <a:t>}@innovatiasystems.eu</a:t>
                      </a:r>
                      <a:endParaRPr lang="el-GR" sz="1200" dirty="0">
                        <a:latin typeface="+mj-lt"/>
                      </a:endParaRPr>
                    </a:p>
                  </a:txBody>
                  <a:tcPr marL="113464" marR="113464" marT="56732" marB="56732"/>
                </a:tc>
                <a:extLst>
                  <a:ext uri="{0D108BD9-81ED-4DB2-BD59-A6C34878D82A}">
                    <a16:rowId xmlns:a16="http://schemas.microsoft.com/office/drawing/2014/main" val="1422224909"/>
                  </a:ext>
                </a:extLst>
              </a:tr>
            </a:tbl>
          </a:graphicData>
        </a:graphic>
      </p:graphicFrame>
      <p:pic>
        <p:nvPicPr>
          <p:cNvPr id="8" name="Γραφικό 7" descr="Χρήστης">
            <a:extLst>
              <a:ext uri="{FF2B5EF4-FFF2-40B4-BE49-F238E27FC236}">
                <a16:creationId xmlns:a16="http://schemas.microsoft.com/office/drawing/2014/main" id="{FB8F239A-50A8-4E0A-9E57-CE4EB36AA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94850" y="2203723"/>
            <a:ext cx="360000" cy="360000"/>
          </a:xfrm>
          <a:prstGeom prst="rect">
            <a:avLst/>
          </a:prstGeom>
        </p:spPr>
      </p:pic>
      <p:pic>
        <p:nvPicPr>
          <p:cNvPr id="9" name="Γραφικό 8" descr="Τηλέφωνο">
            <a:extLst>
              <a:ext uri="{FF2B5EF4-FFF2-40B4-BE49-F238E27FC236}">
                <a16:creationId xmlns:a16="http://schemas.microsoft.com/office/drawing/2014/main" id="{61AA60E6-9029-4143-AF30-2C81C12E2E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280782" y="3994276"/>
            <a:ext cx="360000" cy="360000"/>
          </a:xfrm>
          <a:prstGeom prst="rect">
            <a:avLst/>
          </a:prstGeom>
        </p:spPr>
      </p:pic>
      <p:pic>
        <p:nvPicPr>
          <p:cNvPr id="10" name="Γραφικό 9" descr="Κτίριο">
            <a:extLst>
              <a:ext uri="{FF2B5EF4-FFF2-40B4-BE49-F238E27FC236}">
                <a16:creationId xmlns:a16="http://schemas.microsoft.com/office/drawing/2014/main" id="{ACDCE447-F7C6-4C58-9E99-EC27065B99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280308" y="2620848"/>
            <a:ext cx="360000" cy="360000"/>
          </a:xfrm>
          <a:prstGeom prst="rect">
            <a:avLst/>
          </a:prstGeom>
        </p:spPr>
      </p:pic>
      <p:pic>
        <p:nvPicPr>
          <p:cNvPr id="11" name="Γραφικό 10" descr="Σημάδι">
            <a:extLst>
              <a:ext uri="{FF2B5EF4-FFF2-40B4-BE49-F238E27FC236}">
                <a16:creationId xmlns:a16="http://schemas.microsoft.com/office/drawing/2014/main" id="{EB7E8DC5-78AC-4606-8EFB-4EF7053BA3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80308" y="3561613"/>
            <a:ext cx="360000" cy="360000"/>
          </a:xfrm>
          <a:prstGeom prst="rect">
            <a:avLst/>
          </a:prstGeom>
        </p:spPr>
      </p:pic>
      <p:pic>
        <p:nvPicPr>
          <p:cNvPr id="12" name="Γραφικό 11" descr="Email">
            <a:extLst>
              <a:ext uri="{FF2B5EF4-FFF2-40B4-BE49-F238E27FC236}">
                <a16:creationId xmlns:a16="http://schemas.microsoft.com/office/drawing/2014/main" id="{790EE918-AFC6-4E05-AC12-0547BB0914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94850" y="4920629"/>
            <a:ext cx="360000" cy="360000"/>
          </a:xfrm>
          <a:prstGeom prst="rect">
            <a:avLst/>
          </a:prstGeom>
        </p:spPr>
      </p:pic>
      <p:pic>
        <p:nvPicPr>
          <p:cNvPr id="13" name="Εικόνα 12">
            <a:extLst>
              <a:ext uri="{FF2B5EF4-FFF2-40B4-BE49-F238E27FC236}">
                <a16:creationId xmlns:a16="http://schemas.microsoft.com/office/drawing/2014/main" id="{881995E3-1752-480B-A1F4-022FC54704E0}"/>
              </a:ext>
            </a:extLst>
          </p:cNvPr>
          <p:cNvPicPr>
            <a:picLocks noChangeAspect="1"/>
          </p:cNvPicPr>
          <p:nvPr/>
        </p:nvPicPr>
        <p:blipFill>
          <a:blip r:embed="rId12"/>
          <a:stretch>
            <a:fillRect/>
          </a:stretch>
        </p:blipFill>
        <p:spPr>
          <a:xfrm>
            <a:off x="711755" y="2027228"/>
            <a:ext cx="2139881" cy="1072989"/>
          </a:xfrm>
          <a:prstGeom prst="rect">
            <a:avLst/>
          </a:prstGeom>
        </p:spPr>
      </p:pic>
      <p:sp>
        <p:nvSpPr>
          <p:cNvPr id="14" name="Title 1">
            <a:extLst>
              <a:ext uri="{FF2B5EF4-FFF2-40B4-BE49-F238E27FC236}">
                <a16:creationId xmlns:a16="http://schemas.microsoft.com/office/drawing/2014/main" id="{096D479A-2F80-443D-5B25-B1EC8B211A9E}"/>
              </a:ext>
            </a:extLst>
          </p:cNvPr>
          <p:cNvSpPr txBox="1">
            <a:spLocks/>
          </p:cNvSpPr>
          <p:nvPr/>
        </p:nvSpPr>
        <p:spPr>
          <a:xfrm>
            <a:off x="0" y="1226780"/>
            <a:ext cx="12192000" cy="851925"/>
          </a:xfrm>
          <a:prstGeom prst="rect">
            <a:avLst/>
          </a:prstGeom>
        </p:spPr>
        <p:txBody>
          <a:bodyPr/>
          <a:lstStyle>
            <a:lvl1pPr algn="l" defTabSz="457200" rtl="0" eaLnBrk="1" latinLnBrk="0" hangingPunct="1">
              <a:spcBef>
                <a:spcPct val="0"/>
              </a:spcBef>
              <a:buNone/>
              <a:defRPr sz="2800" b="0" i="0" kern="1200">
                <a:solidFill>
                  <a:srgbClr val="000080"/>
                </a:solidFill>
                <a:latin typeface="+mj-lt"/>
                <a:ea typeface="+mj-ea"/>
                <a:cs typeface="Helvetica"/>
              </a:defRPr>
            </a:lvl1pPr>
          </a:lstStyle>
          <a:p>
            <a:r>
              <a:rPr lang="el-GR" b="1" dirty="0" smtClean="0"/>
              <a:t>τεχνική υποστήριξη:</a:t>
            </a:r>
            <a:endParaRPr lang="en-US" b="1" dirty="0"/>
          </a:p>
        </p:txBody>
      </p:sp>
    </p:spTree>
    <p:extLst>
      <p:ext uri="{BB962C8B-B14F-4D97-AF65-F5344CB8AC3E}">
        <p14:creationId xmlns:p14="http://schemas.microsoft.com/office/powerpoint/2010/main" val="158418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570992-21BF-3F45-8725-8AB753F36148}"/>
              </a:ext>
            </a:extLst>
          </p:cNvPr>
          <p:cNvPicPr>
            <a:picLocks noChangeAspect="1"/>
          </p:cNvPicPr>
          <p:nvPr/>
        </p:nvPicPr>
        <p:blipFill>
          <a:blip r:embed="rId2"/>
          <a:stretch>
            <a:fillRect/>
          </a:stretch>
        </p:blipFill>
        <p:spPr>
          <a:xfrm>
            <a:off x="0" y="-930377"/>
            <a:ext cx="12192000" cy="8615488"/>
          </a:xfrm>
          <a:prstGeom prst="rect">
            <a:avLst/>
          </a:prstGeom>
        </p:spPr>
      </p:pic>
      <p:sp>
        <p:nvSpPr>
          <p:cNvPr id="2" name="Title 1">
            <a:extLst>
              <a:ext uri="{FF2B5EF4-FFF2-40B4-BE49-F238E27FC236}">
                <a16:creationId xmlns:a16="http://schemas.microsoft.com/office/drawing/2014/main" id="{8EDBF0E5-5A7E-B644-8B93-BCCBEB43B25A}"/>
              </a:ext>
            </a:extLst>
          </p:cNvPr>
          <p:cNvSpPr>
            <a:spLocks noGrp="1"/>
          </p:cNvSpPr>
          <p:nvPr>
            <p:ph type="ctrTitle"/>
          </p:nvPr>
        </p:nvSpPr>
        <p:spPr>
          <a:xfrm>
            <a:off x="1524000" y="1174726"/>
            <a:ext cx="9144000" cy="2584473"/>
          </a:xfrm>
        </p:spPr>
        <p:txBody>
          <a:bodyPr>
            <a:normAutofit fontScale="90000"/>
          </a:bodyPr>
          <a:lstStyle/>
          <a:p>
            <a:r>
              <a:rPr lang="el-GR" dirty="0" smtClean="0">
                <a:solidFill>
                  <a:schemeClr val="bg1"/>
                </a:solidFill>
                <a:latin typeface="+mn-lt"/>
              </a:rPr>
              <a:t/>
            </a:r>
            <a:br>
              <a:rPr lang="el-GR" dirty="0" smtClean="0">
                <a:solidFill>
                  <a:schemeClr val="bg1"/>
                </a:solidFill>
                <a:latin typeface="+mn-lt"/>
              </a:rPr>
            </a:br>
            <a:r>
              <a:rPr lang="el-GR" dirty="0">
                <a:solidFill>
                  <a:schemeClr val="bg1"/>
                </a:solidFill>
                <a:latin typeface="+mn-lt"/>
              </a:rPr>
              <a:t/>
            </a:r>
            <a:br>
              <a:rPr lang="el-GR" dirty="0">
                <a:solidFill>
                  <a:schemeClr val="bg1"/>
                </a:solidFill>
                <a:latin typeface="+mn-lt"/>
              </a:rPr>
            </a:br>
            <a:r>
              <a:rPr lang="el-GR" dirty="0" smtClean="0">
                <a:solidFill>
                  <a:schemeClr val="bg1"/>
                </a:solidFill>
                <a:latin typeface="+mn-lt"/>
              </a:rPr>
              <a:t/>
            </a:r>
            <a:br>
              <a:rPr lang="el-GR" dirty="0" smtClean="0">
                <a:solidFill>
                  <a:schemeClr val="bg1"/>
                </a:solidFill>
                <a:latin typeface="+mn-lt"/>
              </a:rPr>
            </a:br>
            <a:r>
              <a:rPr lang="el-GR" dirty="0" smtClean="0">
                <a:solidFill>
                  <a:schemeClr val="bg1"/>
                </a:solidFill>
                <a:latin typeface="+mn-lt"/>
              </a:rPr>
              <a:t>Ευχαριστούμε για </a:t>
            </a:r>
            <a:br>
              <a:rPr lang="el-GR" dirty="0" smtClean="0">
                <a:solidFill>
                  <a:schemeClr val="bg1"/>
                </a:solidFill>
                <a:latin typeface="+mn-lt"/>
              </a:rPr>
            </a:br>
            <a:r>
              <a:rPr lang="el-GR" dirty="0" smtClean="0">
                <a:solidFill>
                  <a:schemeClr val="bg1"/>
                </a:solidFill>
                <a:latin typeface="+mn-lt"/>
              </a:rPr>
              <a:t>την προσοχή σας!</a:t>
            </a:r>
            <a:br>
              <a:rPr lang="el-GR" dirty="0" smtClean="0">
                <a:solidFill>
                  <a:schemeClr val="bg1"/>
                </a:solidFill>
                <a:latin typeface="+mn-lt"/>
              </a:rPr>
            </a:br>
            <a:endParaRPr lang="en-US" dirty="0">
              <a:solidFill>
                <a:schemeClr val="bg1"/>
              </a:solidFill>
              <a:latin typeface="+mn-lt"/>
            </a:endParaRPr>
          </a:p>
        </p:txBody>
      </p:sp>
      <p:sp>
        <p:nvSpPr>
          <p:cNvPr id="3" name="Subtitle 2">
            <a:extLst>
              <a:ext uri="{FF2B5EF4-FFF2-40B4-BE49-F238E27FC236}">
                <a16:creationId xmlns:a16="http://schemas.microsoft.com/office/drawing/2014/main" id="{B63483CD-BDB2-0347-9875-97F12A714947}"/>
              </a:ext>
            </a:extLst>
          </p:cNvPr>
          <p:cNvSpPr>
            <a:spLocks noGrp="1"/>
          </p:cNvSpPr>
          <p:nvPr>
            <p:ph type="subTitle" idx="1"/>
          </p:nvPr>
        </p:nvSpPr>
        <p:spPr/>
        <p:txBody>
          <a:bodyPr>
            <a:normAutofit fontScale="70000" lnSpcReduction="20000"/>
          </a:bodyPr>
          <a:lstStyle/>
          <a:p>
            <a:endParaRPr lang="el-GR" dirty="0" smtClean="0">
              <a:solidFill>
                <a:schemeClr val="bg1"/>
              </a:solidFill>
            </a:endParaRPr>
          </a:p>
          <a:p>
            <a:endParaRPr lang="el-GR" dirty="0">
              <a:solidFill>
                <a:schemeClr val="bg1"/>
              </a:solidFill>
            </a:endParaRPr>
          </a:p>
          <a:p>
            <a:endParaRPr lang="el-GR" dirty="0" smtClean="0">
              <a:solidFill>
                <a:schemeClr val="bg1"/>
              </a:solidFill>
            </a:endParaRPr>
          </a:p>
          <a:p>
            <a:r>
              <a:rPr lang="el-GR" dirty="0" smtClean="0">
                <a:solidFill>
                  <a:schemeClr val="bg1"/>
                </a:solidFill>
              </a:rPr>
              <a:t>Ειδική Υπηρεσία Διαχείρισης Προγράμματος «Ιόνια Νησιά»</a:t>
            </a:r>
            <a:endParaRPr lang="en-US" dirty="0"/>
          </a:p>
        </p:txBody>
      </p:sp>
    </p:spTree>
    <p:extLst>
      <p:ext uri="{BB962C8B-B14F-4D97-AF65-F5344CB8AC3E}">
        <p14:creationId xmlns:p14="http://schemas.microsoft.com/office/powerpoint/2010/main" val="354407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6" name="Title 5"/>
          <p:cNvSpPr>
            <a:spLocks noGrp="1"/>
          </p:cNvSpPr>
          <p:nvPr>
            <p:ph type="title"/>
          </p:nvPr>
        </p:nvSpPr>
        <p:spPr/>
        <p:txBody>
          <a:bodyPr/>
          <a:lstStyle/>
          <a:p>
            <a:r>
              <a:rPr lang="el-GR" dirty="0" smtClean="0"/>
              <a:t>ΓΕΝΙΚΟ ΠΛΑΙΣΙΟ</a:t>
            </a:r>
            <a:endParaRPr lang="el-GR" dirty="0"/>
          </a:p>
        </p:txBody>
      </p:sp>
      <p:sp>
        <p:nvSpPr>
          <p:cNvPr id="7" name="Text Placeholder 6"/>
          <p:cNvSpPr>
            <a:spLocks noGrp="1"/>
          </p:cNvSpPr>
          <p:nvPr>
            <p:ph type="body" idx="1"/>
          </p:nvPr>
        </p:nvSpPr>
        <p:spPr/>
        <p:txBody>
          <a:bodyPr/>
          <a:lstStyle/>
          <a:p>
            <a:r>
              <a:rPr lang="el-GR" dirty="0"/>
              <a:t>Μέρος Ι</a:t>
            </a:r>
          </a:p>
        </p:txBody>
      </p:sp>
      <p:sp>
        <p:nvSpPr>
          <p:cNvPr id="10" name="Slide Number Placeholder 9"/>
          <p:cNvSpPr>
            <a:spLocks noGrp="1"/>
          </p:cNvSpPr>
          <p:nvPr>
            <p:ph type="sldNum" sz="quarter" idx="11"/>
          </p:nvPr>
        </p:nvSpPr>
        <p:spPr/>
        <p:txBody>
          <a:bodyPr/>
          <a:lstStyle/>
          <a:p>
            <a:fld id="{A8AB0D56-2C3D-4640-9ED3-CE690228AE54}" type="slidenum">
              <a:rPr lang="el-GR" smtClean="0"/>
              <a:pPr/>
              <a:t>4</a:t>
            </a:fld>
            <a:endParaRPr lang="el-GR" dirty="0"/>
          </a:p>
        </p:txBody>
      </p:sp>
      <p:sp>
        <p:nvSpPr>
          <p:cNvPr id="11" name="Footer Placeholder 10"/>
          <p:cNvSpPr>
            <a:spLocks noGrp="1"/>
          </p:cNvSpPr>
          <p:nvPr>
            <p:ph type="ftr" sz="quarter" idx="12"/>
          </p:nvPr>
        </p:nvSpPr>
        <p:spPr/>
        <p:txBody>
          <a:bodyPr/>
          <a:lstStyle/>
          <a:p>
            <a:r>
              <a:rPr lang="el-GR"/>
              <a:t>RIS3 Ιονίων Νήσων-Αξιολόγηση Προόδου 2014-2020</a:t>
            </a:r>
            <a:endParaRPr lang="el-GR" dirty="0"/>
          </a:p>
        </p:txBody>
      </p:sp>
    </p:spTree>
    <p:extLst>
      <p:ext uri="{BB962C8B-B14F-4D97-AF65-F5344CB8AC3E}">
        <p14:creationId xmlns:p14="http://schemas.microsoft.com/office/powerpoint/2010/main" val="320800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10" name="Slide Number Placeholder 9"/>
          <p:cNvSpPr>
            <a:spLocks noGrp="1"/>
          </p:cNvSpPr>
          <p:nvPr>
            <p:ph type="sldNum" sz="quarter" idx="11"/>
          </p:nvPr>
        </p:nvSpPr>
        <p:spPr/>
        <p:txBody>
          <a:bodyPr/>
          <a:lstStyle/>
          <a:p>
            <a:fld id="{A8AB0D56-2C3D-4640-9ED3-CE690228AE54}" type="slidenum">
              <a:rPr lang="el-GR" smtClean="0"/>
              <a:pPr/>
              <a:t>5</a:t>
            </a:fld>
            <a:endParaRPr lang="el-GR" dirty="0"/>
          </a:p>
        </p:txBody>
      </p:sp>
      <p:sp>
        <p:nvSpPr>
          <p:cNvPr id="11" name="Footer Placeholder 10"/>
          <p:cNvSpPr>
            <a:spLocks noGrp="1"/>
          </p:cNvSpPr>
          <p:nvPr>
            <p:ph type="ftr" sz="quarter" idx="12"/>
          </p:nvPr>
        </p:nvSpPr>
        <p:spPr/>
        <p:txBody>
          <a:bodyPr/>
          <a:lstStyle/>
          <a:p>
            <a:r>
              <a:rPr lang="el-GR"/>
              <a:t>RIS3 Ιονίων Νήσων-Αξιολόγηση Προόδου 2014-2020</a:t>
            </a:r>
            <a:endParaRPr lang="el-GR" dirty="0"/>
          </a:p>
        </p:txBody>
      </p:sp>
      <p:sp>
        <p:nvSpPr>
          <p:cNvPr id="2" name="TextBox 1"/>
          <p:cNvSpPr txBox="1"/>
          <p:nvPr/>
        </p:nvSpPr>
        <p:spPr>
          <a:xfrm>
            <a:off x="914400" y="1187082"/>
            <a:ext cx="10014709" cy="5355312"/>
          </a:xfrm>
          <a:prstGeom prst="rect">
            <a:avLst/>
          </a:prstGeom>
          <a:noFill/>
        </p:spPr>
        <p:txBody>
          <a:bodyPr wrap="square" rtlCol="0">
            <a:spAutoFit/>
          </a:bodyPr>
          <a:lstStyle/>
          <a:p>
            <a:r>
              <a:rPr lang="el-GR" dirty="0"/>
              <a:t>Η </a:t>
            </a:r>
            <a:r>
              <a:rPr lang="el-GR" dirty="0" smtClean="0"/>
              <a:t>«</a:t>
            </a:r>
            <a:r>
              <a:rPr lang="el-GR" b="1" dirty="0" smtClean="0">
                <a:solidFill>
                  <a:srgbClr val="325A9B"/>
                </a:solidFill>
              </a:rPr>
              <a:t>Έξυπνη Εξειδίκευση</a:t>
            </a:r>
            <a:r>
              <a:rPr lang="el-GR" dirty="0" smtClean="0"/>
              <a:t>» </a:t>
            </a:r>
            <a:r>
              <a:rPr lang="el-GR" dirty="0"/>
              <a:t>είναι μία προσέγγιση </a:t>
            </a:r>
            <a:r>
              <a:rPr lang="el-GR" dirty="0" smtClean="0"/>
              <a:t>που </a:t>
            </a:r>
            <a:r>
              <a:rPr lang="el-GR" dirty="0"/>
              <a:t>επιδιώκει </a:t>
            </a:r>
            <a:endParaRPr lang="el-GR" dirty="0" smtClean="0"/>
          </a:p>
          <a:p>
            <a:endParaRPr lang="el-GR" dirty="0" smtClean="0"/>
          </a:p>
          <a:p>
            <a:pPr marL="285750" indent="-285750">
              <a:buSzPct val="200000"/>
              <a:buFont typeface="Wingdings" panose="05000000000000000000" pitchFamily="2" charset="2"/>
              <a:buChar char="ü"/>
            </a:pPr>
            <a:r>
              <a:rPr lang="el-GR" dirty="0" smtClean="0"/>
              <a:t>να </a:t>
            </a:r>
            <a:r>
              <a:rPr lang="el-GR" dirty="0"/>
              <a:t>ενισχύσει την </a:t>
            </a:r>
            <a:r>
              <a:rPr lang="el-GR" b="1" dirty="0">
                <a:solidFill>
                  <a:srgbClr val="1C8356"/>
                </a:solidFill>
              </a:rPr>
              <a:t>καινοτομία</a:t>
            </a:r>
            <a:r>
              <a:rPr lang="el-GR" dirty="0"/>
              <a:t> </a:t>
            </a:r>
            <a:endParaRPr lang="el-GR" dirty="0" smtClean="0"/>
          </a:p>
          <a:p>
            <a:pPr>
              <a:buSzPct val="200000"/>
            </a:pPr>
            <a:endParaRPr lang="el-GR" dirty="0" smtClean="0"/>
          </a:p>
          <a:p>
            <a:pPr marL="285750" indent="-285750">
              <a:buSzPct val="200000"/>
              <a:buFont typeface="Wingdings" panose="05000000000000000000" pitchFamily="2" charset="2"/>
              <a:buChar char="ü"/>
            </a:pPr>
            <a:r>
              <a:rPr lang="el-GR" dirty="0" smtClean="0"/>
              <a:t>σε </a:t>
            </a:r>
            <a:r>
              <a:rPr lang="el-GR" dirty="0"/>
              <a:t>εθνική ή </a:t>
            </a:r>
            <a:r>
              <a:rPr lang="el-GR" b="1" dirty="0">
                <a:solidFill>
                  <a:srgbClr val="FFC000"/>
                </a:solidFill>
              </a:rPr>
              <a:t>περιφερειακή</a:t>
            </a:r>
            <a:r>
              <a:rPr lang="el-GR" dirty="0"/>
              <a:t> κλίμακα </a:t>
            </a:r>
            <a:endParaRPr lang="el-GR" dirty="0" smtClean="0"/>
          </a:p>
          <a:p>
            <a:pPr marL="285750" indent="-285750">
              <a:buSzPct val="200000"/>
              <a:buFont typeface="Wingdings" panose="05000000000000000000" pitchFamily="2" charset="2"/>
              <a:buChar char="ü"/>
            </a:pPr>
            <a:endParaRPr lang="el-GR" dirty="0" smtClean="0"/>
          </a:p>
          <a:p>
            <a:pPr marL="285750" indent="-285750">
              <a:buSzPct val="200000"/>
              <a:buFont typeface="Wingdings" panose="05000000000000000000" pitchFamily="2" charset="2"/>
              <a:buChar char="ü"/>
            </a:pPr>
            <a:r>
              <a:rPr lang="el-GR" dirty="0" smtClean="0"/>
              <a:t>συνεισφέροντας </a:t>
            </a:r>
            <a:r>
              <a:rPr lang="el-GR" dirty="0"/>
              <a:t>στην ανάπτυξη και στην </a:t>
            </a:r>
            <a:r>
              <a:rPr lang="el-GR" b="1" dirty="0" smtClean="0">
                <a:solidFill>
                  <a:srgbClr val="FF0000"/>
                </a:solidFill>
              </a:rPr>
              <a:t>ευημερία</a:t>
            </a:r>
          </a:p>
          <a:p>
            <a:pPr>
              <a:buSzPct val="200000"/>
            </a:pPr>
            <a:r>
              <a:rPr lang="el-GR" dirty="0" smtClean="0"/>
              <a:t> </a:t>
            </a:r>
          </a:p>
          <a:p>
            <a:pPr marL="285750" indent="-285750">
              <a:buSzPct val="200000"/>
              <a:buFont typeface="Wingdings" panose="05000000000000000000" pitchFamily="2" charset="2"/>
              <a:buChar char="ü"/>
            </a:pPr>
            <a:r>
              <a:rPr lang="el-GR" dirty="0" smtClean="0"/>
              <a:t>μέσω </a:t>
            </a:r>
            <a:r>
              <a:rPr lang="el-GR" dirty="0"/>
              <a:t>της αξιοποίησης των </a:t>
            </a:r>
            <a:r>
              <a:rPr lang="el-GR" b="1" dirty="0">
                <a:solidFill>
                  <a:srgbClr val="7030A0"/>
                </a:solidFill>
              </a:rPr>
              <a:t>ισχυρών </a:t>
            </a:r>
            <a:r>
              <a:rPr lang="el-GR" b="1" dirty="0" smtClean="0">
                <a:solidFill>
                  <a:srgbClr val="7030A0"/>
                </a:solidFill>
              </a:rPr>
              <a:t>χαρακτηριστικών </a:t>
            </a:r>
            <a:r>
              <a:rPr lang="el-GR" dirty="0"/>
              <a:t>(πλεονεκτημάτων) που διαθέτει μία γεωγραφική </a:t>
            </a:r>
            <a:r>
              <a:rPr lang="el-GR" dirty="0" smtClean="0"/>
              <a:t>ενότητα</a:t>
            </a:r>
          </a:p>
          <a:p>
            <a:endParaRPr lang="el-GR" dirty="0" smtClean="0"/>
          </a:p>
          <a:p>
            <a:r>
              <a:rPr lang="el-GR" dirty="0"/>
              <a:t>Η Έξυπνη Εξειδίκευση εφαρμόζεται μέσω </a:t>
            </a:r>
            <a:r>
              <a:rPr lang="el-GR" b="1" dirty="0">
                <a:solidFill>
                  <a:srgbClr val="3283FE"/>
                </a:solidFill>
              </a:rPr>
              <a:t>συνεργασιών</a:t>
            </a:r>
            <a:r>
              <a:rPr lang="el-GR" dirty="0"/>
              <a:t> μεταξύ επιχειρήσεων, δημόσιων φορέων και </a:t>
            </a:r>
            <a:r>
              <a:rPr lang="el-GR" dirty="0" err="1"/>
              <a:t>παρόχων</a:t>
            </a:r>
            <a:r>
              <a:rPr lang="el-GR" dirty="0"/>
              <a:t> τεχνογνωσίας</a:t>
            </a:r>
            <a:r>
              <a:rPr lang="el-GR" dirty="0" smtClean="0"/>
              <a:t>.</a:t>
            </a:r>
          </a:p>
          <a:p>
            <a:r>
              <a:rPr lang="el-GR" dirty="0" smtClean="0"/>
              <a:t> </a:t>
            </a:r>
          </a:p>
          <a:p>
            <a:r>
              <a:rPr lang="el-GR" dirty="0" smtClean="0"/>
              <a:t>Στο </a:t>
            </a:r>
            <a:r>
              <a:rPr lang="el-GR" dirty="0"/>
              <a:t>πλαίσιο αυτών των συνεργασιών αναγνωρίζονται ισχυρά σημεία με έντονα τοπικά χαρακτηριστικά και </a:t>
            </a:r>
            <a:r>
              <a:rPr lang="el-GR" b="1" dirty="0"/>
              <a:t>ιεραρχούνται οι ανάγκες </a:t>
            </a:r>
            <a:r>
              <a:rPr lang="el-GR" dirty="0" smtClean="0"/>
              <a:t>υποστήριξης …Η </a:t>
            </a:r>
            <a:r>
              <a:rPr lang="el-GR" dirty="0"/>
              <a:t>διαδικασία αυτή αποκαλείται «</a:t>
            </a:r>
            <a:r>
              <a:rPr lang="el-GR" b="1" dirty="0">
                <a:solidFill>
                  <a:srgbClr val="C00000"/>
                </a:solidFill>
              </a:rPr>
              <a:t>Επιχειρηματική Ανακάλυψη</a:t>
            </a:r>
            <a:r>
              <a:rPr lang="el-GR" dirty="0" smtClean="0"/>
              <a:t>».</a:t>
            </a:r>
          </a:p>
          <a:p>
            <a:r>
              <a:rPr lang="el-GR" dirty="0" smtClean="0"/>
              <a:t>Επιπρόσθετα</a:t>
            </a:r>
            <a:r>
              <a:rPr lang="el-GR" dirty="0"/>
              <a:t>, από το σχεδιασμό της, η Έξυπνη Εξειδίκευση επιβάλλει συγκεκριμένα κριτήρια διακυβέρνησης, κρίσιμης μάζας και διάχυσης </a:t>
            </a:r>
            <a:r>
              <a:rPr lang="el-GR" dirty="0" smtClean="0"/>
              <a:t>καινοτομιών</a:t>
            </a:r>
            <a:endParaRPr lang="en-US" dirty="0"/>
          </a:p>
        </p:txBody>
      </p:sp>
      <p:sp>
        <p:nvSpPr>
          <p:cNvPr id="8" name="Τίτλος 1">
            <a:extLst>
              <a:ext uri="{FF2B5EF4-FFF2-40B4-BE49-F238E27FC236}">
                <a16:creationId xmlns:a16="http://schemas.microsoft.com/office/drawing/2014/main" id="{EE52F521-5B68-47BE-822E-2BE6A76E7C7A}"/>
              </a:ext>
            </a:extLst>
          </p:cNvPr>
          <p:cNvSpPr txBox="1">
            <a:spLocks/>
          </p:cNvSpPr>
          <p:nvPr/>
        </p:nvSpPr>
        <p:spPr>
          <a:xfrm>
            <a:off x="609600" y="396508"/>
            <a:ext cx="10972800" cy="5502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cap="all">
                <a:solidFill>
                  <a:srgbClr val="000080"/>
                </a:solidFill>
                <a:latin typeface="+mj-lt"/>
                <a:ea typeface="+mj-ea"/>
                <a:cs typeface="Helvetica"/>
              </a:defRPr>
            </a:lvl1pPr>
          </a:lstStyle>
          <a:p>
            <a:r>
              <a:rPr lang="el-GR" cap="none" dirty="0" smtClean="0"/>
              <a:t>Βασικές έννοιες</a:t>
            </a:r>
            <a:endParaRPr lang="el-GR" cap="none" dirty="0"/>
          </a:p>
        </p:txBody>
      </p:sp>
    </p:spTree>
    <p:extLst>
      <p:ext uri="{BB962C8B-B14F-4D97-AF65-F5344CB8AC3E}">
        <p14:creationId xmlns:p14="http://schemas.microsoft.com/office/powerpoint/2010/main" val="19735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2" name="Τίτλος 1">
            <a:extLst>
              <a:ext uri="{FF2B5EF4-FFF2-40B4-BE49-F238E27FC236}">
                <a16:creationId xmlns:a16="http://schemas.microsoft.com/office/drawing/2014/main" id="{EE52F521-5B68-47BE-822E-2BE6A76E7C7A}"/>
              </a:ext>
            </a:extLst>
          </p:cNvPr>
          <p:cNvSpPr>
            <a:spLocks noGrp="1"/>
          </p:cNvSpPr>
          <p:nvPr>
            <p:ph type="title"/>
          </p:nvPr>
        </p:nvSpPr>
        <p:spPr/>
        <p:txBody>
          <a:bodyPr/>
          <a:lstStyle/>
          <a:p>
            <a:r>
              <a:rPr lang="el-GR" b="1" dirty="0"/>
              <a:t>Οριοθέτηση του αξιολογούμενου συστήματος καινοτομίας</a:t>
            </a:r>
          </a:p>
        </p:txBody>
      </p:sp>
      <p:sp>
        <p:nvSpPr>
          <p:cNvPr id="4" name="Θέση αριθμού διαφάνειας 3">
            <a:extLst>
              <a:ext uri="{FF2B5EF4-FFF2-40B4-BE49-F238E27FC236}">
                <a16:creationId xmlns:a16="http://schemas.microsoft.com/office/drawing/2014/main" id="{17AF2B65-2859-4187-A439-E58ECA007168}"/>
              </a:ext>
            </a:extLst>
          </p:cNvPr>
          <p:cNvSpPr>
            <a:spLocks noGrp="1"/>
          </p:cNvSpPr>
          <p:nvPr>
            <p:ph type="sldNum" sz="quarter" idx="11"/>
          </p:nvPr>
        </p:nvSpPr>
        <p:spPr/>
        <p:txBody>
          <a:bodyPr/>
          <a:lstStyle/>
          <a:p>
            <a:fld id="{A8AB0D56-2C3D-4640-9ED3-CE690228AE54}" type="slidenum">
              <a:rPr lang="el-GR" smtClean="0"/>
              <a:pPr/>
              <a:t>6</a:t>
            </a:fld>
            <a:endParaRPr lang="el-GR" dirty="0"/>
          </a:p>
        </p:txBody>
      </p:sp>
      <p:sp>
        <p:nvSpPr>
          <p:cNvPr id="5" name="Θέση υποσέλιδου 4">
            <a:extLst>
              <a:ext uri="{FF2B5EF4-FFF2-40B4-BE49-F238E27FC236}">
                <a16:creationId xmlns:a16="http://schemas.microsoft.com/office/drawing/2014/main" id="{324E5379-81F0-4291-88D6-ED1F4F494442}"/>
              </a:ext>
            </a:extLst>
          </p:cNvPr>
          <p:cNvSpPr>
            <a:spLocks noGrp="1"/>
          </p:cNvSpPr>
          <p:nvPr>
            <p:ph type="ftr" sz="quarter" idx="12"/>
          </p:nvPr>
        </p:nvSpPr>
        <p:spPr/>
        <p:txBody>
          <a:bodyPr/>
          <a:lstStyle/>
          <a:p>
            <a:r>
              <a:rPr lang="el-GR"/>
              <a:t>RIS3 Ιονίων Νήσων-Αξιολόγηση Προόδου 2014-2020</a:t>
            </a:r>
          </a:p>
        </p:txBody>
      </p:sp>
      <p:grpSp>
        <p:nvGrpSpPr>
          <p:cNvPr id="17" name="Ομάδα 16"/>
          <p:cNvGrpSpPr/>
          <p:nvPr/>
        </p:nvGrpSpPr>
        <p:grpSpPr>
          <a:xfrm>
            <a:off x="4148553" y="1671681"/>
            <a:ext cx="7973245" cy="4494005"/>
            <a:chOff x="1848196" y="1264171"/>
            <a:chExt cx="8168639" cy="4205603"/>
          </a:xfrm>
        </p:grpSpPr>
        <p:sp>
          <p:nvSpPr>
            <p:cNvPr id="28" name="Ορθογώνιο 27">
              <a:extLst>
                <a:ext uri="{FF2B5EF4-FFF2-40B4-BE49-F238E27FC236}">
                  <a16:creationId xmlns:a16="http://schemas.microsoft.com/office/drawing/2014/main" id="{5964BEAE-8CD3-4548-B286-769605EF6F02}"/>
                </a:ext>
              </a:extLst>
            </p:cNvPr>
            <p:cNvSpPr/>
            <p:nvPr/>
          </p:nvSpPr>
          <p:spPr>
            <a:xfrm>
              <a:off x="1848196" y="1264171"/>
              <a:ext cx="8168639" cy="4205603"/>
            </a:xfrm>
            <a:prstGeom prst="rect">
              <a:avLst/>
            </a:prstGeom>
            <a:pattFill prst="pct10">
              <a:fgClr>
                <a:schemeClr val="bg1">
                  <a:lumMod val="50000"/>
                </a:schemeClr>
              </a:fgClr>
              <a:bgClr>
                <a:schemeClr val="bg1"/>
              </a:bgClr>
            </a:patt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r>
                <a:rPr lang="el-GR" sz="1600" b="1" dirty="0">
                  <a:latin typeface="+mj-lt"/>
                </a:rPr>
                <a:t>Περιβάλλον</a:t>
              </a:r>
            </a:p>
          </p:txBody>
        </p:sp>
        <p:sp>
          <p:nvSpPr>
            <p:cNvPr id="27" name="Ορθογώνιο 26">
              <a:extLst>
                <a:ext uri="{FF2B5EF4-FFF2-40B4-BE49-F238E27FC236}">
                  <a16:creationId xmlns:a16="http://schemas.microsoft.com/office/drawing/2014/main" id="{621C948F-513E-412C-9B3D-577BA8857995}"/>
                </a:ext>
              </a:extLst>
            </p:cNvPr>
            <p:cNvSpPr/>
            <p:nvPr/>
          </p:nvSpPr>
          <p:spPr>
            <a:xfrm>
              <a:off x="2867891" y="1804499"/>
              <a:ext cx="6134792" cy="3108960"/>
            </a:xfrm>
            <a:prstGeom prst="rect">
              <a:avLst/>
            </a:prstGeom>
            <a:solidFill>
              <a:schemeClr val="bg1">
                <a:lumMod val="85000"/>
              </a:schemeClr>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r>
                <a:rPr lang="el-GR" sz="1600" b="1" dirty="0">
                  <a:latin typeface="+mj-lt"/>
                </a:rPr>
                <a:t>Περιφερειακό Σύστημα Καινοτομίας Ιονίων Νήσων</a:t>
              </a:r>
            </a:p>
          </p:txBody>
        </p:sp>
        <p:sp>
          <p:nvSpPr>
            <p:cNvPr id="6" name="Ορθογώνιο 5">
              <a:extLst>
                <a:ext uri="{FF2B5EF4-FFF2-40B4-BE49-F238E27FC236}">
                  <a16:creationId xmlns:a16="http://schemas.microsoft.com/office/drawing/2014/main" id="{7395CB14-A45F-46BB-9E94-B72064846E53}"/>
                </a:ext>
              </a:extLst>
            </p:cNvPr>
            <p:cNvSpPr/>
            <p:nvPr/>
          </p:nvSpPr>
          <p:spPr>
            <a:xfrm>
              <a:off x="4220093" y="2494456"/>
              <a:ext cx="1521229" cy="648392"/>
            </a:xfrm>
            <a:prstGeom prst="rect">
              <a:avLst/>
            </a:prstGeom>
            <a:solidFill>
              <a:schemeClr val="accent3">
                <a:lumMod val="20000"/>
                <a:lumOff val="80000"/>
              </a:schemeClr>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l-GR" sz="1400" dirty="0">
                  <a:latin typeface="+mj-lt"/>
                </a:rPr>
                <a:t>Υποσύστημα #1</a:t>
              </a:r>
            </a:p>
            <a:p>
              <a:pPr algn="ctr"/>
              <a:r>
                <a:rPr lang="el-GR" sz="1400" b="1" dirty="0" err="1">
                  <a:latin typeface="+mj-lt"/>
                </a:rPr>
                <a:t>Αγρο</a:t>
              </a:r>
              <a:r>
                <a:rPr lang="el-GR" sz="1400" b="1" dirty="0">
                  <a:latin typeface="+mj-lt"/>
                </a:rPr>
                <a:t>-διατροφή</a:t>
              </a:r>
            </a:p>
          </p:txBody>
        </p:sp>
        <p:sp>
          <p:nvSpPr>
            <p:cNvPr id="7" name="Ορθογώνιο 6">
              <a:extLst>
                <a:ext uri="{FF2B5EF4-FFF2-40B4-BE49-F238E27FC236}">
                  <a16:creationId xmlns:a16="http://schemas.microsoft.com/office/drawing/2014/main" id="{47A83CC0-5378-48CD-B2B8-B7D5FC24ABB4}"/>
                </a:ext>
              </a:extLst>
            </p:cNvPr>
            <p:cNvSpPr/>
            <p:nvPr/>
          </p:nvSpPr>
          <p:spPr>
            <a:xfrm>
              <a:off x="6112624" y="2494456"/>
              <a:ext cx="1521229" cy="648392"/>
            </a:xfrm>
            <a:prstGeom prst="rect">
              <a:avLst/>
            </a:prstGeom>
            <a:solidFill>
              <a:schemeClr val="accent2">
                <a:lumMod val="20000"/>
                <a:lumOff val="80000"/>
              </a:schemeClr>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l-GR" sz="1400" dirty="0">
                  <a:latin typeface="+mj-lt"/>
                </a:rPr>
                <a:t>Υποσύστημα #2</a:t>
              </a:r>
            </a:p>
            <a:p>
              <a:pPr algn="ctr"/>
              <a:r>
                <a:rPr lang="el-GR" sz="1400" b="1" dirty="0">
                  <a:latin typeface="+mj-lt"/>
                </a:rPr>
                <a:t>Τουρισμός</a:t>
              </a:r>
            </a:p>
          </p:txBody>
        </p:sp>
        <p:sp>
          <p:nvSpPr>
            <p:cNvPr id="8" name="Ορθογώνιο 7">
              <a:extLst>
                <a:ext uri="{FF2B5EF4-FFF2-40B4-BE49-F238E27FC236}">
                  <a16:creationId xmlns:a16="http://schemas.microsoft.com/office/drawing/2014/main" id="{FA2D94A3-C5A3-4C38-9771-7893F227FE63}"/>
                </a:ext>
              </a:extLst>
            </p:cNvPr>
            <p:cNvSpPr/>
            <p:nvPr/>
          </p:nvSpPr>
          <p:spPr>
            <a:xfrm>
              <a:off x="4220094" y="3598664"/>
              <a:ext cx="1521229" cy="648392"/>
            </a:xfrm>
            <a:prstGeom prst="rect">
              <a:avLst/>
            </a:prstGeom>
            <a:solidFill>
              <a:schemeClr val="accent6">
                <a:lumMod val="20000"/>
                <a:lumOff val="80000"/>
              </a:schemeClr>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l-GR" sz="1400" dirty="0">
                  <a:latin typeface="+mj-lt"/>
                </a:rPr>
                <a:t>Υποσύστημα #3</a:t>
              </a:r>
            </a:p>
            <a:p>
              <a:pPr algn="ctr"/>
              <a:r>
                <a:rPr lang="el-GR" sz="1400" b="1" dirty="0">
                  <a:latin typeface="+mj-lt"/>
                </a:rPr>
                <a:t>Δημιουργική Οικονομία</a:t>
              </a:r>
            </a:p>
          </p:txBody>
        </p:sp>
        <p:sp>
          <p:nvSpPr>
            <p:cNvPr id="9" name="Ορθογώνιο 8">
              <a:extLst>
                <a:ext uri="{FF2B5EF4-FFF2-40B4-BE49-F238E27FC236}">
                  <a16:creationId xmlns:a16="http://schemas.microsoft.com/office/drawing/2014/main" id="{417C7A8D-4AA1-4B6B-990F-03669CA4F7FE}"/>
                </a:ext>
              </a:extLst>
            </p:cNvPr>
            <p:cNvSpPr/>
            <p:nvPr/>
          </p:nvSpPr>
          <p:spPr>
            <a:xfrm>
              <a:off x="6112625" y="3592373"/>
              <a:ext cx="1521229" cy="648392"/>
            </a:xfrm>
            <a:prstGeom prst="rect">
              <a:avLst/>
            </a:prstGeom>
            <a:solidFill>
              <a:schemeClr val="bg2">
                <a:lumMod val="90000"/>
              </a:schemeClr>
            </a:solid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l-GR" sz="1400" dirty="0">
                  <a:latin typeface="+mj-lt"/>
                </a:rPr>
                <a:t>Υποσύστημα #4</a:t>
              </a:r>
            </a:p>
            <a:p>
              <a:pPr algn="ctr"/>
              <a:r>
                <a:rPr lang="el-GR" sz="1400" b="1" dirty="0">
                  <a:latin typeface="+mj-lt"/>
                </a:rPr>
                <a:t>Πληροφορική</a:t>
              </a:r>
            </a:p>
          </p:txBody>
        </p:sp>
        <p:cxnSp>
          <p:nvCxnSpPr>
            <p:cNvPr id="11" name="Ευθύγραμμο βέλος σύνδεσης 10">
              <a:extLst>
                <a:ext uri="{FF2B5EF4-FFF2-40B4-BE49-F238E27FC236}">
                  <a16:creationId xmlns:a16="http://schemas.microsoft.com/office/drawing/2014/main" id="{BE01A540-5A54-4C3E-BBB3-F030B37F25A7}"/>
                </a:ext>
              </a:extLst>
            </p:cNvPr>
            <p:cNvCxnSpPr>
              <a:stCxn id="6" idx="3"/>
              <a:endCxn id="7" idx="1"/>
            </p:cNvCxnSpPr>
            <p:nvPr/>
          </p:nvCxnSpPr>
          <p:spPr>
            <a:xfrm>
              <a:off x="5741322" y="2818652"/>
              <a:ext cx="371302"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id="{836235EF-659C-4A0E-AD7D-4052FBB60F78}"/>
                </a:ext>
              </a:extLst>
            </p:cNvPr>
            <p:cNvCxnSpPr>
              <a:cxnSpLocks/>
              <a:stCxn id="8" idx="3"/>
              <a:endCxn id="9" idx="1"/>
            </p:cNvCxnSpPr>
            <p:nvPr/>
          </p:nvCxnSpPr>
          <p:spPr>
            <a:xfrm flipV="1">
              <a:off x="5741323" y="3916569"/>
              <a:ext cx="371302" cy="6291"/>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5" name="Ευθύγραμμο βέλος σύνδεσης 14">
              <a:extLst>
                <a:ext uri="{FF2B5EF4-FFF2-40B4-BE49-F238E27FC236}">
                  <a16:creationId xmlns:a16="http://schemas.microsoft.com/office/drawing/2014/main" id="{5F863D2B-4FF5-4759-90D6-0FDDED473F2A}"/>
                </a:ext>
              </a:extLst>
            </p:cNvPr>
            <p:cNvCxnSpPr>
              <a:cxnSpLocks/>
              <a:stCxn id="8" idx="0"/>
              <a:endCxn id="6" idx="2"/>
            </p:cNvCxnSpPr>
            <p:nvPr/>
          </p:nvCxnSpPr>
          <p:spPr>
            <a:xfrm flipH="1" flipV="1">
              <a:off x="4980708" y="3142848"/>
              <a:ext cx="1" cy="455816"/>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8" name="Ευθύγραμμο βέλος σύνδεσης 17">
              <a:extLst>
                <a:ext uri="{FF2B5EF4-FFF2-40B4-BE49-F238E27FC236}">
                  <a16:creationId xmlns:a16="http://schemas.microsoft.com/office/drawing/2014/main" id="{A9CB5F21-D6A9-4402-BA63-68E93A74C6A5}"/>
                </a:ext>
              </a:extLst>
            </p:cNvPr>
            <p:cNvCxnSpPr>
              <a:cxnSpLocks/>
              <a:stCxn id="9" idx="0"/>
              <a:endCxn id="7" idx="2"/>
            </p:cNvCxnSpPr>
            <p:nvPr/>
          </p:nvCxnSpPr>
          <p:spPr>
            <a:xfrm flipH="1" flipV="1">
              <a:off x="6873239" y="3142848"/>
              <a:ext cx="1" cy="449525"/>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21" name="Ευθύγραμμο βέλος σύνδεσης 20">
              <a:extLst>
                <a:ext uri="{FF2B5EF4-FFF2-40B4-BE49-F238E27FC236}">
                  <a16:creationId xmlns:a16="http://schemas.microsoft.com/office/drawing/2014/main" id="{101E7887-BB07-482A-B590-489B3266C2D1}"/>
                </a:ext>
              </a:extLst>
            </p:cNvPr>
            <p:cNvCxnSpPr>
              <a:cxnSpLocks/>
              <a:stCxn id="9" idx="0"/>
              <a:endCxn id="6" idx="2"/>
            </p:cNvCxnSpPr>
            <p:nvPr/>
          </p:nvCxnSpPr>
          <p:spPr>
            <a:xfrm flipH="1" flipV="1">
              <a:off x="4980708" y="3142848"/>
              <a:ext cx="1892532" cy="449525"/>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24" name="Ευθύγραμμο βέλος σύνδεσης 23">
              <a:extLst>
                <a:ext uri="{FF2B5EF4-FFF2-40B4-BE49-F238E27FC236}">
                  <a16:creationId xmlns:a16="http://schemas.microsoft.com/office/drawing/2014/main" id="{6D9F6054-E209-4C80-B7DA-93617712E6BC}"/>
                </a:ext>
              </a:extLst>
            </p:cNvPr>
            <p:cNvCxnSpPr>
              <a:cxnSpLocks/>
              <a:stCxn id="7" idx="2"/>
              <a:endCxn id="8" idx="0"/>
            </p:cNvCxnSpPr>
            <p:nvPr/>
          </p:nvCxnSpPr>
          <p:spPr>
            <a:xfrm flipH="1">
              <a:off x="4980709" y="3142848"/>
              <a:ext cx="1892530" cy="455816"/>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30" name="Ευθύγραμμο βέλος σύνδεσης 29">
              <a:extLst>
                <a:ext uri="{FF2B5EF4-FFF2-40B4-BE49-F238E27FC236}">
                  <a16:creationId xmlns:a16="http://schemas.microsoft.com/office/drawing/2014/main" id="{78FE96BD-E36B-4FD3-BBB6-8168DA88F276}"/>
                </a:ext>
              </a:extLst>
            </p:cNvPr>
            <p:cNvCxnSpPr>
              <a:cxnSpLocks/>
              <a:stCxn id="7" idx="3"/>
            </p:cNvCxnSpPr>
            <p:nvPr/>
          </p:nvCxnSpPr>
          <p:spPr>
            <a:xfrm>
              <a:off x="7633853" y="2818652"/>
              <a:ext cx="1377143" cy="0"/>
            </a:xfrm>
            <a:prstGeom prst="straightConnector1">
              <a:avLst/>
            </a:prstGeom>
            <a:ln w="127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4" name="Ευθύγραμμο βέλος σύνδεσης 33">
              <a:extLst>
                <a:ext uri="{FF2B5EF4-FFF2-40B4-BE49-F238E27FC236}">
                  <a16:creationId xmlns:a16="http://schemas.microsoft.com/office/drawing/2014/main" id="{820A227A-1697-490C-800F-3AD8A5BEE6E8}"/>
                </a:ext>
              </a:extLst>
            </p:cNvPr>
            <p:cNvCxnSpPr>
              <a:cxnSpLocks/>
            </p:cNvCxnSpPr>
            <p:nvPr/>
          </p:nvCxnSpPr>
          <p:spPr>
            <a:xfrm>
              <a:off x="7633853" y="3922860"/>
              <a:ext cx="1377143" cy="0"/>
            </a:xfrm>
            <a:prstGeom prst="straightConnector1">
              <a:avLst/>
            </a:prstGeom>
            <a:ln w="127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5" name="Ευθύγραμμο βέλος σύνδεσης 34">
              <a:extLst>
                <a:ext uri="{FF2B5EF4-FFF2-40B4-BE49-F238E27FC236}">
                  <a16:creationId xmlns:a16="http://schemas.microsoft.com/office/drawing/2014/main" id="{7CB7A164-464C-4FBC-BE89-93F4F0D695F7}"/>
                </a:ext>
              </a:extLst>
            </p:cNvPr>
            <p:cNvCxnSpPr>
              <a:cxnSpLocks/>
            </p:cNvCxnSpPr>
            <p:nvPr/>
          </p:nvCxnSpPr>
          <p:spPr>
            <a:xfrm>
              <a:off x="2876204" y="3906124"/>
              <a:ext cx="1377143" cy="0"/>
            </a:xfrm>
            <a:prstGeom prst="straightConnector1">
              <a:avLst/>
            </a:prstGeom>
            <a:ln w="127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6" name="Ευθύγραμμο βέλος σύνδεσης 35">
              <a:extLst>
                <a:ext uri="{FF2B5EF4-FFF2-40B4-BE49-F238E27FC236}">
                  <a16:creationId xmlns:a16="http://schemas.microsoft.com/office/drawing/2014/main" id="{14EB38D8-AE14-4FCD-B427-AAF35883EC01}"/>
                </a:ext>
              </a:extLst>
            </p:cNvPr>
            <p:cNvCxnSpPr>
              <a:cxnSpLocks/>
            </p:cNvCxnSpPr>
            <p:nvPr/>
          </p:nvCxnSpPr>
          <p:spPr>
            <a:xfrm>
              <a:off x="2868355" y="2818652"/>
              <a:ext cx="1377143" cy="0"/>
            </a:xfrm>
            <a:prstGeom prst="straightConnector1">
              <a:avLst/>
            </a:prstGeom>
            <a:ln w="127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37" name="Ευθύγραμμο βέλος σύνδεσης 36">
              <a:extLst>
                <a:ext uri="{FF2B5EF4-FFF2-40B4-BE49-F238E27FC236}">
                  <a16:creationId xmlns:a16="http://schemas.microsoft.com/office/drawing/2014/main" id="{23B56967-00ED-4289-BC6D-92969D0F4A9A}"/>
                </a:ext>
              </a:extLst>
            </p:cNvPr>
            <p:cNvCxnSpPr>
              <a:cxnSpLocks/>
              <a:stCxn id="27" idx="3"/>
              <a:endCxn id="28" idx="3"/>
            </p:cNvCxnSpPr>
            <p:nvPr/>
          </p:nvCxnSpPr>
          <p:spPr>
            <a:xfrm>
              <a:off x="9002683" y="3358979"/>
              <a:ext cx="1014152" cy="7994"/>
            </a:xfrm>
            <a:prstGeom prst="straightConnector1">
              <a:avLst/>
            </a:prstGeom>
            <a:ln w="381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40" name="Ευθύγραμμο βέλος σύνδεσης 39">
              <a:extLst>
                <a:ext uri="{FF2B5EF4-FFF2-40B4-BE49-F238E27FC236}">
                  <a16:creationId xmlns:a16="http://schemas.microsoft.com/office/drawing/2014/main" id="{20B7132E-581B-4D2D-9902-1377CC25C58C}"/>
                </a:ext>
              </a:extLst>
            </p:cNvPr>
            <p:cNvCxnSpPr>
              <a:cxnSpLocks/>
              <a:stCxn id="28" idx="1"/>
              <a:endCxn id="27" idx="1"/>
            </p:cNvCxnSpPr>
            <p:nvPr/>
          </p:nvCxnSpPr>
          <p:spPr>
            <a:xfrm flipV="1">
              <a:off x="1848196" y="3358979"/>
              <a:ext cx="1019695" cy="7994"/>
            </a:xfrm>
            <a:prstGeom prst="straightConnector1">
              <a:avLst/>
            </a:prstGeom>
            <a:ln w="381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43" name="Ευθύγραμμο βέλος σύνδεσης 42">
              <a:extLst>
                <a:ext uri="{FF2B5EF4-FFF2-40B4-BE49-F238E27FC236}">
                  <a16:creationId xmlns:a16="http://schemas.microsoft.com/office/drawing/2014/main" id="{9C82B661-2DB3-4E7E-8CBD-4E9CA9F2F019}"/>
                </a:ext>
              </a:extLst>
            </p:cNvPr>
            <p:cNvCxnSpPr>
              <a:cxnSpLocks/>
              <a:stCxn id="28" idx="2"/>
              <a:endCxn id="27" idx="2"/>
            </p:cNvCxnSpPr>
            <p:nvPr/>
          </p:nvCxnSpPr>
          <p:spPr>
            <a:xfrm flipV="1">
              <a:off x="5932516" y="4913459"/>
              <a:ext cx="2771" cy="556315"/>
            </a:xfrm>
            <a:prstGeom prst="straightConnector1">
              <a:avLst/>
            </a:prstGeom>
            <a:ln w="38100">
              <a:prstDash val="sysDash"/>
              <a:headEnd type="triangle"/>
              <a:tailEnd type="triangle"/>
            </a:ln>
          </p:spPr>
          <p:style>
            <a:lnRef idx="1">
              <a:schemeClr val="dk1"/>
            </a:lnRef>
            <a:fillRef idx="0">
              <a:schemeClr val="dk1"/>
            </a:fillRef>
            <a:effectRef idx="0">
              <a:schemeClr val="dk1"/>
            </a:effectRef>
            <a:fontRef idx="minor">
              <a:schemeClr val="tx1"/>
            </a:fontRef>
          </p:style>
        </p:cxnSp>
        <p:cxnSp>
          <p:nvCxnSpPr>
            <p:cNvPr id="46" name="Ευθύγραμμο βέλος σύνδεσης 45">
              <a:extLst>
                <a:ext uri="{FF2B5EF4-FFF2-40B4-BE49-F238E27FC236}">
                  <a16:creationId xmlns:a16="http://schemas.microsoft.com/office/drawing/2014/main" id="{EA8EC107-D2D1-483F-B78F-31C80A634BA1}"/>
                </a:ext>
              </a:extLst>
            </p:cNvPr>
            <p:cNvCxnSpPr>
              <a:cxnSpLocks/>
              <a:stCxn id="27" idx="0"/>
              <a:endCxn id="28" idx="0"/>
            </p:cNvCxnSpPr>
            <p:nvPr/>
          </p:nvCxnSpPr>
          <p:spPr>
            <a:xfrm flipH="1" flipV="1">
              <a:off x="5932516" y="1264171"/>
              <a:ext cx="2771" cy="540328"/>
            </a:xfrm>
            <a:prstGeom prst="straightConnector1">
              <a:avLst/>
            </a:prstGeom>
            <a:ln w="38100">
              <a:prstDash val="sysDash"/>
              <a:headEnd type="triangle"/>
              <a:tailEnd type="triangle"/>
            </a:ln>
          </p:spPr>
          <p:style>
            <a:lnRef idx="1">
              <a:schemeClr val="dk1"/>
            </a:lnRef>
            <a:fillRef idx="0">
              <a:schemeClr val="dk1"/>
            </a:fillRef>
            <a:effectRef idx="0">
              <a:schemeClr val="dk1"/>
            </a:effectRef>
            <a:fontRef idx="minor">
              <a:schemeClr val="tx1"/>
            </a:fontRef>
          </p:style>
        </p:cxnSp>
      </p:grpSp>
      <p:sp>
        <p:nvSpPr>
          <p:cNvPr id="19" name="TextBox 18"/>
          <p:cNvSpPr txBox="1"/>
          <p:nvPr/>
        </p:nvSpPr>
        <p:spPr>
          <a:xfrm>
            <a:off x="276161" y="1264459"/>
            <a:ext cx="3473493" cy="2123658"/>
          </a:xfrm>
          <a:prstGeom prst="rect">
            <a:avLst/>
          </a:prstGeom>
          <a:noFill/>
        </p:spPr>
        <p:txBody>
          <a:bodyPr wrap="square" rtlCol="0">
            <a:spAutoFit/>
          </a:bodyPr>
          <a:lstStyle/>
          <a:p>
            <a:r>
              <a:rPr lang="el-GR" sz="1200" dirty="0"/>
              <a:t>Η </a:t>
            </a:r>
            <a:r>
              <a:rPr lang="el-GR" sz="1200" dirty="0" smtClean="0"/>
              <a:t>Στρατηγική «Έξυπνης Εξειδίκευσης </a:t>
            </a:r>
            <a:r>
              <a:rPr lang="el-GR" sz="1200" dirty="0"/>
              <a:t>της Περιφέρειας Ιονίων Νήσων (</a:t>
            </a:r>
            <a:r>
              <a:rPr lang="el-GR" sz="1200" dirty="0" smtClean="0"/>
              <a:t>RIS3</a:t>
            </a:r>
            <a:r>
              <a:rPr lang="en-US" sz="1200" dirty="0" smtClean="0"/>
              <a:t> </a:t>
            </a:r>
            <a:r>
              <a:rPr lang="el-GR" sz="1200" dirty="0" smtClean="0"/>
              <a:t>ΙΝ</a:t>
            </a:r>
            <a:r>
              <a:rPr lang="el-GR" sz="1200" dirty="0"/>
              <a:t>), σχεδιάστηκε την περίοδο 2013-2015 και εγκρίθηκε </a:t>
            </a:r>
            <a:r>
              <a:rPr lang="el-GR" sz="1200" dirty="0" smtClean="0"/>
              <a:t>από </a:t>
            </a:r>
            <a:r>
              <a:rPr lang="el-GR" sz="1200" dirty="0"/>
              <a:t>το Περιφερειακό Συμβούλιο τον Απρίλιο του </a:t>
            </a:r>
            <a:r>
              <a:rPr lang="el-GR" sz="1200" dirty="0" smtClean="0"/>
              <a:t>2015.</a:t>
            </a:r>
          </a:p>
          <a:p>
            <a:endParaRPr lang="el-GR" sz="1200" dirty="0" smtClean="0"/>
          </a:p>
          <a:p>
            <a:r>
              <a:rPr lang="el-GR" sz="1200" b="1" dirty="0"/>
              <a:t>Σ</a:t>
            </a:r>
            <a:r>
              <a:rPr lang="el-GR" sz="1200" b="1" dirty="0" smtClean="0"/>
              <a:t>κοπός</a:t>
            </a:r>
            <a:r>
              <a:rPr lang="el-GR" sz="1200" dirty="0" smtClean="0"/>
              <a:t> </a:t>
            </a:r>
            <a:r>
              <a:rPr lang="el-GR" sz="1200" dirty="0"/>
              <a:t>της στρατηγικής ήταν η </a:t>
            </a:r>
            <a:r>
              <a:rPr lang="el-GR" sz="1200" dirty="0" smtClean="0"/>
              <a:t>συμβολή στη δημιουργία </a:t>
            </a:r>
            <a:r>
              <a:rPr lang="el-GR" sz="1200" dirty="0"/>
              <a:t>ενός νέου παραγωγικού προτύπου </a:t>
            </a:r>
            <a:r>
              <a:rPr lang="el-GR" sz="1200" dirty="0" smtClean="0"/>
              <a:t>που θα </a:t>
            </a:r>
            <a:r>
              <a:rPr lang="el-GR" sz="1200" dirty="0"/>
              <a:t>εκφράζει </a:t>
            </a:r>
            <a:r>
              <a:rPr lang="el-GR" sz="1200" dirty="0" smtClean="0"/>
              <a:t>το όραμα </a:t>
            </a:r>
            <a:r>
              <a:rPr lang="el-GR" sz="1200" dirty="0"/>
              <a:t>της Περιφέρειας για την «</a:t>
            </a:r>
            <a:r>
              <a:rPr lang="el-GR" sz="1200" b="1" dirty="0">
                <a:solidFill>
                  <a:srgbClr val="3283FE"/>
                </a:solidFill>
              </a:rPr>
              <a:t>επανάκτηση της </a:t>
            </a:r>
            <a:r>
              <a:rPr lang="el-GR" sz="1200" b="1" dirty="0" smtClean="0">
                <a:solidFill>
                  <a:srgbClr val="3283FE"/>
                </a:solidFill>
              </a:rPr>
              <a:t>ελκυστικότητάς </a:t>
            </a:r>
            <a:r>
              <a:rPr lang="el-GR" sz="1200" b="1" dirty="0">
                <a:solidFill>
                  <a:srgbClr val="3283FE"/>
                </a:solidFill>
              </a:rPr>
              <a:t>της </a:t>
            </a:r>
            <a:r>
              <a:rPr lang="el-GR" sz="1200" b="1" dirty="0" smtClean="0">
                <a:solidFill>
                  <a:srgbClr val="3283FE"/>
                </a:solidFill>
              </a:rPr>
              <a:t> </a:t>
            </a:r>
            <a:r>
              <a:rPr lang="el-GR" sz="1200" b="1" dirty="0">
                <a:solidFill>
                  <a:srgbClr val="FA0087"/>
                </a:solidFill>
              </a:rPr>
              <a:t>με την αξιοποίηση της γνώσης</a:t>
            </a:r>
            <a:r>
              <a:rPr lang="el-GR" sz="1200" dirty="0"/>
              <a:t>»</a:t>
            </a:r>
            <a:endParaRPr lang="en-US" sz="1200" dirty="0"/>
          </a:p>
        </p:txBody>
      </p:sp>
      <p:sp>
        <p:nvSpPr>
          <p:cNvPr id="20" name="TextBox 19"/>
          <p:cNvSpPr txBox="1"/>
          <p:nvPr/>
        </p:nvSpPr>
        <p:spPr>
          <a:xfrm>
            <a:off x="368215" y="3743517"/>
            <a:ext cx="3516451" cy="1384995"/>
          </a:xfrm>
          <a:prstGeom prst="rect">
            <a:avLst/>
          </a:prstGeom>
          <a:noFill/>
        </p:spPr>
        <p:txBody>
          <a:bodyPr wrap="square" rtlCol="0">
            <a:spAutoFit/>
          </a:bodyPr>
          <a:lstStyle/>
          <a:p>
            <a:r>
              <a:rPr lang="el-GR" sz="1200" dirty="0"/>
              <a:t>Η </a:t>
            </a:r>
            <a:r>
              <a:rPr lang="el-GR" sz="1200" dirty="0" smtClean="0"/>
              <a:t>προσέγγιση είχε τα χαρακτηριστικά μιας «</a:t>
            </a:r>
            <a:r>
              <a:rPr lang="el-GR" sz="1200" b="1" dirty="0" smtClean="0"/>
              <a:t>εκ </a:t>
            </a:r>
            <a:r>
              <a:rPr lang="el-GR" sz="1200" b="1" dirty="0"/>
              <a:t>της βάσης προς τα άνω</a:t>
            </a:r>
            <a:r>
              <a:rPr lang="el-GR" sz="1200" dirty="0"/>
              <a:t>» (</a:t>
            </a:r>
            <a:r>
              <a:rPr lang="el-GR" sz="1200" dirty="0" err="1"/>
              <a:t>bottom-up</a:t>
            </a:r>
            <a:r>
              <a:rPr lang="el-GR" sz="1200" dirty="0"/>
              <a:t> </a:t>
            </a:r>
            <a:r>
              <a:rPr lang="el-GR" sz="1200" dirty="0" err="1"/>
              <a:t>approach</a:t>
            </a:r>
            <a:r>
              <a:rPr lang="el-GR" sz="1200" dirty="0"/>
              <a:t>) διαδικασίας διαβούλευσης </a:t>
            </a:r>
            <a:endParaRPr lang="el-GR" sz="1200" dirty="0" smtClean="0"/>
          </a:p>
          <a:p>
            <a:r>
              <a:rPr lang="el-GR" sz="1200" dirty="0" smtClean="0"/>
              <a:t>κατά την </a:t>
            </a:r>
            <a:r>
              <a:rPr lang="el-GR" sz="1200" dirty="0"/>
              <a:t>οποία </a:t>
            </a:r>
            <a:r>
              <a:rPr lang="el-GR" sz="1200" dirty="0" smtClean="0"/>
              <a:t>καθορίστηκαν  </a:t>
            </a:r>
            <a:r>
              <a:rPr lang="el-GR" sz="1200" b="1" dirty="0" smtClean="0">
                <a:solidFill>
                  <a:srgbClr val="1C8356"/>
                </a:solidFill>
              </a:rPr>
              <a:t>4 </a:t>
            </a:r>
            <a:r>
              <a:rPr lang="el-GR" sz="1200" b="1" dirty="0">
                <a:solidFill>
                  <a:srgbClr val="1C8356"/>
                </a:solidFill>
              </a:rPr>
              <a:t>κύριοι τομείς </a:t>
            </a:r>
            <a:r>
              <a:rPr lang="el-GR" sz="1200" b="1" dirty="0"/>
              <a:t>προτεραιότητας</a:t>
            </a:r>
            <a:r>
              <a:rPr lang="el-GR" sz="1200" dirty="0"/>
              <a:t> στους οποίους </a:t>
            </a:r>
            <a:r>
              <a:rPr lang="el-GR" sz="1200" dirty="0" smtClean="0"/>
              <a:t>εστιάζει </a:t>
            </a:r>
            <a:r>
              <a:rPr lang="el-GR" sz="1200" dirty="0"/>
              <a:t>η </a:t>
            </a:r>
            <a:r>
              <a:rPr lang="el-GR" sz="1200" dirty="0" smtClean="0"/>
              <a:t>στρατηγική </a:t>
            </a:r>
            <a:r>
              <a:rPr lang="en-US" sz="1200" dirty="0" smtClean="0"/>
              <a:t>RIS3</a:t>
            </a:r>
            <a:r>
              <a:rPr lang="el-GR" sz="1200" dirty="0" smtClean="0"/>
              <a:t>.</a:t>
            </a:r>
          </a:p>
          <a:p>
            <a:endParaRPr lang="el-GR" sz="1200" dirty="0"/>
          </a:p>
        </p:txBody>
      </p:sp>
      <p:sp>
        <p:nvSpPr>
          <p:cNvPr id="29" name="TextBox 28"/>
          <p:cNvSpPr txBox="1"/>
          <p:nvPr/>
        </p:nvSpPr>
        <p:spPr>
          <a:xfrm>
            <a:off x="4148553" y="918889"/>
            <a:ext cx="7973244" cy="461665"/>
          </a:xfrm>
          <a:prstGeom prst="rect">
            <a:avLst/>
          </a:prstGeom>
          <a:noFill/>
        </p:spPr>
        <p:txBody>
          <a:bodyPr wrap="square" rtlCol="0">
            <a:spAutoFit/>
          </a:bodyPr>
          <a:lstStyle/>
          <a:p>
            <a:endParaRPr lang="el-GR" sz="1200" dirty="0"/>
          </a:p>
          <a:p>
            <a:r>
              <a:rPr lang="el-GR" sz="1200" dirty="0" smtClean="0"/>
              <a:t> </a:t>
            </a:r>
            <a:r>
              <a:rPr lang="el-GR" sz="1200" dirty="0"/>
              <a:t>Οι τομείς προτεραιότητας </a:t>
            </a:r>
            <a:r>
              <a:rPr lang="el-GR" sz="1200" dirty="0" smtClean="0"/>
              <a:t>αφορούν: </a:t>
            </a:r>
            <a:endParaRPr lang="en-US" sz="1200" dirty="0"/>
          </a:p>
        </p:txBody>
      </p:sp>
    </p:spTree>
    <p:extLst>
      <p:ext uri="{BB962C8B-B14F-4D97-AF65-F5344CB8AC3E}">
        <p14:creationId xmlns:p14="http://schemas.microsoft.com/office/powerpoint/2010/main" val="13371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3"/>
          <a:stretch>
            <a:fillRect/>
          </a:stretch>
        </p:blipFill>
        <p:spPr>
          <a:xfrm>
            <a:off x="-12268" y="-5255"/>
            <a:ext cx="12192000" cy="6858000"/>
          </a:xfrm>
          <a:prstGeom prst="rect">
            <a:avLst/>
          </a:prstGeom>
        </p:spPr>
      </p:pic>
      <p:sp>
        <p:nvSpPr>
          <p:cNvPr id="28" name="Ορθογώνιο 27">
            <a:extLst>
              <a:ext uri="{FF2B5EF4-FFF2-40B4-BE49-F238E27FC236}">
                <a16:creationId xmlns:a16="http://schemas.microsoft.com/office/drawing/2014/main" id="{5964BEAE-8CD3-4548-B286-769605EF6F02}"/>
              </a:ext>
            </a:extLst>
          </p:cNvPr>
          <p:cNvSpPr/>
          <p:nvPr/>
        </p:nvSpPr>
        <p:spPr>
          <a:xfrm>
            <a:off x="609600" y="1253765"/>
            <a:ext cx="10988994" cy="2790334"/>
          </a:xfrm>
          <a:prstGeom prst="rect">
            <a:avLst/>
          </a:prstGeom>
          <a:pattFill prst="pct10">
            <a:fgClr>
              <a:schemeClr val="bg1">
                <a:lumMod val="50000"/>
              </a:schemeClr>
            </a:fgClr>
            <a:bgClr>
              <a:schemeClr val="bg1"/>
            </a:bgClr>
          </a:patt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r>
              <a:rPr lang="el-GR" sz="1600" b="1" dirty="0">
                <a:latin typeface="+mj-lt"/>
              </a:rPr>
              <a:t>Περιβάλλον</a:t>
            </a:r>
          </a:p>
        </p:txBody>
      </p:sp>
      <p:sp>
        <p:nvSpPr>
          <p:cNvPr id="27" name="Ορθογώνιο 26">
            <a:extLst>
              <a:ext uri="{FF2B5EF4-FFF2-40B4-BE49-F238E27FC236}">
                <a16:creationId xmlns:a16="http://schemas.microsoft.com/office/drawing/2014/main" id="{621C948F-513E-412C-9B3D-577BA8857995}"/>
              </a:ext>
            </a:extLst>
          </p:cNvPr>
          <p:cNvSpPr/>
          <p:nvPr/>
        </p:nvSpPr>
        <p:spPr>
          <a:xfrm>
            <a:off x="4397747" y="1762814"/>
            <a:ext cx="3657684" cy="1830893"/>
          </a:xfrm>
          <a:prstGeom prst="rect">
            <a:avLst/>
          </a:prstGeom>
          <a:solidFill>
            <a:schemeClr val="bg1">
              <a:lumMod val="85000"/>
            </a:schemeClr>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r>
              <a:rPr lang="el-GR" sz="1600" b="1" dirty="0">
                <a:latin typeface="+mj-lt"/>
              </a:rPr>
              <a:t>Περιφερειακό Σύστημα Καινοτομίας</a:t>
            </a:r>
          </a:p>
        </p:txBody>
      </p:sp>
      <p:sp>
        <p:nvSpPr>
          <p:cNvPr id="2" name="Τίτλος 1">
            <a:extLst>
              <a:ext uri="{FF2B5EF4-FFF2-40B4-BE49-F238E27FC236}">
                <a16:creationId xmlns:a16="http://schemas.microsoft.com/office/drawing/2014/main" id="{EE52F521-5B68-47BE-822E-2BE6A76E7C7A}"/>
              </a:ext>
            </a:extLst>
          </p:cNvPr>
          <p:cNvSpPr>
            <a:spLocks noGrp="1"/>
          </p:cNvSpPr>
          <p:nvPr>
            <p:ph type="title"/>
          </p:nvPr>
        </p:nvSpPr>
        <p:spPr/>
        <p:txBody>
          <a:bodyPr/>
          <a:lstStyle/>
          <a:p>
            <a:r>
              <a:rPr lang="el-GR" dirty="0"/>
              <a:t>Μεταβλητές συστήματος &amp; θέματα αξιολόγησης</a:t>
            </a:r>
          </a:p>
        </p:txBody>
      </p:sp>
      <p:sp>
        <p:nvSpPr>
          <p:cNvPr id="4" name="Θέση αριθμού διαφάνειας 3">
            <a:extLst>
              <a:ext uri="{FF2B5EF4-FFF2-40B4-BE49-F238E27FC236}">
                <a16:creationId xmlns:a16="http://schemas.microsoft.com/office/drawing/2014/main" id="{17AF2B65-2859-4187-A439-E58ECA007168}"/>
              </a:ext>
            </a:extLst>
          </p:cNvPr>
          <p:cNvSpPr>
            <a:spLocks noGrp="1"/>
          </p:cNvSpPr>
          <p:nvPr>
            <p:ph type="sldNum" sz="quarter" idx="11"/>
          </p:nvPr>
        </p:nvSpPr>
        <p:spPr/>
        <p:txBody>
          <a:bodyPr/>
          <a:lstStyle/>
          <a:p>
            <a:fld id="{A8AB0D56-2C3D-4640-9ED3-CE690228AE54}" type="slidenum">
              <a:rPr lang="el-GR" smtClean="0"/>
              <a:pPr/>
              <a:t>7</a:t>
            </a:fld>
            <a:endParaRPr lang="el-GR" dirty="0"/>
          </a:p>
        </p:txBody>
      </p:sp>
      <p:sp>
        <p:nvSpPr>
          <p:cNvPr id="5" name="Θέση υποσέλιδου 4">
            <a:extLst>
              <a:ext uri="{FF2B5EF4-FFF2-40B4-BE49-F238E27FC236}">
                <a16:creationId xmlns:a16="http://schemas.microsoft.com/office/drawing/2014/main" id="{324E5379-81F0-4291-88D6-ED1F4F494442}"/>
              </a:ext>
            </a:extLst>
          </p:cNvPr>
          <p:cNvSpPr>
            <a:spLocks noGrp="1"/>
          </p:cNvSpPr>
          <p:nvPr>
            <p:ph type="ftr" sz="quarter" idx="12"/>
          </p:nvPr>
        </p:nvSpPr>
        <p:spPr/>
        <p:txBody>
          <a:bodyPr/>
          <a:lstStyle/>
          <a:p>
            <a:r>
              <a:rPr lang="el-GR" dirty="0"/>
              <a:t>RIS3 Ιονίων Νήσων-Αξιολόγηση Προόδου 2014-2020</a:t>
            </a:r>
          </a:p>
        </p:txBody>
      </p:sp>
      <p:sp>
        <p:nvSpPr>
          <p:cNvPr id="23" name="Διάγραμμα ροής: Μη αυτόματη λειτουργία 22">
            <a:extLst>
              <a:ext uri="{FF2B5EF4-FFF2-40B4-BE49-F238E27FC236}">
                <a16:creationId xmlns:a16="http://schemas.microsoft.com/office/drawing/2014/main" id="{CFFC079D-2353-49C6-AB55-451DDD0D0ABC}"/>
              </a:ext>
            </a:extLst>
          </p:cNvPr>
          <p:cNvSpPr/>
          <p:nvPr/>
        </p:nvSpPr>
        <p:spPr>
          <a:xfrm rot="16200000">
            <a:off x="2081839" y="2395457"/>
            <a:ext cx="933254" cy="565608"/>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I/S</a:t>
            </a:r>
            <a:endParaRPr lang="el-GR" sz="1600" b="1" dirty="0"/>
          </a:p>
        </p:txBody>
      </p:sp>
      <p:sp>
        <p:nvSpPr>
          <p:cNvPr id="38" name="Διάγραμμα ροής: Μη αυτόματη λειτουργία 37">
            <a:extLst>
              <a:ext uri="{FF2B5EF4-FFF2-40B4-BE49-F238E27FC236}">
                <a16:creationId xmlns:a16="http://schemas.microsoft.com/office/drawing/2014/main" id="{38055888-5E33-4DB9-A8DE-77384E4E532C}"/>
              </a:ext>
            </a:extLst>
          </p:cNvPr>
          <p:cNvSpPr/>
          <p:nvPr/>
        </p:nvSpPr>
        <p:spPr>
          <a:xfrm rot="16200000">
            <a:off x="9438085" y="2395456"/>
            <a:ext cx="933254" cy="565608"/>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R/O</a:t>
            </a:r>
            <a:endParaRPr lang="el-GR" sz="1600" b="1" dirty="0"/>
          </a:p>
        </p:txBody>
      </p:sp>
      <p:cxnSp>
        <p:nvCxnSpPr>
          <p:cNvPr id="26" name="Ευθύγραμμο βέλος σύνδεσης 25">
            <a:extLst>
              <a:ext uri="{FF2B5EF4-FFF2-40B4-BE49-F238E27FC236}">
                <a16:creationId xmlns:a16="http://schemas.microsoft.com/office/drawing/2014/main" id="{EEBDF43E-AC97-422E-B46A-E4412E52015E}"/>
              </a:ext>
            </a:extLst>
          </p:cNvPr>
          <p:cNvCxnSpPr>
            <a:stCxn id="23" idx="2"/>
            <a:endCxn id="27" idx="1"/>
          </p:cNvCxnSpPr>
          <p:nvPr/>
        </p:nvCxnSpPr>
        <p:spPr>
          <a:xfrm>
            <a:off x="2831270" y="2678261"/>
            <a:ext cx="156647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Ευθύγραμμο βέλος σύνδεσης 38">
            <a:extLst>
              <a:ext uri="{FF2B5EF4-FFF2-40B4-BE49-F238E27FC236}">
                <a16:creationId xmlns:a16="http://schemas.microsoft.com/office/drawing/2014/main" id="{18B20BB1-8343-4240-81BE-02FBB3B4E91E}"/>
              </a:ext>
            </a:extLst>
          </p:cNvPr>
          <p:cNvCxnSpPr>
            <a:cxnSpLocks/>
            <a:stCxn id="27" idx="3"/>
            <a:endCxn id="38" idx="0"/>
          </p:cNvCxnSpPr>
          <p:nvPr/>
        </p:nvCxnSpPr>
        <p:spPr>
          <a:xfrm flipV="1">
            <a:off x="8055431" y="2678260"/>
            <a:ext cx="1566477"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6A14EC90-5BE9-4621-9FA0-66ECE19E24DA}"/>
              </a:ext>
            </a:extLst>
          </p:cNvPr>
          <p:cNvSpPr txBox="1"/>
          <p:nvPr/>
        </p:nvSpPr>
        <p:spPr>
          <a:xfrm>
            <a:off x="715558" y="2416650"/>
            <a:ext cx="1550104" cy="523220"/>
          </a:xfrm>
          <a:prstGeom prst="rect">
            <a:avLst/>
          </a:prstGeom>
          <a:noFill/>
        </p:spPr>
        <p:txBody>
          <a:bodyPr wrap="none" rtlCol="0">
            <a:spAutoFit/>
          </a:bodyPr>
          <a:lstStyle/>
          <a:p>
            <a:pPr algn="ctr"/>
            <a:r>
              <a:rPr lang="en-US" sz="1400" b="1" dirty="0"/>
              <a:t>S</a:t>
            </a:r>
          </a:p>
          <a:p>
            <a:pPr algn="ctr"/>
            <a:r>
              <a:rPr lang="el-GR" sz="1400" dirty="0"/>
              <a:t>Διαθέσιμοι Πόροι</a:t>
            </a:r>
          </a:p>
        </p:txBody>
      </p:sp>
      <p:sp>
        <p:nvSpPr>
          <p:cNvPr id="44" name="TextBox 43">
            <a:extLst>
              <a:ext uri="{FF2B5EF4-FFF2-40B4-BE49-F238E27FC236}">
                <a16:creationId xmlns:a16="http://schemas.microsoft.com/office/drawing/2014/main" id="{DE91A96E-16CC-4139-A112-B19F7427B94E}"/>
              </a:ext>
            </a:extLst>
          </p:cNvPr>
          <p:cNvSpPr txBox="1"/>
          <p:nvPr/>
        </p:nvSpPr>
        <p:spPr>
          <a:xfrm>
            <a:off x="3226572" y="2428695"/>
            <a:ext cx="808619" cy="523220"/>
          </a:xfrm>
          <a:prstGeom prst="rect">
            <a:avLst/>
          </a:prstGeom>
          <a:noFill/>
        </p:spPr>
        <p:txBody>
          <a:bodyPr wrap="none" rtlCol="0">
            <a:spAutoFit/>
          </a:bodyPr>
          <a:lstStyle/>
          <a:p>
            <a:pPr algn="ctr"/>
            <a:r>
              <a:rPr lang="el-GR" sz="1400" b="1" dirty="0"/>
              <a:t>Ι</a:t>
            </a:r>
            <a:endParaRPr lang="en-US" sz="1400" b="1" dirty="0"/>
          </a:p>
          <a:p>
            <a:pPr algn="ctr"/>
            <a:r>
              <a:rPr lang="el-GR" sz="1400" dirty="0"/>
              <a:t>Εισροές</a:t>
            </a:r>
          </a:p>
        </p:txBody>
      </p:sp>
      <p:sp>
        <p:nvSpPr>
          <p:cNvPr id="45" name="TextBox 44">
            <a:extLst>
              <a:ext uri="{FF2B5EF4-FFF2-40B4-BE49-F238E27FC236}">
                <a16:creationId xmlns:a16="http://schemas.microsoft.com/office/drawing/2014/main" id="{2DA3D748-5506-4DA1-A412-B962D133CAB3}"/>
              </a:ext>
            </a:extLst>
          </p:cNvPr>
          <p:cNvSpPr txBox="1"/>
          <p:nvPr/>
        </p:nvSpPr>
        <p:spPr>
          <a:xfrm>
            <a:off x="8447482" y="2416651"/>
            <a:ext cx="749629" cy="523220"/>
          </a:xfrm>
          <a:prstGeom prst="rect">
            <a:avLst/>
          </a:prstGeom>
          <a:noFill/>
        </p:spPr>
        <p:txBody>
          <a:bodyPr wrap="none" rtlCol="0">
            <a:spAutoFit/>
          </a:bodyPr>
          <a:lstStyle/>
          <a:p>
            <a:pPr algn="ctr"/>
            <a:r>
              <a:rPr lang="el-GR" sz="1400" b="1" dirty="0"/>
              <a:t>Ο</a:t>
            </a:r>
            <a:endParaRPr lang="en-US" sz="1400" b="1" dirty="0"/>
          </a:p>
          <a:p>
            <a:pPr algn="ctr"/>
            <a:r>
              <a:rPr lang="el-GR" sz="1400" dirty="0"/>
              <a:t>Εκροές</a:t>
            </a:r>
          </a:p>
        </p:txBody>
      </p:sp>
      <p:sp>
        <p:nvSpPr>
          <p:cNvPr id="47" name="TextBox 46">
            <a:extLst>
              <a:ext uri="{FF2B5EF4-FFF2-40B4-BE49-F238E27FC236}">
                <a16:creationId xmlns:a16="http://schemas.microsoft.com/office/drawing/2014/main" id="{2B3F4855-65BC-4F34-AB78-74D0394E3F2A}"/>
              </a:ext>
            </a:extLst>
          </p:cNvPr>
          <p:cNvSpPr txBox="1"/>
          <p:nvPr/>
        </p:nvSpPr>
        <p:spPr>
          <a:xfrm>
            <a:off x="10198216" y="2416651"/>
            <a:ext cx="1322606" cy="523220"/>
          </a:xfrm>
          <a:prstGeom prst="rect">
            <a:avLst/>
          </a:prstGeom>
          <a:noFill/>
        </p:spPr>
        <p:txBody>
          <a:bodyPr wrap="none" rtlCol="0">
            <a:spAutoFit/>
          </a:bodyPr>
          <a:lstStyle/>
          <a:p>
            <a:pPr algn="ctr"/>
            <a:r>
              <a:rPr lang="en-US" sz="1400" b="1" dirty="0"/>
              <a:t>R</a:t>
            </a:r>
          </a:p>
          <a:p>
            <a:pPr algn="ctr"/>
            <a:r>
              <a:rPr lang="el-GR" sz="1400" dirty="0"/>
              <a:t>Αποτελέσματα</a:t>
            </a:r>
          </a:p>
        </p:txBody>
      </p:sp>
      <p:grpSp>
        <p:nvGrpSpPr>
          <p:cNvPr id="6" name="Ομάδα 5">
            <a:extLst>
              <a:ext uri="{FF2B5EF4-FFF2-40B4-BE49-F238E27FC236}">
                <a16:creationId xmlns:a16="http://schemas.microsoft.com/office/drawing/2014/main" id="{0028653A-B9C3-4151-986E-FACA9F4E656A}"/>
              </a:ext>
            </a:extLst>
          </p:cNvPr>
          <p:cNvGrpSpPr/>
          <p:nvPr/>
        </p:nvGrpSpPr>
        <p:grpSpPr>
          <a:xfrm>
            <a:off x="5279802" y="4230470"/>
            <a:ext cx="1889709" cy="1889709"/>
            <a:chOff x="5288115" y="4230470"/>
            <a:chExt cx="1889709" cy="1889709"/>
          </a:xfrm>
        </p:grpSpPr>
        <p:pic>
          <p:nvPicPr>
            <p:cNvPr id="51" name="Εικόνα 50">
              <a:extLst>
                <a:ext uri="{FF2B5EF4-FFF2-40B4-BE49-F238E27FC236}">
                  <a16:creationId xmlns:a16="http://schemas.microsoft.com/office/drawing/2014/main" id="{095F2C3D-9F17-4A1D-9613-EB14A64AC688}"/>
                </a:ext>
              </a:extLst>
            </p:cNvPr>
            <p:cNvPicPr>
              <a:picLocks noChangeAspect="1"/>
            </p:cNvPicPr>
            <p:nvPr/>
          </p:nvPicPr>
          <p:blipFill>
            <a:blip r:embed="rId4"/>
            <a:stretch>
              <a:fillRect/>
            </a:stretch>
          </p:blipFill>
          <p:spPr>
            <a:xfrm>
              <a:off x="5288115" y="4230470"/>
              <a:ext cx="1889709" cy="1889709"/>
            </a:xfrm>
            <a:prstGeom prst="rect">
              <a:avLst/>
            </a:prstGeom>
          </p:spPr>
        </p:pic>
        <p:sp>
          <p:nvSpPr>
            <p:cNvPr id="52" name="Βέλος: Δεξιό 51">
              <a:extLst>
                <a:ext uri="{FF2B5EF4-FFF2-40B4-BE49-F238E27FC236}">
                  <a16:creationId xmlns:a16="http://schemas.microsoft.com/office/drawing/2014/main" id="{0B77C59A-90C9-4DD9-93AF-1537F96EFD69}"/>
                </a:ext>
              </a:extLst>
            </p:cNvPr>
            <p:cNvSpPr/>
            <p:nvPr/>
          </p:nvSpPr>
          <p:spPr>
            <a:xfrm rot="17100000">
              <a:off x="5943310" y="4720696"/>
              <a:ext cx="721404" cy="254613"/>
            </a:xfrm>
            <a:prstGeom prs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50" name="TextBox 49">
              <a:extLst>
                <a:ext uri="{FF2B5EF4-FFF2-40B4-BE49-F238E27FC236}">
                  <a16:creationId xmlns:a16="http://schemas.microsoft.com/office/drawing/2014/main" id="{4C0BEFC7-0289-4337-AEBC-3DBDAA80F64B}"/>
                </a:ext>
              </a:extLst>
            </p:cNvPr>
            <p:cNvSpPr txBox="1"/>
            <p:nvPr/>
          </p:nvSpPr>
          <p:spPr>
            <a:xfrm>
              <a:off x="5930928" y="5243605"/>
              <a:ext cx="681597" cy="584775"/>
            </a:xfrm>
            <a:prstGeom prst="rect">
              <a:avLst/>
            </a:prstGeom>
            <a:noFill/>
          </p:spPr>
          <p:txBody>
            <a:bodyPr wrap="none" rtlCol="0">
              <a:spAutoFit/>
            </a:bodyPr>
            <a:lstStyle/>
            <a:p>
              <a:pPr algn="ctr"/>
              <a:r>
                <a:rPr lang="en-US" sz="1600" b="1" dirty="0">
                  <a:solidFill>
                    <a:schemeClr val="bg1"/>
                  </a:solidFill>
                  <a:latin typeface="+mj-lt"/>
                </a:rPr>
                <a:t>S3</a:t>
              </a:r>
            </a:p>
            <a:p>
              <a:pPr algn="ctr"/>
              <a:r>
                <a:rPr lang="en-US" sz="1600" b="1" dirty="0">
                  <a:solidFill>
                    <a:schemeClr val="bg1"/>
                  </a:solidFill>
                  <a:latin typeface="+mj-lt"/>
                </a:rPr>
                <a:t>Meter</a:t>
              </a:r>
              <a:endParaRPr lang="el-GR" sz="1600" b="1" dirty="0">
                <a:solidFill>
                  <a:schemeClr val="bg1"/>
                </a:solidFill>
                <a:latin typeface="+mj-lt"/>
              </a:endParaRPr>
            </a:p>
          </p:txBody>
        </p:sp>
      </p:grpSp>
      <p:cxnSp>
        <p:nvCxnSpPr>
          <p:cNvPr id="56" name="Γραμμή σύνδεσης: Γωνιώδης 55">
            <a:extLst>
              <a:ext uri="{FF2B5EF4-FFF2-40B4-BE49-F238E27FC236}">
                <a16:creationId xmlns:a16="http://schemas.microsoft.com/office/drawing/2014/main" id="{CAD1F3BC-B109-4622-A2C3-90F0C91E1266}"/>
              </a:ext>
            </a:extLst>
          </p:cNvPr>
          <p:cNvCxnSpPr>
            <a:cxnSpLocks/>
            <a:stCxn id="23" idx="1"/>
            <a:endCxn id="51" idx="0"/>
          </p:cNvCxnSpPr>
          <p:nvPr/>
        </p:nvCxnSpPr>
        <p:spPr>
          <a:xfrm rot="16200000" flipH="1">
            <a:off x="3797108" y="1802920"/>
            <a:ext cx="1178907" cy="3676191"/>
          </a:xfrm>
          <a:prstGeom prst="bentConnector3">
            <a:avLst>
              <a:gd name="adj1" fmla="val 68333"/>
            </a:avLst>
          </a:prstGeom>
          <a:ln w="12700"/>
        </p:spPr>
        <p:style>
          <a:lnRef idx="1">
            <a:schemeClr val="accent1"/>
          </a:lnRef>
          <a:fillRef idx="0">
            <a:schemeClr val="accent1"/>
          </a:fillRef>
          <a:effectRef idx="0">
            <a:schemeClr val="accent1"/>
          </a:effectRef>
          <a:fontRef idx="minor">
            <a:schemeClr val="tx1"/>
          </a:fontRef>
        </p:style>
      </p:cxnSp>
      <p:cxnSp>
        <p:nvCxnSpPr>
          <p:cNvPr id="58" name="Γραμμή σύνδεσης: Γωνιώδης 57">
            <a:extLst>
              <a:ext uri="{FF2B5EF4-FFF2-40B4-BE49-F238E27FC236}">
                <a16:creationId xmlns:a16="http://schemas.microsoft.com/office/drawing/2014/main" id="{EF9AEF3B-EA01-4679-9C51-5469BC540892}"/>
              </a:ext>
            </a:extLst>
          </p:cNvPr>
          <p:cNvCxnSpPr>
            <a:cxnSpLocks/>
            <a:stCxn id="38" idx="1"/>
            <a:endCxn id="51" idx="0"/>
          </p:cNvCxnSpPr>
          <p:nvPr/>
        </p:nvCxnSpPr>
        <p:spPr>
          <a:xfrm rot="5400000">
            <a:off x="7475231" y="1800989"/>
            <a:ext cx="1178908" cy="3680055"/>
          </a:xfrm>
          <a:prstGeom prst="bentConnector3">
            <a:avLst>
              <a:gd name="adj1" fmla="val 68333"/>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Γραμμή σύνδεσης: Γωνιώδης 63">
            <a:extLst>
              <a:ext uri="{FF2B5EF4-FFF2-40B4-BE49-F238E27FC236}">
                <a16:creationId xmlns:a16="http://schemas.microsoft.com/office/drawing/2014/main" id="{C792AD7A-41A7-490E-BB43-F0B367530E54}"/>
              </a:ext>
            </a:extLst>
          </p:cNvPr>
          <p:cNvCxnSpPr>
            <a:cxnSpLocks/>
            <a:endCxn id="51" idx="0"/>
          </p:cNvCxnSpPr>
          <p:nvPr/>
        </p:nvCxnSpPr>
        <p:spPr>
          <a:xfrm rot="16200000" flipH="1">
            <a:off x="5903084" y="3908897"/>
            <a:ext cx="636764" cy="6382"/>
          </a:xfrm>
          <a:prstGeom prst="bentConnector3">
            <a:avLst/>
          </a:prstGeom>
          <a:ln w="12700"/>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9C83C02-0DC8-4B99-9948-EC6EA1EF04EF}"/>
              </a:ext>
            </a:extLst>
          </p:cNvPr>
          <p:cNvSpPr txBox="1"/>
          <p:nvPr/>
        </p:nvSpPr>
        <p:spPr>
          <a:xfrm>
            <a:off x="715558" y="4376410"/>
            <a:ext cx="3606757" cy="1754326"/>
          </a:xfrm>
          <a:prstGeom prst="rect">
            <a:avLst/>
          </a:prstGeom>
          <a:noFill/>
        </p:spPr>
        <p:txBody>
          <a:bodyPr wrap="none" rtlCol="0">
            <a:spAutoFit/>
          </a:bodyPr>
          <a:lstStyle/>
          <a:p>
            <a:r>
              <a:rPr lang="el-GR" b="1" dirty="0"/>
              <a:t>Μεταβλητές</a:t>
            </a:r>
            <a:r>
              <a:rPr lang="el-GR" dirty="0"/>
              <a:t>:</a:t>
            </a:r>
          </a:p>
          <a:p>
            <a:r>
              <a:rPr lang="en-US" i="1" dirty="0" err="1"/>
              <a:t>I</a:t>
            </a:r>
            <a:r>
              <a:rPr lang="en-US" i="1" baseline="-25000" dirty="0" err="1"/>
              <a:t>a</a:t>
            </a:r>
            <a:r>
              <a:rPr lang="en-US" i="1" dirty="0"/>
              <a:t> </a:t>
            </a:r>
            <a:r>
              <a:rPr lang="el-GR" i="1" dirty="0"/>
              <a:t>	</a:t>
            </a:r>
            <a:r>
              <a:rPr lang="en-US" dirty="0"/>
              <a:t>= </a:t>
            </a:r>
            <a:r>
              <a:rPr lang="el-GR" dirty="0"/>
              <a:t>Πραγματικές εισροές</a:t>
            </a:r>
            <a:endParaRPr lang="en-US" dirty="0"/>
          </a:p>
          <a:p>
            <a:r>
              <a:rPr lang="en-US" i="1" dirty="0" err="1"/>
              <a:t>I</a:t>
            </a:r>
            <a:r>
              <a:rPr lang="en-US" i="1" baseline="-25000" dirty="0" err="1"/>
              <a:t>e</a:t>
            </a:r>
            <a:r>
              <a:rPr lang="en-US" dirty="0"/>
              <a:t> </a:t>
            </a:r>
            <a:r>
              <a:rPr lang="el-GR" dirty="0"/>
              <a:t>	</a:t>
            </a:r>
            <a:r>
              <a:rPr lang="en-US" dirty="0"/>
              <a:t>= </a:t>
            </a:r>
            <a:r>
              <a:rPr lang="el-GR" dirty="0"/>
              <a:t>Προϋπολογισμένες εισροές</a:t>
            </a:r>
            <a:endParaRPr lang="en-US" dirty="0"/>
          </a:p>
          <a:p>
            <a:r>
              <a:rPr lang="en-US" i="1" dirty="0"/>
              <a:t>O</a:t>
            </a:r>
            <a:r>
              <a:rPr lang="en-US" i="1" baseline="-25000" dirty="0"/>
              <a:t>a</a:t>
            </a:r>
            <a:r>
              <a:rPr lang="en-US" dirty="0"/>
              <a:t> </a:t>
            </a:r>
            <a:r>
              <a:rPr lang="el-GR" dirty="0"/>
              <a:t>	</a:t>
            </a:r>
            <a:r>
              <a:rPr lang="en-US" dirty="0"/>
              <a:t>= </a:t>
            </a:r>
            <a:r>
              <a:rPr lang="el-GR" dirty="0"/>
              <a:t>Πραγματικές εκροές</a:t>
            </a:r>
            <a:endParaRPr lang="en-US" dirty="0"/>
          </a:p>
          <a:p>
            <a:r>
              <a:rPr lang="en-US" i="1" dirty="0" err="1"/>
              <a:t>O</a:t>
            </a:r>
            <a:r>
              <a:rPr lang="en-US" i="1" baseline="-25000" dirty="0" err="1"/>
              <a:t>e</a:t>
            </a:r>
            <a:r>
              <a:rPr lang="en-US" dirty="0"/>
              <a:t> </a:t>
            </a:r>
            <a:r>
              <a:rPr lang="el-GR" dirty="0"/>
              <a:t>	</a:t>
            </a:r>
            <a:r>
              <a:rPr lang="en-US" dirty="0"/>
              <a:t>= </a:t>
            </a:r>
            <a:r>
              <a:rPr lang="el-GR" dirty="0"/>
              <a:t>Προϋπολογισμένες εκροές</a:t>
            </a:r>
            <a:endParaRPr lang="en-US" dirty="0"/>
          </a:p>
          <a:p>
            <a:r>
              <a:rPr lang="en-US" i="1" dirty="0"/>
              <a:t>S</a:t>
            </a:r>
            <a:r>
              <a:rPr lang="en-US" i="1" baseline="-25000" dirty="0"/>
              <a:t>a</a:t>
            </a:r>
            <a:r>
              <a:rPr lang="en-US" dirty="0"/>
              <a:t> </a:t>
            </a:r>
            <a:r>
              <a:rPr lang="el-GR" dirty="0"/>
              <a:t>	</a:t>
            </a:r>
            <a:r>
              <a:rPr lang="en-US" dirty="0"/>
              <a:t>= </a:t>
            </a:r>
            <a:r>
              <a:rPr lang="el-GR" dirty="0"/>
              <a:t>Διαθέσιμοι πόροι</a:t>
            </a:r>
          </a:p>
        </p:txBody>
      </p:sp>
      <p:sp>
        <p:nvSpPr>
          <p:cNvPr id="69" name="TextBox 68">
            <a:extLst>
              <a:ext uri="{FF2B5EF4-FFF2-40B4-BE49-F238E27FC236}">
                <a16:creationId xmlns:a16="http://schemas.microsoft.com/office/drawing/2014/main" id="{786F90CE-8597-454D-9558-2E498CE7CCBC}"/>
              </a:ext>
            </a:extLst>
          </p:cNvPr>
          <p:cNvSpPr txBox="1"/>
          <p:nvPr/>
        </p:nvSpPr>
        <p:spPr>
          <a:xfrm>
            <a:off x="7828950" y="4323061"/>
            <a:ext cx="4189573" cy="1754326"/>
          </a:xfrm>
          <a:prstGeom prst="rect">
            <a:avLst/>
          </a:prstGeom>
          <a:noFill/>
        </p:spPr>
        <p:txBody>
          <a:bodyPr wrap="square" rtlCol="0">
            <a:spAutoFit/>
          </a:bodyPr>
          <a:lstStyle/>
          <a:p>
            <a:r>
              <a:rPr lang="el-GR" b="1" dirty="0">
                <a:solidFill>
                  <a:srgbClr val="FF0000"/>
                </a:solidFill>
              </a:rPr>
              <a:t>Θέματα αξιολόγησης</a:t>
            </a:r>
            <a:r>
              <a:rPr lang="el-GR" dirty="0">
                <a:solidFill>
                  <a:srgbClr val="FF0000"/>
                </a:solidFill>
              </a:rPr>
              <a:t>:</a:t>
            </a:r>
          </a:p>
          <a:p>
            <a:r>
              <a:rPr lang="en-US" i="1" dirty="0" err="1"/>
              <a:t>I</a:t>
            </a:r>
            <a:r>
              <a:rPr lang="en-US" i="1" baseline="-25000" dirty="0" err="1"/>
              <a:t>a</a:t>
            </a:r>
            <a:r>
              <a:rPr lang="en-US" i="1" dirty="0"/>
              <a:t> </a:t>
            </a:r>
            <a:r>
              <a:rPr lang="en-US" dirty="0"/>
              <a:t>:</a:t>
            </a:r>
            <a:r>
              <a:rPr lang="el-GR" i="1" dirty="0"/>
              <a:t> </a:t>
            </a:r>
            <a:r>
              <a:rPr lang="en-US" i="1" dirty="0" err="1"/>
              <a:t>I</a:t>
            </a:r>
            <a:r>
              <a:rPr lang="en-US" i="1" baseline="-25000" dirty="0" err="1"/>
              <a:t>e</a:t>
            </a:r>
            <a:r>
              <a:rPr lang="en-US" i="1" dirty="0"/>
              <a:t> </a:t>
            </a:r>
            <a:r>
              <a:rPr lang="el-GR" i="1" dirty="0"/>
              <a:t>	</a:t>
            </a:r>
            <a:r>
              <a:rPr lang="en-US" dirty="0"/>
              <a:t>= </a:t>
            </a:r>
            <a:r>
              <a:rPr lang="el-GR" dirty="0"/>
              <a:t>Οικονομία</a:t>
            </a:r>
            <a:endParaRPr lang="en-US" dirty="0"/>
          </a:p>
          <a:p>
            <a:r>
              <a:rPr lang="en-US" i="1" dirty="0"/>
              <a:t>O</a:t>
            </a:r>
            <a:r>
              <a:rPr lang="en-US" i="1" baseline="-25000" dirty="0"/>
              <a:t>a</a:t>
            </a:r>
            <a:r>
              <a:rPr lang="en-US" dirty="0"/>
              <a:t> :</a:t>
            </a:r>
            <a:r>
              <a:rPr lang="el-GR" dirty="0"/>
              <a:t> </a:t>
            </a:r>
            <a:r>
              <a:rPr lang="en-US" i="1" dirty="0" err="1"/>
              <a:t>O</a:t>
            </a:r>
            <a:r>
              <a:rPr lang="en-US" i="1" baseline="-25000" dirty="0" err="1"/>
              <a:t>e</a:t>
            </a:r>
            <a:r>
              <a:rPr lang="en-US" dirty="0"/>
              <a:t> </a:t>
            </a:r>
            <a:r>
              <a:rPr lang="el-GR" dirty="0"/>
              <a:t>	</a:t>
            </a:r>
            <a:r>
              <a:rPr lang="en-US" dirty="0"/>
              <a:t>= </a:t>
            </a:r>
            <a:r>
              <a:rPr lang="el-GR" dirty="0"/>
              <a:t>Αποτελεσματικότητα</a:t>
            </a:r>
          </a:p>
          <a:p>
            <a:r>
              <a:rPr lang="en-US" i="1" dirty="0"/>
              <a:t>O</a:t>
            </a:r>
            <a:r>
              <a:rPr lang="en-US" i="1" baseline="-25000" dirty="0"/>
              <a:t>a</a:t>
            </a:r>
            <a:r>
              <a:rPr lang="en-US" dirty="0"/>
              <a:t> :</a:t>
            </a:r>
            <a:r>
              <a:rPr lang="el-GR" dirty="0"/>
              <a:t> </a:t>
            </a:r>
            <a:r>
              <a:rPr lang="el-GR" i="1" dirty="0"/>
              <a:t>Ι</a:t>
            </a:r>
            <a:r>
              <a:rPr lang="en-US" i="1" baseline="-25000" dirty="0"/>
              <a:t>a</a:t>
            </a:r>
            <a:r>
              <a:rPr lang="en-US" dirty="0"/>
              <a:t> </a:t>
            </a:r>
            <a:r>
              <a:rPr lang="el-GR" dirty="0"/>
              <a:t>	</a:t>
            </a:r>
            <a:r>
              <a:rPr lang="en-US" dirty="0"/>
              <a:t>= </a:t>
            </a:r>
            <a:r>
              <a:rPr lang="el-GR" dirty="0"/>
              <a:t>Αποδοτικότητα</a:t>
            </a:r>
            <a:r>
              <a:rPr lang="en-US" dirty="0"/>
              <a:t> </a:t>
            </a:r>
            <a:r>
              <a:rPr lang="el-GR" dirty="0"/>
              <a:t>υλοποίησης</a:t>
            </a:r>
            <a:endParaRPr lang="en-US" dirty="0"/>
          </a:p>
          <a:p>
            <a:r>
              <a:rPr lang="en-US" i="1" dirty="0" err="1"/>
              <a:t>I</a:t>
            </a:r>
            <a:r>
              <a:rPr lang="en-US" i="1" baseline="-25000" dirty="0" err="1"/>
              <a:t>a</a:t>
            </a:r>
            <a:r>
              <a:rPr lang="en-US" i="1" dirty="0"/>
              <a:t> </a:t>
            </a:r>
            <a:r>
              <a:rPr lang="en-US" dirty="0"/>
              <a:t>:</a:t>
            </a:r>
            <a:r>
              <a:rPr lang="en-US" i="1" dirty="0"/>
              <a:t> S</a:t>
            </a:r>
            <a:r>
              <a:rPr lang="en-US" i="1" baseline="-25000" dirty="0"/>
              <a:t>a</a:t>
            </a:r>
            <a:r>
              <a:rPr lang="en-US" dirty="0"/>
              <a:t> </a:t>
            </a:r>
            <a:r>
              <a:rPr lang="el-GR" dirty="0"/>
              <a:t>	</a:t>
            </a:r>
            <a:r>
              <a:rPr lang="en-US" dirty="0"/>
              <a:t>= </a:t>
            </a:r>
            <a:r>
              <a:rPr lang="el-GR" dirty="0"/>
              <a:t>Αποδοτικότητα διεκδίκησης 		   πόρων</a:t>
            </a:r>
          </a:p>
        </p:txBody>
      </p:sp>
    </p:spTree>
    <p:extLst>
      <p:ext uri="{BB962C8B-B14F-4D97-AF65-F5344CB8AC3E}">
        <p14:creationId xmlns:p14="http://schemas.microsoft.com/office/powerpoint/2010/main" val="281770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E1D0189B-6B8E-4527-8010-AA3D4164477A}"/>
              </a:ext>
            </a:extLst>
          </p:cNvPr>
          <p:cNvSpPr>
            <a:spLocks noGrp="1"/>
          </p:cNvSpPr>
          <p:nvPr>
            <p:ph type="title"/>
          </p:nvPr>
        </p:nvSpPr>
        <p:spPr/>
        <p:txBody>
          <a:bodyPr/>
          <a:lstStyle/>
          <a:p>
            <a:r>
              <a:rPr lang="el-GR" dirty="0"/>
              <a:t>ΔΕΙΚΤΕΣ ΕΞΕΛΙΞΗΣ ΤΟΥ ΠΕΡΙΒΑΛΛΟΝΤΟΣ ΣΤΑ ΙΟΝΙΑ ΝΗΣΙΑ</a:t>
            </a:r>
          </a:p>
        </p:txBody>
      </p:sp>
      <p:sp>
        <p:nvSpPr>
          <p:cNvPr id="3" name="Θέση κειμένου 2">
            <a:extLst>
              <a:ext uri="{FF2B5EF4-FFF2-40B4-BE49-F238E27FC236}">
                <a16:creationId xmlns:a16="http://schemas.microsoft.com/office/drawing/2014/main" id="{4C79507E-A191-4F0C-A974-A7628EFDDAA5}"/>
              </a:ext>
            </a:extLst>
          </p:cNvPr>
          <p:cNvSpPr>
            <a:spLocks noGrp="1"/>
          </p:cNvSpPr>
          <p:nvPr>
            <p:ph type="body" idx="1"/>
          </p:nvPr>
        </p:nvSpPr>
        <p:spPr/>
        <p:txBody>
          <a:bodyPr/>
          <a:lstStyle/>
          <a:p>
            <a:r>
              <a:rPr lang="el-GR" dirty="0"/>
              <a:t>Μέρος ΙΙ</a:t>
            </a:r>
          </a:p>
        </p:txBody>
      </p:sp>
      <p:sp>
        <p:nvSpPr>
          <p:cNvPr id="5" name="Θέση αριθμού διαφάνειας 4">
            <a:extLst>
              <a:ext uri="{FF2B5EF4-FFF2-40B4-BE49-F238E27FC236}">
                <a16:creationId xmlns:a16="http://schemas.microsoft.com/office/drawing/2014/main" id="{07B5181B-72F3-4D39-9842-FFAD319CB12C}"/>
              </a:ext>
            </a:extLst>
          </p:cNvPr>
          <p:cNvSpPr>
            <a:spLocks noGrp="1"/>
          </p:cNvSpPr>
          <p:nvPr>
            <p:ph type="sldNum" sz="quarter" idx="11"/>
          </p:nvPr>
        </p:nvSpPr>
        <p:spPr/>
        <p:txBody>
          <a:bodyPr/>
          <a:lstStyle/>
          <a:p>
            <a:fld id="{A8AB0D56-2C3D-4640-9ED3-CE690228AE54}" type="slidenum">
              <a:rPr lang="el-GR" smtClean="0"/>
              <a:pPr/>
              <a:t>8</a:t>
            </a:fld>
            <a:endParaRPr lang="el-GR" dirty="0"/>
          </a:p>
        </p:txBody>
      </p:sp>
      <p:sp>
        <p:nvSpPr>
          <p:cNvPr id="6" name="Θέση υποσέλιδου 5">
            <a:extLst>
              <a:ext uri="{FF2B5EF4-FFF2-40B4-BE49-F238E27FC236}">
                <a16:creationId xmlns:a16="http://schemas.microsoft.com/office/drawing/2014/main" id="{108A6CB9-0EBE-4EB3-B775-26DC1BC77646}"/>
              </a:ext>
            </a:extLst>
          </p:cNvPr>
          <p:cNvSpPr>
            <a:spLocks noGrp="1"/>
          </p:cNvSpPr>
          <p:nvPr>
            <p:ph type="ftr" sz="quarter" idx="12"/>
          </p:nvPr>
        </p:nvSpPr>
        <p:spPr/>
        <p:txBody>
          <a:bodyPr/>
          <a:lstStyle/>
          <a:p>
            <a:r>
              <a:rPr lang="el-GR"/>
              <a:t>RIS3 Ιονίων Νήσων-Αξιολόγηση Προόδου 2014-2020</a:t>
            </a:r>
          </a:p>
        </p:txBody>
      </p:sp>
    </p:spTree>
    <p:extLst>
      <p:ext uri="{BB962C8B-B14F-4D97-AF65-F5344CB8AC3E}">
        <p14:creationId xmlns:p14="http://schemas.microsoft.com/office/powerpoint/2010/main" val="144480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185243E-5D87-DC40-9504-A1CAF9543A8C}"/>
              </a:ext>
            </a:extLst>
          </p:cNvPr>
          <p:cNvPicPr>
            <a:picLocks noChangeAspect="1"/>
          </p:cNvPicPr>
          <p:nvPr/>
        </p:nvPicPr>
        <p:blipFill>
          <a:blip r:embed="rId2"/>
          <a:stretch>
            <a:fillRect/>
          </a:stretch>
        </p:blipFill>
        <p:spPr>
          <a:xfrm>
            <a:off x="-12268" y="-5255"/>
            <a:ext cx="12192000" cy="6858000"/>
          </a:xfrm>
          <a:prstGeom prst="rect">
            <a:avLst/>
          </a:prstGeom>
        </p:spPr>
      </p:pic>
      <p:sp>
        <p:nvSpPr>
          <p:cNvPr id="5" name="Θέση αριθμού διαφάνειας 4">
            <a:extLst>
              <a:ext uri="{FF2B5EF4-FFF2-40B4-BE49-F238E27FC236}">
                <a16:creationId xmlns:a16="http://schemas.microsoft.com/office/drawing/2014/main" id="{EF68ABD0-A76A-4FC5-9CE6-BC092DDCF4F1}"/>
              </a:ext>
            </a:extLst>
          </p:cNvPr>
          <p:cNvSpPr>
            <a:spLocks noGrp="1"/>
          </p:cNvSpPr>
          <p:nvPr>
            <p:ph type="sldNum" sz="quarter" idx="11"/>
          </p:nvPr>
        </p:nvSpPr>
        <p:spPr/>
        <p:txBody>
          <a:bodyPr/>
          <a:lstStyle/>
          <a:p>
            <a:fld id="{A8AB0D56-2C3D-4640-9ED3-CE690228AE54}" type="slidenum">
              <a:rPr lang="el-GR" smtClean="0"/>
              <a:pPr/>
              <a:t>9</a:t>
            </a:fld>
            <a:endParaRPr lang="el-GR" dirty="0"/>
          </a:p>
        </p:txBody>
      </p:sp>
      <p:sp>
        <p:nvSpPr>
          <p:cNvPr id="6" name="Θέση υποσέλιδου 5">
            <a:extLst>
              <a:ext uri="{FF2B5EF4-FFF2-40B4-BE49-F238E27FC236}">
                <a16:creationId xmlns:a16="http://schemas.microsoft.com/office/drawing/2014/main" id="{81AF5A87-FCFE-4C65-B7E6-35B66C9D5ABA}"/>
              </a:ext>
            </a:extLst>
          </p:cNvPr>
          <p:cNvSpPr>
            <a:spLocks noGrp="1"/>
          </p:cNvSpPr>
          <p:nvPr>
            <p:ph type="ftr" sz="quarter" idx="12"/>
          </p:nvPr>
        </p:nvSpPr>
        <p:spPr/>
        <p:txBody>
          <a:bodyPr/>
          <a:lstStyle/>
          <a:p>
            <a:r>
              <a:rPr lang="el-GR"/>
              <a:t>RIS3 Ιονίων Νήσων-Αξιολόγηση Προόδου 2014-2020</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798452"/>
            <a:ext cx="4023039" cy="2684533"/>
          </a:xfrm>
          <a:prstGeom prst="rect">
            <a:avLst/>
          </a:prstGeom>
          <a:ln w="31750">
            <a:solidFill>
              <a:schemeClr val="accent1"/>
            </a:solidFill>
          </a:ln>
        </p:spPr>
      </p:pic>
      <p:sp>
        <p:nvSpPr>
          <p:cNvPr id="11" name="TextBox 10"/>
          <p:cNvSpPr txBox="1"/>
          <p:nvPr/>
        </p:nvSpPr>
        <p:spPr>
          <a:xfrm>
            <a:off x="5801989" y="1747878"/>
            <a:ext cx="4750025" cy="4247317"/>
          </a:xfrm>
          <a:prstGeom prst="rect">
            <a:avLst/>
          </a:prstGeom>
          <a:noFill/>
        </p:spPr>
        <p:txBody>
          <a:bodyPr wrap="square" rtlCol="0">
            <a:spAutoFit/>
          </a:bodyPr>
          <a:lstStyle/>
          <a:p>
            <a:r>
              <a:rPr lang="el-GR" dirty="0"/>
              <a:t>Η θέση της ΠΙΝ στο ευρωπαϊκό περιβάλλον </a:t>
            </a:r>
            <a:r>
              <a:rPr lang="el-GR" b="1" dirty="0"/>
              <a:t>υποχώρησε σημαντικά </a:t>
            </a:r>
            <a:r>
              <a:rPr lang="el-GR" dirty="0"/>
              <a:t>στην τελευταία </a:t>
            </a:r>
            <a:r>
              <a:rPr lang="el-GR" dirty="0" smtClean="0"/>
              <a:t>δεκαετία (2008-2018).</a:t>
            </a:r>
          </a:p>
          <a:p>
            <a:endParaRPr lang="el-GR" dirty="0" smtClean="0"/>
          </a:p>
          <a:p>
            <a:r>
              <a:rPr lang="el-GR" dirty="0"/>
              <a:t>Σε όρους κατά κεφαλήν ΑΕΠ, </a:t>
            </a:r>
            <a:r>
              <a:rPr lang="el-GR" b="1" dirty="0"/>
              <a:t>η ΠΙΝ έχει χάσει </a:t>
            </a:r>
            <a:r>
              <a:rPr lang="el-GR" dirty="0"/>
              <a:t>συνολικά 33 ποσοστιαίες μονάδες ως προς τον μέσο όρο της ΕΕ-28 (53% το 2018 από 86% το 2008), δηλαδή </a:t>
            </a:r>
            <a:r>
              <a:rPr lang="el-GR" b="1" dirty="0">
                <a:solidFill>
                  <a:srgbClr val="FF0000"/>
                </a:solidFill>
              </a:rPr>
              <a:t>όλη τη σχετική πρόοδο της περιόδου 1986-2008</a:t>
            </a:r>
            <a:r>
              <a:rPr lang="el-GR" dirty="0" smtClean="0"/>
              <a:t>.</a:t>
            </a:r>
          </a:p>
          <a:p>
            <a:r>
              <a:rPr lang="el-GR" dirty="0" smtClean="0"/>
              <a:t> </a:t>
            </a:r>
            <a:endParaRPr lang="el-GR" dirty="0" smtClean="0"/>
          </a:p>
          <a:p>
            <a:r>
              <a:rPr lang="el-GR" dirty="0" smtClean="0"/>
              <a:t>Παρόλα </a:t>
            </a:r>
            <a:r>
              <a:rPr lang="el-GR" dirty="0"/>
              <a:t>αυτά, βρίσκεται στην </a:t>
            </a:r>
            <a:r>
              <a:rPr lang="el-GR" b="1" dirty="0">
                <a:solidFill>
                  <a:srgbClr val="00B050"/>
                </a:solidFill>
              </a:rPr>
              <a:t>3η θέση </a:t>
            </a:r>
            <a:r>
              <a:rPr lang="el-GR" dirty="0"/>
              <a:t>της εθνικής κατάταξης. </a:t>
            </a:r>
            <a:endParaRPr lang="el-GR" dirty="0" smtClean="0"/>
          </a:p>
          <a:p>
            <a:endParaRPr lang="el-GR" dirty="0" smtClean="0"/>
          </a:p>
          <a:p>
            <a:r>
              <a:rPr lang="el-GR" sz="1200" dirty="0" smtClean="0"/>
              <a:t>Όπως </a:t>
            </a:r>
            <a:r>
              <a:rPr lang="el-GR" sz="1200" dirty="0"/>
              <a:t>φαίνεται στο Διάγραμμα 2, οι </a:t>
            </a:r>
            <a:r>
              <a:rPr lang="el-GR" sz="1200" dirty="0" smtClean="0"/>
              <a:t>2 </a:t>
            </a:r>
            <a:r>
              <a:rPr lang="el-GR" sz="1200" dirty="0"/>
              <a:t>από τις τέσσερις περιφερειακές ενότητες δείχνουν να ανακάμπτουν αργά μετά το </a:t>
            </a:r>
            <a:r>
              <a:rPr lang="el-GR" sz="1200" dirty="0" smtClean="0"/>
              <a:t>2013 και οι άλλες 2, μετά το 2016.</a:t>
            </a:r>
            <a:endParaRPr lang="el-GR" sz="1200" dirty="0"/>
          </a:p>
        </p:txBody>
      </p:sp>
      <p:sp>
        <p:nvSpPr>
          <p:cNvPr id="8" name="Τίτλος 1">
            <a:extLst>
              <a:ext uri="{FF2B5EF4-FFF2-40B4-BE49-F238E27FC236}">
                <a16:creationId xmlns:a16="http://schemas.microsoft.com/office/drawing/2014/main" id="{3121902D-C7ED-46C6-BF8E-1D29942172A6}"/>
              </a:ext>
            </a:extLst>
          </p:cNvPr>
          <p:cNvSpPr>
            <a:spLocks noGrp="1"/>
          </p:cNvSpPr>
          <p:nvPr>
            <p:ph type="title"/>
          </p:nvPr>
        </p:nvSpPr>
        <p:spPr>
          <a:xfrm>
            <a:off x="-12268" y="439834"/>
            <a:ext cx="12192000" cy="531184"/>
          </a:xfrm>
        </p:spPr>
        <p:txBody>
          <a:bodyPr>
            <a:normAutofit/>
          </a:bodyPr>
          <a:lstStyle/>
          <a:p>
            <a:r>
              <a:rPr lang="el-GR" dirty="0" smtClean="0"/>
              <a:t>Η θέση της Π.Ι.Ν.</a:t>
            </a:r>
            <a:endParaRPr lang="el-GR" dirty="0"/>
          </a:p>
        </p:txBody>
      </p:sp>
    </p:spTree>
    <p:extLst>
      <p:ext uri="{BB962C8B-B14F-4D97-AF65-F5344CB8AC3E}">
        <p14:creationId xmlns:p14="http://schemas.microsoft.com/office/powerpoint/2010/main" val="2926788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1-InnSys-Ubuntu">
  <a:themeElements>
    <a:clrScheme name="iwanthue6">
      <a:dk1>
        <a:sysClr val="windowText" lastClr="000000"/>
      </a:dk1>
      <a:lt1>
        <a:sysClr val="window" lastClr="FFFFFF"/>
      </a:lt1>
      <a:dk2>
        <a:srgbClr val="323232"/>
      </a:dk2>
      <a:lt2>
        <a:srgbClr val="E3DED1"/>
      </a:lt2>
      <a:accent1>
        <a:srgbClr val="B8434D"/>
      </a:accent1>
      <a:accent2>
        <a:srgbClr val="C98C33"/>
      </a:accent2>
      <a:accent3>
        <a:srgbClr val="69A150"/>
      </a:accent3>
      <a:accent4>
        <a:srgbClr val="628ED6"/>
      </a:accent4>
      <a:accent5>
        <a:srgbClr val="583586"/>
      </a:accent5>
      <a:accent6>
        <a:srgbClr val="B853A2"/>
      </a:accent6>
      <a:hlink>
        <a:srgbClr val="002060"/>
      </a:hlink>
      <a:folHlink>
        <a:srgbClr val="0070C0"/>
      </a:folHlink>
    </a:clrScheme>
    <a:fontScheme name="Arial Nova (pptx)">
      <a:majorFont>
        <a:latin typeface="Arial Nova Cond"/>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nsys-2020-wide.potx" id="{08B27888-5D99-4CD2-8F34-61EEDD27AF4C}" vid="{46115396-8DB2-4107-9EFC-6BC20D7CB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2861</TotalTime>
  <Words>5519</Words>
  <Application>Microsoft Office PowerPoint</Application>
  <PresentationFormat>Ευρεία οθόνη</PresentationFormat>
  <Paragraphs>877</Paragraphs>
  <Slides>37</Slides>
  <Notes>15</Notes>
  <HiddenSlides>2</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37</vt:i4>
      </vt:variant>
    </vt:vector>
  </HeadingPairs>
  <TitlesOfParts>
    <vt:vector size="49" baseType="lpstr">
      <vt:lpstr>Arial</vt:lpstr>
      <vt:lpstr>Arial Nova</vt:lpstr>
      <vt:lpstr>Arial Nova Cond</vt:lpstr>
      <vt:lpstr>Calibri</vt:lpstr>
      <vt:lpstr>Helvetica</vt:lpstr>
      <vt:lpstr>Times New Roman</vt:lpstr>
      <vt:lpstr>Ubuntu</vt:lpstr>
      <vt:lpstr>Ubuntu Light</vt:lpstr>
      <vt:lpstr>Ubuntu Medium</vt:lpstr>
      <vt:lpstr>Webdings</vt:lpstr>
      <vt:lpstr>Wingdings</vt:lpstr>
      <vt:lpstr>2011-InnSys-Ubuntu</vt:lpstr>
      <vt:lpstr>Εισήγηση  Θέμα 5ο: Παρουσίαση RIS3 Ιονίων Νήσων -Αξιολόγηση Προόδου 2014-2020 -Περιφερειακή διάσταση RIS3 2021-2027</vt:lpstr>
      <vt:lpstr>Τον 2/2022 ανατέθηκε από τη Διαχειριστική Αρχή του ΠΕΠ Ι.Ν. σε εμπειρογνώμονα:  -αφενός η Αξιολόγηση της Περιφερειακής Στρατηγικής «Έξυπνης Εξειδίκευσης» (RIS3) για τα Ιόνια Νησιά 2014-2020   και  -αφετέρου η εκπόνηση της Περιφερειακής Διάστασης της RIS3 Ι.Ν. για την περίοδο 2021-2027</vt:lpstr>
      <vt:lpstr>RIS3 Ιονίων Νήσων: Αξιολόγηση Προόδου 2014-2020</vt:lpstr>
      <vt:lpstr>ΓΕΝΙΚΟ ΠΛΑΙΣΙΟ</vt:lpstr>
      <vt:lpstr>Παρουσίαση του PowerPoint</vt:lpstr>
      <vt:lpstr>Οριοθέτηση του αξιολογούμενου συστήματος καινοτομίας</vt:lpstr>
      <vt:lpstr>Μεταβλητές συστήματος &amp; θέματα αξιολόγησης</vt:lpstr>
      <vt:lpstr>ΔΕΙΚΤΕΣ ΕΞΕΛΙΞΗΣ ΤΟΥ ΠΕΡΙΒΑΛΛΟΝΤΟΣ ΣΤΑ ΙΟΝΙΑ ΝΗΣΙΑ</vt:lpstr>
      <vt:lpstr>Η θέση της Π.Ι.Ν.</vt:lpstr>
      <vt:lpstr>Ένα ανθεκτικό στην οικονομική κρίση μοντέλο που δεν φαίνεται ν’ αλλάζει…</vt:lpstr>
      <vt:lpstr>Ένα ανθεκτικό στην οικονομική κρίση μοντέλο που δεν φαίνεται ν’ αλλάζει…</vt:lpstr>
      <vt:lpstr>…παρά τη μείωση των επενδύσεων…</vt:lpstr>
      <vt:lpstr>…βασιζόμενο σε δραστηριότητες χαμηλής έντασης σε έρευνα και καινοτομία…</vt:lpstr>
      <vt:lpstr>Η προσφορά γνώσης είναι σχετικά καλά συνδεδεμένη με την περιφερειακή οικονομία αλλά…. είναι μικρή σε απόλυτες τιμές</vt:lpstr>
      <vt:lpstr>ΕΥΡΗΜΑΤΑ &amp; ΑΠΑΝΤΗΣΕΙΣ ΣΤΑ ΑΞΙΟΛΟΓΙΚΑ ΕΡΩΤΗΜΑΤΑ</vt:lpstr>
      <vt:lpstr>Σύνοψη της RIS3 Ιονίων Νήσων</vt:lpstr>
      <vt:lpstr>Η γενική εικόνα</vt:lpstr>
      <vt:lpstr>Η μόχλευση πόρων από πηγές εκτός ΠΕΠ είναι χαμηλή</vt:lpstr>
      <vt:lpstr>Το οικοσύστημα καινοτομίας είναι «ρηχό» και τα μέσα εφαρμογής που διατέθηκαν δεν ταιριάζουν στο προφίλ του</vt:lpstr>
      <vt:lpstr>Υπάρχουν διακριτά προφίλ σε τοπικό επίπεδο…</vt:lpstr>
      <vt:lpstr>             …και σε επίπεδο υπο-τομέων.</vt:lpstr>
      <vt:lpstr>(Προϋπολογιστική) Αποτελεσματικότητα RIS3 IN: 38,0% </vt:lpstr>
      <vt:lpstr>Οικονομικό αντικείμενο ανά υπο-τομέα: επίτευξη στο 60,8%</vt:lpstr>
      <vt:lpstr>Ελλείψεις σε συνέργειες και μηχανισμούς διαχείρισης &amp; παρακολούθησης</vt:lpstr>
      <vt:lpstr>Συστάσεις ενόψει της νέας RIS3 IN 2021-2027</vt:lpstr>
      <vt:lpstr>ΠΕΡΙΦΕΡΕΙΑΚΗ ΔΙΑΣΤΑΣΗ RIS3 Ι.Ν. 2021-2027</vt:lpstr>
      <vt:lpstr>Toν 6/2022 εγκρίθηκε από το Υπ.  Ανάπτυξης και Επενδύσεων η «Εθνική Στρατηγική Έξυπνης Εξειδίκευσης (ΕΣΕΕ) 2021-2027».   </vt:lpstr>
      <vt:lpstr>Όραμα  &amp; στόχοι 2021-2027</vt:lpstr>
      <vt:lpstr>Τομείς προτεραιότητας: συνέχεια από RIS3 2014-2020</vt:lpstr>
      <vt:lpstr>Σχέδιο Δράσης</vt:lpstr>
      <vt:lpstr>Σχέδιο Δράσης (συνέχεια)</vt:lpstr>
      <vt:lpstr>Σχέδιο Δράσης (συνέχεια)</vt:lpstr>
      <vt:lpstr>Χρηματοδότηση Σχεδίου Δράσης</vt:lpstr>
      <vt:lpstr>Σχήμα Διακυβέρνησης</vt:lpstr>
      <vt:lpstr>Εργαστήρια «Επιχειρηματικής Ανακάλυψης» κατά τη φάση του σχεδιασμού της νέας RIS3</vt:lpstr>
      <vt:lpstr>Παρουσίαση του PowerPoint</vt:lpstr>
      <vt:lpstr>   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Καταγραφή προόδου RIS3 Ιονίων Νήσων  - Ανάλυση προκαταρκτικών δεδομένων ΕΤΑΚ</dc:title>
  <dc:creator>tolias@innovatiasystems.eu</dc:creator>
  <cp:lastModifiedBy>ΣΠΙΓΓΟΣ ΘΑΝΑΣΗΣ</cp:lastModifiedBy>
  <cp:revision>222</cp:revision>
  <cp:lastPrinted>2021-04-20T10:19:01Z</cp:lastPrinted>
  <dcterms:created xsi:type="dcterms:W3CDTF">2020-12-17T09:18:35Z</dcterms:created>
  <dcterms:modified xsi:type="dcterms:W3CDTF">2022-11-23T09:22:22Z</dcterms:modified>
</cp:coreProperties>
</file>