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2"/>
  </p:notesMasterIdLst>
  <p:sldIdLst>
    <p:sldId id="262" r:id="rId2"/>
    <p:sldId id="257" r:id="rId3"/>
    <p:sldId id="258" r:id="rId4"/>
    <p:sldId id="259" r:id="rId5"/>
    <p:sldId id="277" r:id="rId6"/>
    <p:sldId id="278" r:id="rId7"/>
    <p:sldId id="279" r:id="rId8"/>
    <p:sldId id="280" r:id="rId9"/>
    <p:sldId id="260" r:id="rId10"/>
    <p:sldId id="261" r:id="rId11"/>
    <p:sldId id="263" r:id="rId12"/>
    <p:sldId id="264" r:id="rId13"/>
    <p:sldId id="265" r:id="rId14"/>
    <p:sldId id="266" r:id="rId15"/>
    <p:sldId id="267" r:id="rId16"/>
    <p:sldId id="268" r:id="rId17"/>
    <p:sldId id="270" r:id="rId18"/>
    <p:sldId id="272" r:id="rId19"/>
    <p:sldId id="275" r:id="rId20"/>
    <p:sldId id="276"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32" autoAdjust="0"/>
  </p:normalViewPr>
  <p:slideViewPr>
    <p:cSldViewPr>
      <p:cViewPr>
        <p:scale>
          <a:sx n="76" d="100"/>
          <a:sy n="76" d="100"/>
        </p:scale>
        <p:origin x="-336"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44EB9-03CF-442D-8AD0-81C772BADB0C}" type="datetimeFigureOut">
              <a:rPr lang="el-GR" smtClean="0"/>
              <a:t>20/12/2020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3C02D-E943-497C-8CA0-A921DCBE2A64}" type="slidenum">
              <a:rPr lang="el-GR" smtClean="0"/>
              <a:t>‹#›</a:t>
            </a:fld>
            <a:endParaRPr lang="el-GR"/>
          </a:p>
        </p:txBody>
      </p:sp>
    </p:spTree>
    <p:extLst>
      <p:ext uri="{BB962C8B-B14F-4D97-AF65-F5344CB8AC3E}">
        <p14:creationId xmlns:p14="http://schemas.microsoft.com/office/powerpoint/2010/main" val="266355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AE8881-EFB1-4AA8-AB38-41EF8F22BC0A}" type="slidenum">
              <a:rPr lang="el-GR">
                <a:solidFill>
                  <a:prstClr val="black"/>
                </a:solidFill>
              </a:rPr>
              <a:pPr>
                <a:defRPr/>
              </a:pPr>
              <a:t>1</a:t>
            </a:fld>
            <a:endParaRPr lang="el-G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BB3C02D-E943-497C-8CA0-A921DCBE2A64}" type="slidenum">
              <a:rPr lang="el-GR" smtClean="0"/>
              <a:t>2</a:t>
            </a:fld>
            <a:endParaRPr lang="el-GR"/>
          </a:p>
        </p:txBody>
      </p:sp>
    </p:spTree>
    <p:extLst>
      <p:ext uri="{BB962C8B-B14F-4D97-AF65-F5344CB8AC3E}">
        <p14:creationId xmlns:p14="http://schemas.microsoft.com/office/powerpoint/2010/main" val="200345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Στυλ κύριου τίτλου</a:t>
            </a:r>
            <a:endParaRPr kumimoji="0" lang="en-US"/>
          </a:p>
        </p:txBody>
      </p:sp>
      <p:sp>
        <p:nvSpPr>
          <p:cNvPr id="28" name="Θέση ημερομηνίας 27"/>
          <p:cNvSpPr>
            <a:spLocks noGrp="1"/>
          </p:cNvSpPr>
          <p:nvPr>
            <p:ph type="dt" sz="half" idx="10"/>
          </p:nvPr>
        </p:nvSpPr>
        <p:spPr/>
        <p:txBody>
          <a:bodyPr/>
          <a:lstStyle/>
          <a:p>
            <a:fld id="{9E6F5097-7A68-4CF9-87FB-31420EF62B11}" type="datetimeFigureOut">
              <a:rPr lang="el-GR" smtClean="0"/>
              <a:t>20/12/2020</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E655336A-AF12-49FC-9B48-49B1547AB56E}"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9E6F5097-7A68-4CF9-87FB-31420EF62B11}" type="datetimeFigureOut">
              <a:rPr lang="el-GR" smtClean="0"/>
              <a:t>20/12/2020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9E6F5097-7A68-4CF9-87FB-31420EF62B11}" type="datetimeFigureOut">
              <a:rPr lang="el-GR" smtClean="0"/>
              <a:t>20/12/2020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9E6F5097-7A68-4CF9-87FB-31420EF62B11}" type="datetimeFigureOut">
              <a:rPr lang="el-GR" smtClean="0"/>
              <a:t>20/12/2020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9E6F5097-7A68-4CF9-87FB-31420EF62B11}" type="datetimeFigureOut">
              <a:rPr lang="el-GR" smtClean="0"/>
              <a:t>20/12/2020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E655336A-AF12-49FC-9B48-49B1547AB56E}"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9E6F5097-7A68-4CF9-87FB-31420EF62B11}" type="datetimeFigureOut">
              <a:rPr lang="el-GR" smtClean="0"/>
              <a:t>20/12/2020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9E6F5097-7A68-4CF9-87FB-31420EF62B11}" type="datetimeFigureOut">
              <a:rPr lang="el-GR" smtClean="0"/>
              <a:t>20/12/2020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9E6F5097-7A68-4CF9-87FB-31420EF62B11}" type="datetimeFigureOut">
              <a:rPr lang="el-GR" smtClean="0"/>
              <a:t>20/12/2020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E6F5097-7A68-4CF9-87FB-31420EF62B11}" type="datetimeFigureOut">
              <a:rPr lang="el-GR" smtClean="0"/>
              <a:t>20/12/2020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9E6F5097-7A68-4CF9-87FB-31420EF62B11}" type="datetimeFigureOut">
              <a:rPr lang="el-GR" smtClean="0"/>
              <a:t>20/12/2020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9E6F5097-7A68-4CF9-87FB-31420EF62B11}" type="datetimeFigureOut">
              <a:rPr lang="el-GR" smtClean="0"/>
              <a:t>20/12/2020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6F5097-7A68-4CF9-87FB-31420EF62B11}" type="datetimeFigureOut">
              <a:rPr lang="el-GR" smtClean="0"/>
              <a:t>20/12/2020</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655336A-AF12-49FC-9B48-49B1547AB56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pionia.gr/&#913;&#961;&#967;&#953;&#954;&#942;&#931;&#949;&#955;&#943;&#948;&#945;.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epionia.gr/&#913;&#961;&#967;&#953;&#954;&#942;&#931;&#949;&#955;&#943;&#948;&#945;.aspx"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0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6146" name="Content Placeholder 2"/>
          <p:cNvSpPr txBox="1">
            <a:spLocks/>
          </p:cNvSpPr>
          <p:nvPr/>
        </p:nvSpPr>
        <p:spPr bwMode="auto">
          <a:xfrm>
            <a:off x="468313" y="115888"/>
            <a:ext cx="82296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buFont typeface="Georgia" pitchFamily="18" charset="0"/>
              <a:buNone/>
            </a:pPr>
            <a:endParaRPr lang="el-GR" altLang="el-GR" b="1" dirty="0">
              <a:cs typeface="Arial" charset="0"/>
            </a:endParaRPr>
          </a:p>
          <a:p>
            <a:pPr algn="ctr" eaLnBrk="1" fontAlgn="base" hangingPunct="1">
              <a:buFont typeface="Georgia" pitchFamily="18" charset="0"/>
              <a:buNone/>
            </a:pPr>
            <a:r>
              <a:rPr lang="el-GR" altLang="el-GR" b="1" dirty="0">
                <a:cs typeface="Arial" charset="0"/>
              </a:rPr>
              <a:t>					</a:t>
            </a:r>
          </a:p>
          <a:p>
            <a:pPr algn="ctr" eaLnBrk="1" fontAlgn="base" hangingPunct="1">
              <a:buFont typeface="Georgia" pitchFamily="18" charset="0"/>
              <a:buNone/>
            </a:pPr>
            <a:endParaRPr lang="el-GR" altLang="el-GR" b="1" dirty="0">
              <a:cs typeface="Arial" charset="0"/>
            </a:endParaRPr>
          </a:p>
          <a:p>
            <a:pPr algn="ctr" eaLnBrk="1" fontAlgn="base" hangingPunct="1">
              <a:buFont typeface="Georgia" pitchFamily="18" charset="0"/>
              <a:buNone/>
            </a:pPr>
            <a:endParaRPr lang="el-GR" altLang="el-GR" b="1" dirty="0">
              <a:cs typeface="Arial" charset="0"/>
            </a:endParaRPr>
          </a:p>
          <a:p>
            <a:pPr algn="ctr" eaLnBrk="1" fontAlgn="base" hangingPunct="1">
              <a:buFont typeface="Georgia" pitchFamily="18" charset="0"/>
              <a:buNone/>
            </a:pPr>
            <a:endParaRPr lang="en-US" altLang="el-GR" b="1" dirty="0">
              <a:cs typeface="Arial" charset="0"/>
            </a:endParaRPr>
          </a:p>
          <a:p>
            <a:pPr algn="ctr" eaLnBrk="1" fontAlgn="base" hangingPunct="1">
              <a:buFont typeface="Georgia" pitchFamily="18" charset="0"/>
              <a:buNone/>
            </a:pPr>
            <a:r>
              <a:rPr lang="el-GR" altLang="el-GR" b="1" dirty="0">
                <a:latin typeface="Verdana" pitchFamily="34" charset="0"/>
                <a:cs typeface="Arial" charset="0"/>
              </a:rPr>
              <a:t>ΘΕΜΑΤΙΚΟΙ ΚΥΚΛΟΙ ΔΙΑΒΟΥΛΕΥΣΗΣ ΓΙΑ ΤΟΝ ΑΝΑΠΤΥΞΙΑΚΟ ΣΧΕΔΙΑΣΜΟ ΤΗΣ ΠΙΝ</a:t>
            </a:r>
          </a:p>
          <a:p>
            <a:pPr algn="ctr" eaLnBrk="1" fontAlgn="base" hangingPunct="1">
              <a:buFont typeface="Georgia" pitchFamily="18" charset="0"/>
              <a:buNone/>
            </a:pPr>
            <a:r>
              <a:rPr lang="el-GR" altLang="el-GR" sz="1800" b="1" dirty="0">
                <a:latin typeface="Verdana" pitchFamily="34" charset="0"/>
                <a:cs typeface="Arial" charset="0"/>
              </a:rPr>
              <a:t>Προγραμματική Περίοδος 20</a:t>
            </a:r>
            <a:r>
              <a:rPr lang="en-US" altLang="el-GR" sz="1800" b="1" dirty="0">
                <a:latin typeface="Verdana" pitchFamily="34" charset="0"/>
                <a:cs typeface="Arial" charset="0"/>
              </a:rPr>
              <a:t>21</a:t>
            </a:r>
            <a:r>
              <a:rPr lang="el-GR" altLang="el-GR" sz="1800" b="1" dirty="0">
                <a:latin typeface="Verdana" pitchFamily="34" charset="0"/>
                <a:cs typeface="Arial" charset="0"/>
              </a:rPr>
              <a:t> - 202</a:t>
            </a:r>
            <a:r>
              <a:rPr lang="en-US" altLang="el-GR" sz="1800" b="1" dirty="0">
                <a:latin typeface="Verdana" pitchFamily="34" charset="0"/>
                <a:cs typeface="Arial" charset="0"/>
              </a:rPr>
              <a:t>7</a:t>
            </a:r>
            <a:endParaRPr lang="el-GR" altLang="el-GR" sz="1800" b="1" dirty="0">
              <a:latin typeface="Verdana" pitchFamily="34" charset="0"/>
              <a:cs typeface="Arial" charset="0"/>
            </a:endParaRPr>
          </a:p>
          <a:p>
            <a:pPr algn="ctr" eaLnBrk="1" fontAlgn="base" hangingPunct="1">
              <a:buFont typeface="Georgia" pitchFamily="18" charset="0"/>
              <a:buNone/>
            </a:pPr>
            <a:endParaRPr lang="el-GR" altLang="el-GR" b="1" dirty="0">
              <a:latin typeface="Arial" charset="0"/>
              <a:cs typeface="Arial" charset="0"/>
            </a:endParaRPr>
          </a:p>
          <a:p>
            <a:pPr algn="ctr" eaLnBrk="1" fontAlgn="base" hangingPunct="1">
              <a:buFont typeface="Georgia" pitchFamily="18" charset="0"/>
              <a:buNone/>
            </a:pPr>
            <a:r>
              <a:rPr lang="el-GR" altLang="el-GR" b="1" dirty="0">
                <a:latin typeface="Arial" charset="0"/>
                <a:cs typeface="Arial" charset="0"/>
              </a:rPr>
              <a:t>Εισήγηση:</a:t>
            </a:r>
          </a:p>
          <a:p>
            <a:pPr algn="ctr" eaLnBrk="1" fontAlgn="base" hangingPunct="1">
              <a:buFont typeface="Georgia" pitchFamily="18" charset="0"/>
              <a:buNone/>
            </a:pPr>
            <a:r>
              <a:rPr lang="el-GR" altLang="el-GR" b="1" i="1" dirty="0">
                <a:solidFill>
                  <a:srgbClr val="0070C0"/>
                </a:solidFill>
                <a:latin typeface="Verdana" pitchFamily="34" charset="0"/>
                <a:cs typeface="Arial" charset="0"/>
              </a:rPr>
              <a:t>Στόχος Πολιτικής 1: </a:t>
            </a:r>
          </a:p>
          <a:p>
            <a:pPr algn="ctr" eaLnBrk="1" fontAlgn="base" hangingPunct="1">
              <a:buFont typeface="Georgia" pitchFamily="18" charset="0"/>
              <a:buNone/>
            </a:pPr>
            <a:r>
              <a:rPr lang="el-GR" altLang="el-GR" b="1" i="1" dirty="0">
                <a:solidFill>
                  <a:srgbClr val="0070C0"/>
                </a:solidFill>
                <a:latin typeface="Verdana" pitchFamily="34" charset="0"/>
                <a:cs typeface="Arial" charset="0"/>
              </a:rPr>
              <a:t>Μια εξυπνότερη Ευρώπη μέσω της προώθησης του καινοτόμου έξυπνου οικονομικού μετασχηματισμού</a:t>
            </a:r>
          </a:p>
          <a:p>
            <a:pPr algn="ctr" eaLnBrk="1" fontAlgn="base" hangingPunct="1">
              <a:buFont typeface="Georgia" pitchFamily="18" charset="0"/>
              <a:buNone/>
            </a:pPr>
            <a:endParaRPr lang="el-GR" altLang="el-GR" b="1" dirty="0">
              <a:latin typeface="Verdana" pitchFamily="34" charset="0"/>
              <a:cs typeface="Arial" charset="0"/>
            </a:endParaRPr>
          </a:p>
          <a:p>
            <a:pPr algn="ctr" eaLnBrk="1" fontAlgn="base" hangingPunct="1">
              <a:buFont typeface="Georgia" pitchFamily="18" charset="0"/>
              <a:buNone/>
            </a:pPr>
            <a:r>
              <a:rPr lang="el-GR" altLang="el-GR" b="1" dirty="0">
                <a:solidFill>
                  <a:srgbClr val="C3260C"/>
                </a:solidFill>
                <a:latin typeface="Verdana" pitchFamily="34" charset="0"/>
                <a:cs typeface="Arial" charset="0"/>
              </a:rPr>
              <a:t> </a:t>
            </a:r>
            <a:r>
              <a:rPr lang="el-GR" altLang="el-GR" sz="1800" b="1" dirty="0">
                <a:solidFill>
                  <a:srgbClr val="C3260C"/>
                </a:solidFill>
                <a:latin typeface="Verdana" pitchFamily="34" charset="0"/>
                <a:cs typeface="Arial" charset="0"/>
              </a:rPr>
              <a:t>Δεκέμβριος 2020</a:t>
            </a:r>
          </a:p>
        </p:txBody>
      </p:sp>
      <p:pic>
        <p:nvPicPr>
          <p:cNvPr id="6147" name="Picture 2" descr="http://www.pepionia.gr/portals/0/Images/EDAPIN/pin.jpg">
            <a:hlinkClick r:id="rId3" tooltip="ΠΡΟΓΡΑΜΜΑΤΙΚΗ ΠΕΡΙΟΔΟΣ 2014-2020"/>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80" y="115888"/>
            <a:ext cx="1511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85750"/>
            <a:ext cx="11525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19088"/>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090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Προκλήσεις για την νέα ΠΠ 2021-2027</a:t>
            </a:r>
          </a:p>
        </p:txBody>
      </p:sp>
      <p:sp>
        <p:nvSpPr>
          <p:cNvPr id="3" name="Θέση περιεχομένου 2"/>
          <p:cNvSpPr>
            <a:spLocks noGrp="1"/>
          </p:cNvSpPr>
          <p:nvPr>
            <p:ph idx="1"/>
          </p:nvPr>
        </p:nvSpPr>
        <p:spPr/>
        <p:txBody>
          <a:bodyPr/>
          <a:lstStyle/>
          <a:p>
            <a:pPr marL="137160" indent="0" algn="ctr">
              <a:buNone/>
            </a:pPr>
            <a:endParaRPr lang="el-GR" b="1" dirty="0">
              <a:solidFill>
                <a:srgbClr val="00B0F0"/>
              </a:solidFill>
            </a:endParaRPr>
          </a:p>
          <a:p>
            <a:pPr marL="137160" indent="0" algn="ctr">
              <a:buNone/>
            </a:pPr>
            <a:r>
              <a:rPr lang="el-GR" b="1" dirty="0">
                <a:solidFill>
                  <a:srgbClr val="002060"/>
                </a:solidFill>
              </a:rPr>
              <a:t>ΠΡΟΚΛΗΣΗ 1</a:t>
            </a:r>
          </a:p>
          <a:p>
            <a:pPr marL="137160" indent="0" algn="ctr">
              <a:buNone/>
            </a:pPr>
            <a:r>
              <a:rPr lang="el-GR" dirty="0"/>
              <a:t> Ισχυροποίηση της παραγωγικής δυναμικής και ικανότητας</a:t>
            </a:r>
          </a:p>
          <a:p>
            <a:pPr marL="137160" indent="0" algn="ctr">
              <a:buNone/>
            </a:pPr>
            <a:r>
              <a:rPr lang="el-GR" i="1" dirty="0" smtClean="0"/>
              <a:t>Συνδέεται με</a:t>
            </a:r>
            <a:r>
              <a:rPr lang="en-US" i="1" dirty="0" smtClean="0"/>
              <a:t>: </a:t>
            </a:r>
            <a:endParaRPr lang="el-GR" i="1" dirty="0"/>
          </a:p>
          <a:p>
            <a:pPr marL="137160" indent="0" algn="ctr">
              <a:buNone/>
            </a:pPr>
            <a:r>
              <a:rPr lang="el-GR" dirty="0"/>
              <a:t>    </a:t>
            </a:r>
            <a:r>
              <a:rPr lang="el-GR" b="1" dirty="0" smtClean="0">
                <a:solidFill>
                  <a:srgbClr val="002060"/>
                </a:solidFill>
              </a:rPr>
              <a:t>ΣΤΟΧΟ </a:t>
            </a:r>
            <a:r>
              <a:rPr lang="el-GR" b="1" dirty="0">
                <a:solidFill>
                  <a:srgbClr val="002060"/>
                </a:solidFill>
              </a:rPr>
              <a:t>ΠΟΛΙΤΙΚΗΣ </a:t>
            </a:r>
            <a:r>
              <a:rPr lang="el-GR" b="1" dirty="0" smtClean="0">
                <a:solidFill>
                  <a:srgbClr val="002060"/>
                </a:solidFill>
              </a:rPr>
              <a:t>1 της Ε.Ε.</a:t>
            </a:r>
            <a:endParaRPr lang="el-GR" b="1" dirty="0">
              <a:solidFill>
                <a:srgbClr val="002060"/>
              </a:solidFill>
            </a:endParaRPr>
          </a:p>
          <a:p>
            <a:pPr marL="137160" indent="0" algn="ctr">
              <a:buNone/>
            </a:pPr>
            <a:r>
              <a:rPr lang="el-GR" dirty="0"/>
              <a:t>Μια εξυπνότερη Ευρώπη μέσω της προώθησης του καινοτόμου και έξυπνου οικονομικού μετασχηματισμού</a:t>
            </a:r>
          </a:p>
        </p:txBody>
      </p:sp>
    </p:spTree>
    <p:extLst>
      <p:ext uri="{BB962C8B-B14F-4D97-AF65-F5344CB8AC3E}">
        <p14:creationId xmlns:p14="http://schemas.microsoft.com/office/powerpoint/2010/main" val="3419558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Στόχος Περιφερειακής Στρατηγικής</a:t>
            </a:r>
          </a:p>
        </p:txBody>
      </p:sp>
      <p:sp>
        <p:nvSpPr>
          <p:cNvPr id="3" name="Θέση περιεχομένου 2"/>
          <p:cNvSpPr>
            <a:spLocks noGrp="1"/>
          </p:cNvSpPr>
          <p:nvPr>
            <p:ph idx="1"/>
          </p:nvPr>
        </p:nvSpPr>
        <p:spPr/>
        <p:txBody>
          <a:bodyPr>
            <a:normAutofit fontScale="85000" lnSpcReduction="10000"/>
          </a:bodyPr>
          <a:lstStyle/>
          <a:p>
            <a:pPr marL="137160" indent="0" algn="ctr">
              <a:buNone/>
            </a:pPr>
            <a:r>
              <a:rPr lang="el-GR" b="1" dirty="0">
                <a:solidFill>
                  <a:srgbClr val="002060"/>
                </a:solidFill>
              </a:rPr>
              <a:t>1. Διαφοροποίηση παραγωγικού συστήματος στην κατεύθυνση της «Έξυπνης Εξειδίκευσης», μέσω</a:t>
            </a:r>
            <a:r>
              <a:rPr lang="en-US" b="1" dirty="0">
                <a:solidFill>
                  <a:srgbClr val="002060"/>
                </a:solidFill>
              </a:rPr>
              <a:t>: </a:t>
            </a:r>
            <a:endParaRPr lang="el-GR" b="1" dirty="0">
              <a:solidFill>
                <a:srgbClr val="002060"/>
              </a:solidFill>
            </a:endParaRPr>
          </a:p>
          <a:p>
            <a:pPr marL="137160" indent="0">
              <a:buNone/>
            </a:pPr>
            <a:r>
              <a:rPr lang="el-GR" dirty="0">
                <a:solidFill>
                  <a:srgbClr val="FF0000"/>
                </a:solidFill>
              </a:rPr>
              <a:t>      </a:t>
            </a:r>
            <a:r>
              <a:rPr lang="el-GR" b="1" dirty="0">
                <a:solidFill>
                  <a:srgbClr val="FF0000"/>
                </a:solidFill>
              </a:rPr>
              <a:t>Βιώσιμης αναπροσαρμογής και διαφοροποίησης</a:t>
            </a:r>
          </a:p>
          <a:p>
            <a:pPr marL="137160" indent="0">
              <a:buNone/>
            </a:pPr>
            <a:r>
              <a:rPr lang="el-GR" dirty="0"/>
              <a:t>- ποιοτική αναβάθμιση παρεχόμενων υπηρεσιών και προϊόντων</a:t>
            </a:r>
          </a:p>
          <a:p>
            <a:pPr marL="137160" indent="0">
              <a:buNone/>
            </a:pPr>
            <a:r>
              <a:rPr lang="el-GR" dirty="0"/>
              <a:t>- δημιουργία νέων καινοτόμων και ανταγωνιστικών προϊόντων και υπηρεσιών</a:t>
            </a:r>
          </a:p>
          <a:p>
            <a:pPr marL="137160" indent="0">
              <a:buNone/>
            </a:pPr>
            <a:r>
              <a:rPr lang="el-GR" dirty="0" smtClean="0"/>
              <a:t>-  ενσωμάτωση </a:t>
            </a:r>
            <a:r>
              <a:rPr lang="el-GR" dirty="0"/>
              <a:t>της γνώσης, της καινοτομίας και των τεχνολογικών </a:t>
            </a:r>
            <a:r>
              <a:rPr lang="el-GR" dirty="0" smtClean="0"/>
              <a:t>εξελίξεων</a:t>
            </a:r>
          </a:p>
          <a:p>
            <a:pPr marL="137160" indent="0">
              <a:buNone/>
            </a:pPr>
            <a:r>
              <a:rPr lang="el-GR" b="1" i="1" u="sng" dirty="0" smtClean="0"/>
              <a:t>Τομείς </a:t>
            </a:r>
            <a:r>
              <a:rPr lang="el-GR" b="1" i="1" u="sng" dirty="0"/>
              <a:t>προτεραιότητας </a:t>
            </a:r>
            <a:r>
              <a:rPr lang="en-GB" b="1" i="1" u="sng" dirty="0" smtClean="0"/>
              <a:t>RIS</a:t>
            </a:r>
            <a:r>
              <a:rPr lang="en-US" i="1" dirty="0" smtClean="0"/>
              <a:t>: </a:t>
            </a:r>
            <a:r>
              <a:rPr lang="el-GR" i="1" dirty="0" err="1" smtClean="0"/>
              <a:t>αγροδιατροφή</a:t>
            </a:r>
            <a:r>
              <a:rPr lang="el-GR" i="1" dirty="0"/>
              <a:t> </a:t>
            </a:r>
            <a:r>
              <a:rPr lang="el-GR" i="1" dirty="0" smtClean="0"/>
              <a:t>και γαστρονομία, θεματικός/βιώσιμος τουρισμός, θαλάσσια οικονομία, δημιουργική και πολιτιστική οικονομία, </a:t>
            </a:r>
            <a:r>
              <a:rPr lang="el-GR" i="1" dirty="0" err="1" smtClean="0"/>
              <a:t>βιο</a:t>
            </a:r>
            <a:r>
              <a:rPr lang="el-GR" i="1" dirty="0" smtClean="0"/>
              <a:t>-πληροφορική/</a:t>
            </a:r>
            <a:r>
              <a:rPr lang="el-GR" i="1" dirty="0" err="1" smtClean="0"/>
              <a:t>βιο</a:t>
            </a:r>
            <a:r>
              <a:rPr lang="el-GR" i="1" dirty="0" smtClean="0"/>
              <a:t>-ιατρική, ΤΠΕ και Περιβάλλον/κυκλική οικονομία.</a:t>
            </a:r>
            <a:endParaRPr lang="el-GR" i="1" dirty="0"/>
          </a:p>
          <a:p>
            <a:endParaRPr lang="el-GR" dirty="0"/>
          </a:p>
        </p:txBody>
      </p:sp>
    </p:spTree>
    <p:extLst>
      <p:ext uri="{BB962C8B-B14F-4D97-AF65-F5344CB8AC3E}">
        <p14:creationId xmlns:p14="http://schemas.microsoft.com/office/powerpoint/2010/main" val="3438207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dirty="0"/>
          </a:p>
        </p:txBody>
      </p:sp>
      <p:sp>
        <p:nvSpPr>
          <p:cNvPr id="3" name="Θέση περιεχομένου 2"/>
          <p:cNvSpPr>
            <a:spLocks noGrp="1"/>
          </p:cNvSpPr>
          <p:nvPr>
            <p:ph idx="1"/>
          </p:nvPr>
        </p:nvSpPr>
        <p:spPr>
          <a:xfrm>
            <a:off x="457200" y="1628800"/>
            <a:ext cx="8229600" cy="4968552"/>
          </a:xfrm>
        </p:spPr>
        <p:txBody>
          <a:bodyPr/>
          <a:lstStyle/>
          <a:p>
            <a:pPr marL="137160" indent="0" algn="ctr">
              <a:buNone/>
            </a:pPr>
            <a:r>
              <a:rPr lang="el-GR" b="1" dirty="0"/>
              <a:t>μέσω</a:t>
            </a:r>
            <a:r>
              <a:rPr lang="el-GR" b="1" dirty="0">
                <a:solidFill>
                  <a:srgbClr val="FF0000"/>
                </a:solidFill>
              </a:rPr>
              <a:t> Ενθάρρυνσης </a:t>
            </a:r>
            <a:r>
              <a:rPr lang="el-GR" b="1" dirty="0" err="1">
                <a:solidFill>
                  <a:srgbClr val="FF0000"/>
                </a:solidFill>
              </a:rPr>
              <a:t>ενδο</a:t>
            </a:r>
            <a:r>
              <a:rPr lang="el-GR" b="1" dirty="0">
                <a:solidFill>
                  <a:srgbClr val="FF0000"/>
                </a:solidFill>
              </a:rPr>
              <a:t>- και δια-τομεακών προσεγγίσεων και συνεργασιών</a:t>
            </a:r>
            <a:r>
              <a:rPr lang="el-GR" dirty="0">
                <a:solidFill>
                  <a:srgbClr val="FF0000"/>
                </a:solidFill>
              </a:rPr>
              <a:t> </a:t>
            </a:r>
          </a:p>
          <a:p>
            <a:pPr marL="137160" indent="0" algn="ctr">
              <a:buNone/>
            </a:pPr>
            <a:endParaRPr lang="el-GR" dirty="0"/>
          </a:p>
          <a:p>
            <a:pPr>
              <a:buFontTx/>
              <a:buChar char="-"/>
            </a:pPr>
            <a:r>
              <a:rPr lang="el-GR" dirty="0" smtClean="0"/>
              <a:t>Δημιουργία </a:t>
            </a:r>
            <a:r>
              <a:rPr lang="el-GR" dirty="0"/>
              <a:t>παραγωγικών δικτυώσεων</a:t>
            </a:r>
          </a:p>
          <a:p>
            <a:pPr>
              <a:buFontTx/>
              <a:buChar char="-"/>
            </a:pPr>
            <a:r>
              <a:rPr lang="el-GR" dirty="0"/>
              <a:t>Τοπικές αλυσίδες αξίας</a:t>
            </a:r>
          </a:p>
          <a:p>
            <a:pPr>
              <a:buFontTx/>
              <a:buChar char="-"/>
            </a:pPr>
            <a:r>
              <a:rPr lang="el-GR" dirty="0"/>
              <a:t>Στήριξη (νεοφυούς) επιχειρηματικότητας (πχ εκκολαπτήριο)</a:t>
            </a:r>
          </a:p>
          <a:p>
            <a:pPr>
              <a:buFontTx/>
              <a:buChar char="-"/>
            </a:pPr>
            <a:endParaRPr lang="el-GR" dirty="0"/>
          </a:p>
        </p:txBody>
      </p:sp>
    </p:spTree>
    <p:extLst>
      <p:ext uri="{BB962C8B-B14F-4D97-AF65-F5344CB8AC3E}">
        <p14:creationId xmlns:p14="http://schemas.microsoft.com/office/powerpoint/2010/main" val="165547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1340768"/>
            <a:ext cx="8229600" cy="4968592"/>
          </a:xfrm>
        </p:spPr>
        <p:txBody>
          <a:bodyPr/>
          <a:lstStyle/>
          <a:p>
            <a:pPr marL="137160" indent="0" algn="ctr">
              <a:buNone/>
            </a:pPr>
            <a:r>
              <a:rPr lang="el-GR" b="1" dirty="0"/>
              <a:t>μέσω</a:t>
            </a:r>
            <a:r>
              <a:rPr lang="el-GR" b="1" dirty="0">
                <a:solidFill>
                  <a:srgbClr val="002060"/>
                </a:solidFill>
              </a:rPr>
              <a:t> </a:t>
            </a:r>
            <a:r>
              <a:rPr lang="el-GR" b="1" dirty="0">
                <a:solidFill>
                  <a:srgbClr val="FF0000"/>
                </a:solidFill>
              </a:rPr>
              <a:t>Δημιουργίας συνθηκών βιώσιμης απασχόλησης</a:t>
            </a:r>
          </a:p>
          <a:p>
            <a:pPr marL="137160" indent="0">
              <a:buNone/>
            </a:pPr>
            <a:endParaRPr lang="el-GR" b="1" dirty="0"/>
          </a:p>
          <a:p>
            <a:pPr marL="137160" indent="0">
              <a:buNone/>
            </a:pPr>
            <a:r>
              <a:rPr lang="el-GR" dirty="0"/>
              <a:t>-   Παραγωγική εξειδίκευση ανθρώπινου δυναμικού</a:t>
            </a:r>
          </a:p>
          <a:p>
            <a:pPr>
              <a:buFontTx/>
              <a:buChar char="-"/>
            </a:pPr>
            <a:r>
              <a:rPr lang="el-GR" dirty="0"/>
              <a:t>Βελτίωση επαγγελματικών δεξιοτήτων</a:t>
            </a:r>
          </a:p>
          <a:p>
            <a:pPr>
              <a:buFontTx/>
              <a:buChar char="-"/>
            </a:pPr>
            <a:r>
              <a:rPr lang="el-GR" dirty="0"/>
              <a:t>Στρατηγικές για επιτόπου συγκράτηση των νέων και των ταλέντων (ΟΟΣΑ 2019)</a:t>
            </a:r>
          </a:p>
          <a:p>
            <a:pPr>
              <a:buFontTx/>
              <a:buChar char="-"/>
            </a:pPr>
            <a:endParaRPr lang="el-GR" dirty="0"/>
          </a:p>
          <a:p>
            <a:pPr marL="137160" indent="0">
              <a:buNone/>
            </a:pPr>
            <a:endParaRPr lang="el-GR" b="1" dirty="0"/>
          </a:p>
        </p:txBody>
      </p:sp>
    </p:spTree>
    <p:extLst>
      <p:ext uri="{BB962C8B-B14F-4D97-AF65-F5344CB8AC3E}">
        <p14:creationId xmlns:p14="http://schemas.microsoft.com/office/powerpoint/2010/main" val="2776156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Ειδικοί στόχοι -</a:t>
            </a:r>
            <a:r>
              <a:rPr lang="el-GR" dirty="0" smtClean="0">
                <a:solidFill>
                  <a:srgbClr val="FFFF00"/>
                </a:solidFill>
              </a:rPr>
              <a:t>ΕΡΓΑΛΕΙΑ</a:t>
            </a:r>
            <a:endParaRPr lang="el-GR" dirty="0">
              <a:solidFill>
                <a:srgbClr val="FFFF00"/>
              </a:solidFill>
            </a:endParaRPr>
          </a:p>
        </p:txBody>
      </p:sp>
      <p:sp>
        <p:nvSpPr>
          <p:cNvPr id="3" name="Θέση περιεχομένου 2"/>
          <p:cNvSpPr>
            <a:spLocks noGrp="1"/>
          </p:cNvSpPr>
          <p:nvPr>
            <p:ph idx="1"/>
          </p:nvPr>
        </p:nvSpPr>
        <p:spPr/>
        <p:txBody>
          <a:bodyPr/>
          <a:lstStyle/>
          <a:p>
            <a:r>
              <a:rPr lang="el-GR" dirty="0"/>
              <a:t>Ενίσχυση ικανοτήτων έρευνας και καινοτομίας</a:t>
            </a:r>
          </a:p>
          <a:p>
            <a:r>
              <a:rPr lang="el-GR" dirty="0"/>
              <a:t>Εκμετάλλευση των οφελών της ψηφιοποίησης για τους πολίτες, τις επιχειρήσεις, τις κυβερνήσεις (τομείς </a:t>
            </a:r>
            <a:r>
              <a:rPr lang="en-US" dirty="0"/>
              <a:t>RIS)</a:t>
            </a:r>
          </a:p>
          <a:p>
            <a:r>
              <a:rPr lang="el-GR" dirty="0"/>
              <a:t>Ενίσχυση ανάπτυξης και ανταγωνιστικότητας ΜΜΕ (τομείς </a:t>
            </a:r>
            <a:r>
              <a:rPr lang="en-US" dirty="0"/>
              <a:t>RIS)</a:t>
            </a:r>
          </a:p>
          <a:p>
            <a:r>
              <a:rPr lang="el-GR" dirty="0"/>
              <a:t>Ανάπτυξη δεξιοτήτων για Έξυπνη εξειδίκευση </a:t>
            </a:r>
            <a:r>
              <a:rPr lang="en-US" dirty="0"/>
              <a:t>(RIS), </a:t>
            </a:r>
            <a:r>
              <a:rPr lang="el-GR" dirty="0"/>
              <a:t>βιομηχανική μετάβαση και επιχειρηματικότητα (</a:t>
            </a:r>
            <a:r>
              <a:rPr lang="en-US" dirty="0"/>
              <a:t>RIS)</a:t>
            </a:r>
            <a:endParaRPr lang="el-GR" dirty="0"/>
          </a:p>
        </p:txBody>
      </p:sp>
    </p:spTree>
    <p:extLst>
      <p:ext uri="{BB962C8B-B14F-4D97-AF65-F5344CB8AC3E}">
        <p14:creationId xmlns:p14="http://schemas.microsoft.com/office/powerpoint/2010/main" val="78738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Στόχος Περιφερειακής Στρατηγικής </a:t>
            </a:r>
          </a:p>
        </p:txBody>
      </p:sp>
      <p:sp>
        <p:nvSpPr>
          <p:cNvPr id="3" name="Θέση περιεχομένου 2"/>
          <p:cNvSpPr>
            <a:spLocks noGrp="1"/>
          </p:cNvSpPr>
          <p:nvPr>
            <p:ph idx="1"/>
          </p:nvPr>
        </p:nvSpPr>
        <p:spPr/>
        <p:txBody>
          <a:bodyPr>
            <a:normAutofit fontScale="92500" lnSpcReduction="20000"/>
          </a:bodyPr>
          <a:lstStyle/>
          <a:p>
            <a:pPr marL="651510" indent="-514350" algn="ctr">
              <a:buAutoNum type="arabicPeriod" startAt="2"/>
            </a:pPr>
            <a:endParaRPr lang="el-GR" b="1" dirty="0">
              <a:solidFill>
                <a:schemeClr val="tx2">
                  <a:lumMod val="60000"/>
                  <a:lumOff val="40000"/>
                </a:schemeClr>
              </a:solidFill>
            </a:endParaRPr>
          </a:p>
          <a:p>
            <a:pPr marL="137160" indent="0" algn="ctr">
              <a:buNone/>
            </a:pPr>
            <a:r>
              <a:rPr lang="el-GR" b="1" dirty="0">
                <a:solidFill>
                  <a:srgbClr val="002060"/>
                </a:solidFill>
              </a:rPr>
              <a:t>2.  Διαμόρφωση συνθηκών Ανθεκτικότητας παραγωγικού συστήματος, μέσω</a:t>
            </a:r>
            <a:r>
              <a:rPr lang="en-US" b="1" dirty="0">
                <a:solidFill>
                  <a:srgbClr val="002060"/>
                </a:solidFill>
              </a:rPr>
              <a:t>: </a:t>
            </a:r>
            <a:endParaRPr lang="el-GR" b="1" dirty="0">
              <a:solidFill>
                <a:srgbClr val="002060"/>
              </a:solidFill>
            </a:endParaRPr>
          </a:p>
          <a:p>
            <a:pPr marL="137160" indent="0">
              <a:buNone/>
            </a:pPr>
            <a:endParaRPr lang="el-GR" dirty="0">
              <a:solidFill>
                <a:schemeClr val="tx1">
                  <a:lumMod val="95000"/>
                  <a:lumOff val="5000"/>
                </a:schemeClr>
              </a:solidFill>
            </a:endParaRPr>
          </a:p>
          <a:p>
            <a:pPr>
              <a:buFontTx/>
              <a:buChar char="-"/>
            </a:pPr>
            <a:r>
              <a:rPr lang="el-GR" b="1" dirty="0">
                <a:solidFill>
                  <a:schemeClr val="tx1">
                    <a:lumMod val="95000"/>
                    <a:lumOff val="5000"/>
                  </a:schemeClr>
                </a:solidFill>
              </a:rPr>
              <a:t>Ταχύτερης ενσωμάτωσης στοιχείων ψηφιακής </a:t>
            </a:r>
          </a:p>
          <a:p>
            <a:pPr marL="137160" indent="0">
              <a:buNone/>
            </a:pPr>
            <a:r>
              <a:rPr lang="el-GR" b="1" dirty="0">
                <a:solidFill>
                  <a:schemeClr val="tx1">
                    <a:lumMod val="95000"/>
                    <a:lumOff val="5000"/>
                  </a:schemeClr>
                </a:solidFill>
              </a:rPr>
              <a:t>     οικονομίας</a:t>
            </a:r>
          </a:p>
          <a:p>
            <a:pPr>
              <a:buFontTx/>
              <a:buChar char="-"/>
            </a:pPr>
            <a:r>
              <a:rPr lang="el-GR" b="1" dirty="0">
                <a:solidFill>
                  <a:schemeClr val="tx1">
                    <a:lumMod val="95000"/>
                    <a:lumOff val="5000"/>
                  </a:schemeClr>
                </a:solidFill>
              </a:rPr>
              <a:t>Ενίσχυσης ψηφιακών προσόντων οικονομικά ενεργού πληθυσμού</a:t>
            </a:r>
          </a:p>
          <a:p>
            <a:pPr>
              <a:buFontTx/>
              <a:buChar char="-"/>
            </a:pPr>
            <a:r>
              <a:rPr lang="el-GR" b="1" dirty="0">
                <a:solidFill>
                  <a:schemeClr val="tx1">
                    <a:lumMod val="95000"/>
                    <a:lumOff val="5000"/>
                  </a:schemeClr>
                </a:solidFill>
              </a:rPr>
              <a:t>Διατήρησης της απασχόλησης και επιχειρηματικής δραστηριότητας</a:t>
            </a:r>
          </a:p>
          <a:p>
            <a:pPr>
              <a:buFontTx/>
              <a:buChar char="-"/>
            </a:pPr>
            <a:r>
              <a:rPr lang="el-GR" b="1" dirty="0">
                <a:solidFill>
                  <a:schemeClr val="tx1">
                    <a:lumMod val="95000"/>
                    <a:lumOff val="5000"/>
                  </a:schemeClr>
                </a:solidFill>
              </a:rPr>
              <a:t>Τόνωση ικανοτήτων και δημιουργία ευέλικτων συνθηκών </a:t>
            </a:r>
            <a:r>
              <a:rPr lang="el-GR" b="1" dirty="0" err="1">
                <a:solidFill>
                  <a:schemeClr val="tx1">
                    <a:lumMod val="95000"/>
                    <a:lumOff val="5000"/>
                  </a:schemeClr>
                </a:solidFill>
              </a:rPr>
              <a:t>χρηματο</a:t>
            </a:r>
            <a:r>
              <a:rPr lang="el-GR" b="1" dirty="0">
                <a:solidFill>
                  <a:schemeClr val="tx1">
                    <a:lumMod val="95000"/>
                    <a:lumOff val="5000"/>
                  </a:schemeClr>
                </a:solidFill>
              </a:rPr>
              <a:t>-οικονομικής ενίσχυσης</a:t>
            </a:r>
          </a:p>
        </p:txBody>
      </p:sp>
    </p:spTree>
    <p:extLst>
      <p:ext uri="{BB962C8B-B14F-4D97-AF65-F5344CB8AC3E}">
        <p14:creationId xmlns:p14="http://schemas.microsoft.com/office/powerpoint/2010/main" val="101972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Ειδικοί στόχοι-ΕΡΓΑΛΕΙΑ</a:t>
            </a:r>
          </a:p>
        </p:txBody>
      </p:sp>
      <p:sp>
        <p:nvSpPr>
          <p:cNvPr id="3" name="Θέση περιεχομένου 2"/>
          <p:cNvSpPr>
            <a:spLocks noGrp="1"/>
          </p:cNvSpPr>
          <p:nvPr>
            <p:ph idx="1"/>
          </p:nvPr>
        </p:nvSpPr>
        <p:spPr>
          <a:xfrm>
            <a:off x="457200" y="1844824"/>
            <a:ext cx="8229600" cy="4464536"/>
          </a:xfrm>
        </p:spPr>
        <p:txBody>
          <a:bodyPr/>
          <a:lstStyle/>
          <a:p>
            <a:r>
              <a:rPr lang="el-GR" dirty="0" smtClean="0"/>
              <a:t>Εκμετάλλευση </a:t>
            </a:r>
            <a:r>
              <a:rPr lang="el-GR" dirty="0"/>
              <a:t>οφελών ψηφιοποίησης (Ψηφιακή Ατζέντα)</a:t>
            </a:r>
          </a:p>
          <a:p>
            <a:r>
              <a:rPr lang="el-GR" dirty="0"/>
              <a:t>Ενίσχυση ανάπτυξης και ανταγωνιστικότητας των ΜΜΕ (</a:t>
            </a:r>
            <a:r>
              <a:rPr lang="en-US" dirty="0"/>
              <a:t>e-</a:t>
            </a:r>
            <a:r>
              <a:rPr lang="el-GR" dirty="0" err="1"/>
              <a:t>επιχειρείν</a:t>
            </a:r>
            <a:r>
              <a:rPr lang="el-GR" dirty="0"/>
              <a:t>, κ.α.)</a:t>
            </a:r>
          </a:p>
          <a:p>
            <a:r>
              <a:rPr lang="el-GR" dirty="0"/>
              <a:t>Ανάπτυξη δεξιοτήτων για την Εξ-Εξ, τη βιομηχανική μετάβαση και την επιχειρηματικότητα  </a:t>
            </a:r>
          </a:p>
        </p:txBody>
      </p:sp>
    </p:spTree>
    <p:extLst>
      <p:ext uri="{BB962C8B-B14F-4D97-AF65-F5344CB8AC3E}">
        <p14:creationId xmlns:p14="http://schemas.microsoft.com/office/powerpoint/2010/main" val="3395631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395536" y="476672"/>
            <a:ext cx="8229600" cy="1008112"/>
          </a:xfrm>
          <a:ln>
            <a:solidFill>
              <a:schemeClr val="tx2"/>
            </a:solidFill>
          </a:ln>
        </p:spPr>
        <p:txBody>
          <a:bodyPr>
            <a:normAutofit fontScale="90000"/>
          </a:bodyPr>
          <a:lstStyle/>
          <a:p>
            <a:r>
              <a:rPr lang="el-GR" sz="4000" dirty="0" err="1" smtClean="0">
                <a:solidFill>
                  <a:srgbClr val="00B0F0"/>
                </a:solidFill>
                <a:effectLst>
                  <a:outerShdw blurRad="38100" dist="38100" dir="2700000" algn="tl">
                    <a:srgbClr val="000000">
                      <a:alpha val="43137"/>
                    </a:srgbClr>
                  </a:outerShdw>
                </a:effectLst>
              </a:rPr>
              <a:t>Προκλησεισ</a:t>
            </a:r>
            <a:r>
              <a:rPr lang="el-GR" sz="4000" dirty="0" smtClean="0">
                <a:solidFill>
                  <a:srgbClr val="00B0F0"/>
                </a:solidFill>
                <a:effectLst>
                  <a:outerShdw blurRad="38100" dist="38100" dir="2700000" algn="tl">
                    <a:srgbClr val="000000">
                      <a:alpha val="43137"/>
                    </a:srgbClr>
                  </a:outerShdw>
                </a:effectLst>
              </a:rPr>
              <a:t> </a:t>
            </a:r>
            <a:r>
              <a:rPr lang="el-GR" sz="4000" dirty="0">
                <a:solidFill>
                  <a:srgbClr val="00B0F0"/>
                </a:solidFill>
                <a:effectLst>
                  <a:outerShdw blurRad="38100" dist="38100" dir="2700000" algn="tl">
                    <a:srgbClr val="000000">
                      <a:alpha val="43137"/>
                    </a:srgbClr>
                  </a:outerShdw>
                </a:effectLst>
              </a:rPr>
              <a:t>για την νέα </a:t>
            </a:r>
            <a:r>
              <a:rPr lang="el-GR" sz="4000" dirty="0" smtClean="0">
                <a:solidFill>
                  <a:srgbClr val="00B0F0"/>
                </a:solidFill>
                <a:effectLst>
                  <a:outerShdw blurRad="38100" dist="38100" dir="2700000" algn="tl">
                    <a:srgbClr val="000000">
                      <a:alpha val="43137"/>
                    </a:srgbClr>
                  </a:outerShdw>
                </a:effectLst>
              </a:rPr>
              <a:t>ΠΠ</a:t>
            </a:r>
            <a:r>
              <a:rPr lang="en-US" sz="4000" dirty="0" smtClean="0">
                <a:solidFill>
                  <a:srgbClr val="00B0F0"/>
                </a:solidFill>
                <a:effectLst>
                  <a:outerShdw blurRad="38100" dist="38100" dir="2700000" algn="tl">
                    <a:srgbClr val="000000">
                      <a:alpha val="43137"/>
                    </a:srgbClr>
                  </a:outerShdw>
                </a:effectLst>
              </a:rPr>
              <a:t/>
            </a:r>
            <a:br>
              <a:rPr lang="en-US" sz="4000" dirty="0" smtClean="0">
                <a:solidFill>
                  <a:srgbClr val="00B0F0"/>
                </a:solidFill>
                <a:effectLst>
                  <a:outerShdw blurRad="38100" dist="38100" dir="2700000" algn="tl">
                    <a:srgbClr val="000000">
                      <a:alpha val="43137"/>
                    </a:srgbClr>
                  </a:outerShdw>
                </a:effectLst>
              </a:rPr>
            </a:br>
            <a:r>
              <a:rPr lang="el-GR" sz="4000" dirty="0" smtClean="0">
                <a:solidFill>
                  <a:srgbClr val="00B0F0"/>
                </a:solidFill>
                <a:effectLst>
                  <a:outerShdw blurRad="38100" dist="38100" dir="2700000" algn="tl">
                    <a:srgbClr val="000000">
                      <a:alpha val="43137"/>
                    </a:srgbClr>
                  </a:outerShdw>
                </a:effectLst>
              </a:rPr>
              <a:t> 2021-2</a:t>
            </a:r>
            <a:r>
              <a:rPr lang="en-US" sz="4000" dirty="0" smtClean="0">
                <a:solidFill>
                  <a:srgbClr val="00B0F0"/>
                </a:solidFill>
                <a:effectLst>
                  <a:outerShdw blurRad="38100" dist="38100" dir="2700000" algn="tl">
                    <a:srgbClr val="000000">
                      <a:alpha val="43137"/>
                    </a:srgbClr>
                  </a:outerShdw>
                </a:effectLst>
              </a:rPr>
              <a:t>027</a:t>
            </a:r>
            <a:endParaRPr lang="el-GR" sz="4000" dirty="0">
              <a:solidFill>
                <a:srgbClr val="00B0F0"/>
              </a:solidFill>
              <a:effectLst/>
            </a:endParaRPr>
          </a:p>
        </p:txBody>
      </p:sp>
      <p:sp>
        <p:nvSpPr>
          <p:cNvPr id="5" name="Υπότιτλος 4"/>
          <p:cNvSpPr>
            <a:spLocks noGrp="1"/>
          </p:cNvSpPr>
          <p:nvPr>
            <p:ph type="subTitle" idx="1"/>
          </p:nvPr>
        </p:nvSpPr>
        <p:spPr>
          <a:xfrm>
            <a:off x="755576" y="1988840"/>
            <a:ext cx="7016824" cy="4320480"/>
          </a:xfrm>
        </p:spPr>
        <p:txBody>
          <a:bodyPr>
            <a:normAutofit/>
          </a:bodyPr>
          <a:lstStyle/>
          <a:p>
            <a:pPr marL="137160"/>
            <a:r>
              <a:rPr lang="el-GR" b="1" dirty="0">
                <a:solidFill>
                  <a:srgbClr val="002060"/>
                </a:solidFill>
              </a:rPr>
              <a:t>ΠΡΟΚΛΗΣΗ 2</a:t>
            </a:r>
          </a:p>
          <a:p>
            <a:pPr marL="137160"/>
            <a:r>
              <a:rPr lang="el-GR" dirty="0"/>
              <a:t> Διασφάλιση Κοινωνικής συνεκτικότητας</a:t>
            </a:r>
          </a:p>
          <a:p>
            <a:pPr marL="137160"/>
            <a:r>
              <a:rPr lang="el-GR" i="1" dirty="0" smtClean="0"/>
              <a:t>συνδέεται με</a:t>
            </a:r>
            <a:r>
              <a:rPr lang="en-US" i="1" dirty="0" smtClean="0"/>
              <a:t>: </a:t>
            </a:r>
            <a:endParaRPr lang="el-GR" i="1" dirty="0"/>
          </a:p>
          <a:p>
            <a:pPr marL="137160"/>
            <a:r>
              <a:rPr lang="el-GR" dirty="0"/>
              <a:t>    </a:t>
            </a:r>
            <a:r>
              <a:rPr lang="el-GR" b="1" dirty="0" smtClean="0">
                <a:solidFill>
                  <a:srgbClr val="002060"/>
                </a:solidFill>
              </a:rPr>
              <a:t>ΣΤΟΧΟ </a:t>
            </a:r>
            <a:r>
              <a:rPr lang="el-GR" b="1" dirty="0">
                <a:solidFill>
                  <a:srgbClr val="002060"/>
                </a:solidFill>
              </a:rPr>
              <a:t>ΠΟΛΙΤΙΚΗΣ </a:t>
            </a:r>
            <a:r>
              <a:rPr lang="el-GR" b="1" dirty="0" smtClean="0">
                <a:solidFill>
                  <a:srgbClr val="002060"/>
                </a:solidFill>
              </a:rPr>
              <a:t>4 της Ε.Ε.</a:t>
            </a:r>
            <a:endParaRPr lang="el-GR" b="1" dirty="0">
              <a:solidFill>
                <a:srgbClr val="002060"/>
              </a:solidFill>
            </a:endParaRPr>
          </a:p>
          <a:p>
            <a:pPr marL="137160"/>
            <a:r>
              <a:rPr lang="el-GR" dirty="0"/>
              <a:t>Μια πιο  κοινωνική Ευρώπη </a:t>
            </a:r>
            <a:r>
              <a:rPr lang="el-GR" dirty="0" smtClean="0"/>
              <a:t>μέσω της </a:t>
            </a:r>
            <a:r>
              <a:rPr lang="el-GR" dirty="0"/>
              <a:t>υλοποίησης του </a:t>
            </a:r>
            <a:r>
              <a:rPr lang="el-GR" dirty="0" smtClean="0"/>
              <a:t>ευρωπαϊκού </a:t>
            </a:r>
            <a:r>
              <a:rPr lang="el-GR" dirty="0"/>
              <a:t>πυλώνα κοινωνικών δικαιωμάτων</a:t>
            </a:r>
          </a:p>
          <a:p>
            <a:endParaRPr lang="el-GR" dirty="0"/>
          </a:p>
        </p:txBody>
      </p:sp>
    </p:spTree>
    <p:extLst>
      <p:ext uri="{BB962C8B-B14F-4D97-AF65-F5344CB8AC3E}">
        <p14:creationId xmlns:p14="http://schemas.microsoft.com/office/powerpoint/2010/main" val="3082450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Στόχος Περιφερειακής Στρατηγικής</a:t>
            </a:r>
          </a:p>
        </p:txBody>
      </p:sp>
      <p:sp>
        <p:nvSpPr>
          <p:cNvPr id="3" name="Θέση περιεχομένου 2"/>
          <p:cNvSpPr>
            <a:spLocks noGrp="1"/>
          </p:cNvSpPr>
          <p:nvPr>
            <p:ph idx="1"/>
          </p:nvPr>
        </p:nvSpPr>
        <p:spPr/>
        <p:txBody>
          <a:bodyPr>
            <a:normAutofit fontScale="92500"/>
          </a:bodyPr>
          <a:lstStyle/>
          <a:p>
            <a:pPr marL="137160" indent="0" algn="ctr">
              <a:buNone/>
            </a:pPr>
            <a:r>
              <a:rPr lang="el-GR" b="1" dirty="0">
                <a:solidFill>
                  <a:srgbClr val="002060"/>
                </a:solidFill>
              </a:rPr>
              <a:t>Ανάπτυξη δεξιοτήτων για αναβάθμιση της Αγοράς Εργασίας, μέσω</a:t>
            </a:r>
            <a:r>
              <a:rPr lang="en-US" b="1" dirty="0">
                <a:solidFill>
                  <a:schemeClr val="tx2">
                    <a:lumMod val="60000"/>
                    <a:lumOff val="40000"/>
                  </a:schemeClr>
                </a:solidFill>
              </a:rPr>
              <a:t>: </a:t>
            </a:r>
            <a:endParaRPr lang="el-GR" b="1" dirty="0">
              <a:solidFill>
                <a:schemeClr val="tx2">
                  <a:lumMod val="60000"/>
                  <a:lumOff val="40000"/>
                </a:schemeClr>
              </a:solidFill>
            </a:endParaRPr>
          </a:p>
          <a:p>
            <a:pPr marL="137160" indent="0">
              <a:buNone/>
            </a:pPr>
            <a:r>
              <a:rPr lang="el-GR" b="1" dirty="0">
                <a:solidFill>
                  <a:srgbClr val="FF0000"/>
                </a:solidFill>
              </a:rPr>
              <a:t>Αξιοποίησης υψηλού εκπαιδευτικού επιπέδου και εξειδίκευσης ανέργων</a:t>
            </a:r>
          </a:p>
          <a:p>
            <a:pPr>
              <a:buFontTx/>
              <a:buChar char="-"/>
            </a:pPr>
            <a:r>
              <a:rPr lang="el-GR" dirty="0"/>
              <a:t>Διευκόλυνση δημιουργίας θέσεων (αυτό-) απασχόλησης στο πλαίσιο της </a:t>
            </a:r>
            <a:r>
              <a:rPr lang="en-US" dirty="0"/>
              <a:t>RIS, </a:t>
            </a:r>
            <a:r>
              <a:rPr lang="el-GR" dirty="0"/>
              <a:t>της Κοινωνικής Οικονομίας </a:t>
            </a:r>
          </a:p>
          <a:p>
            <a:pPr>
              <a:buFontTx/>
              <a:buChar char="-"/>
            </a:pPr>
            <a:r>
              <a:rPr lang="el-GR" dirty="0"/>
              <a:t>Δημιουργία θέσεων που συνάδουν με απαιτήσεις εκτάκτων καταστάσεων</a:t>
            </a:r>
          </a:p>
          <a:p>
            <a:pPr marL="137160" indent="0">
              <a:buNone/>
            </a:pPr>
            <a:r>
              <a:rPr lang="el-GR" b="1" dirty="0">
                <a:solidFill>
                  <a:srgbClr val="FF0000"/>
                </a:solidFill>
              </a:rPr>
              <a:t>Ενίσχυσης προσόντων και δεξιοτήτων , αντιστοίχισης προσφερόμενων και ζητούμενων δεξιοτήτων</a:t>
            </a:r>
          </a:p>
          <a:p>
            <a:pPr marL="137160" indent="0">
              <a:buNone/>
            </a:pPr>
            <a:endParaRPr lang="el-GR" dirty="0">
              <a:solidFill>
                <a:srgbClr val="FF0000"/>
              </a:solidFill>
            </a:endParaRPr>
          </a:p>
          <a:p>
            <a:endParaRPr lang="el-GR" dirty="0"/>
          </a:p>
        </p:txBody>
      </p:sp>
    </p:spTree>
    <p:extLst>
      <p:ext uri="{BB962C8B-B14F-4D97-AF65-F5344CB8AC3E}">
        <p14:creationId xmlns:p14="http://schemas.microsoft.com/office/powerpoint/2010/main" val="903112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88640"/>
            <a:ext cx="8229600" cy="1440160"/>
          </a:xfrm>
        </p:spPr>
        <p:txBody>
          <a:bodyPr>
            <a:normAutofit/>
          </a:bodyPr>
          <a:lstStyle/>
          <a:p>
            <a:r>
              <a:rPr lang="el-GR" sz="4400" dirty="0" err="1">
                <a:solidFill>
                  <a:srgbClr val="FFFF00"/>
                </a:solidFill>
              </a:rPr>
              <a:t>Ειδικοι</a:t>
            </a:r>
            <a:r>
              <a:rPr lang="el-GR" sz="4400" dirty="0">
                <a:solidFill>
                  <a:srgbClr val="FFFF00"/>
                </a:solidFill>
              </a:rPr>
              <a:t>  </a:t>
            </a:r>
            <a:r>
              <a:rPr lang="el-GR" sz="4400" dirty="0" err="1" smtClean="0">
                <a:solidFill>
                  <a:srgbClr val="FFFF00"/>
                </a:solidFill>
              </a:rPr>
              <a:t>στΟχοι</a:t>
            </a:r>
            <a:r>
              <a:rPr lang="el-GR" sz="4400" dirty="0" smtClean="0">
                <a:solidFill>
                  <a:srgbClr val="FFFF00"/>
                </a:solidFill>
              </a:rPr>
              <a:t>-</a:t>
            </a:r>
            <a:r>
              <a:rPr lang="el-GR" sz="4400" dirty="0" err="1" smtClean="0">
                <a:solidFill>
                  <a:srgbClr val="FFFF00"/>
                </a:solidFill>
              </a:rPr>
              <a:t>εργαλεια</a:t>
            </a:r>
            <a:endParaRPr lang="el-GR" sz="4400" dirty="0">
              <a:solidFill>
                <a:srgbClr val="FFFF00"/>
              </a:solidFill>
            </a:endParaRPr>
          </a:p>
        </p:txBody>
      </p:sp>
      <p:sp>
        <p:nvSpPr>
          <p:cNvPr id="4" name="Θέση περιεχομένου 2"/>
          <p:cNvSpPr>
            <a:spLocks noGrp="1"/>
          </p:cNvSpPr>
          <p:nvPr>
            <p:ph type="subTitle" idx="1"/>
          </p:nvPr>
        </p:nvSpPr>
        <p:spPr>
          <a:xfrm>
            <a:off x="899592" y="1844824"/>
            <a:ext cx="7056784" cy="4680520"/>
          </a:xfrm>
        </p:spPr>
        <p:txBody>
          <a:bodyPr>
            <a:normAutofit lnSpcReduction="10000"/>
          </a:bodyPr>
          <a:lstStyle/>
          <a:p>
            <a:pPr algn="l"/>
            <a:endParaRPr lang="el-GR" dirty="0"/>
          </a:p>
          <a:p>
            <a:pPr marL="457200" indent="-457200" algn="l">
              <a:buFont typeface="Wingdings"/>
              <a:buChar char="Ø"/>
            </a:pPr>
            <a:r>
              <a:rPr lang="el-GR" dirty="0"/>
              <a:t>Βελτίωση πρόσβασης στην απασχόληση όσων αναζητούν εργασία</a:t>
            </a:r>
          </a:p>
          <a:p>
            <a:pPr marL="457200" indent="-457200" algn="l">
              <a:buFont typeface="Wingdings"/>
              <a:buChar char="Ø"/>
            </a:pPr>
            <a:r>
              <a:rPr lang="el-GR" dirty="0"/>
              <a:t>Προώθηση συμμετοχής γυναικών στην αγορά εργασίας</a:t>
            </a:r>
          </a:p>
          <a:p>
            <a:pPr marL="457200" indent="-457200" algn="l">
              <a:buFont typeface="Wingdings"/>
              <a:buChar char="Ø"/>
            </a:pPr>
            <a:r>
              <a:rPr lang="el-GR" dirty="0"/>
              <a:t>Βελτίωση ποιότητας και αποτελεσματικότητας αγοράς εργασίας και σχέσης της με τα συστήματα εκπαίδευσης-κατάρτισης</a:t>
            </a:r>
          </a:p>
          <a:p>
            <a:pPr marL="457200" indent="-457200" algn="l">
              <a:buFont typeface="Wingdings"/>
              <a:buChar char="Ø"/>
            </a:pPr>
            <a:r>
              <a:rPr lang="el-GR" dirty="0"/>
              <a:t>Προώθηση της δια βίου μάθησης  </a:t>
            </a:r>
          </a:p>
          <a:p>
            <a:pPr marL="457200" indent="-457200" algn="l">
              <a:buFont typeface="Wingdings"/>
              <a:buChar char="Ø"/>
            </a:pPr>
            <a:endParaRPr lang="el-GR" dirty="0"/>
          </a:p>
        </p:txBody>
      </p:sp>
    </p:spTree>
    <p:extLst>
      <p:ext uri="{BB962C8B-B14F-4D97-AF65-F5344CB8AC3E}">
        <p14:creationId xmlns:p14="http://schemas.microsoft.com/office/powerpoint/2010/main" val="2414237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1417638"/>
          </a:xfrm>
        </p:spPr>
        <p:txBody>
          <a:bodyPr>
            <a:normAutofit fontScale="90000"/>
          </a:bodyPr>
          <a:lstStyle/>
          <a:p>
            <a:r>
              <a:rPr lang="el-GR" sz="3600" i="1" dirty="0"/>
              <a:t/>
            </a:r>
            <a:br>
              <a:rPr lang="el-GR" sz="3600" i="1" dirty="0"/>
            </a:br>
            <a:r>
              <a:rPr lang="el-GR" sz="3600" i="1" dirty="0"/>
              <a:t>Υφιστάμενη Κατάσταση</a:t>
            </a:r>
            <a:br>
              <a:rPr lang="el-GR" sz="3600" i="1" dirty="0"/>
            </a:br>
            <a:r>
              <a:rPr lang="el-GR" sz="2200" i="1" dirty="0"/>
              <a:t>Περιφερειακή Οικονομία- Τομείς οικονομικής δραστηριότητας</a:t>
            </a:r>
          </a:p>
        </p:txBody>
      </p:sp>
      <p:sp>
        <p:nvSpPr>
          <p:cNvPr id="3" name="Θέση περιεχομένου 2"/>
          <p:cNvSpPr>
            <a:spLocks noGrp="1"/>
          </p:cNvSpPr>
          <p:nvPr>
            <p:ph idx="1"/>
          </p:nvPr>
        </p:nvSpPr>
        <p:spPr>
          <a:xfrm>
            <a:off x="457200" y="1600200"/>
            <a:ext cx="8229600" cy="5069160"/>
          </a:xfrm>
        </p:spPr>
        <p:txBody>
          <a:bodyPr>
            <a:normAutofit/>
          </a:bodyPr>
          <a:lstStyle/>
          <a:p>
            <a:pPr marL="0" indent="0" algn="just">
              <a:buNone/>
            </a:pPr>
            <a:r>
              <a:rPr lang="el-GR" sz="2000" b="1" dirty="0"/>
              <a:t>Γενικά</a:t>
            </a:r>
            <a:r>
              <a:rPr lang="en-US" sz="2000" b="1" dirty="0"/>
              <a:t>:  </a:t>
            </a:r>
            <a:r>
              <a:rPr lang="en-US" sz="2000" dirty="0"/>
              <a:t>Y</a:t>
            </a:r>
            <a:r>
              <a:rPr lang="el-GR" sz="2000" dirty="0"/>
              <a:t>ψηλό ποσοστό τριτογενή τομέα-περιορισμένο ποσοστό πρωτογενή τομέα-φθίνουσα πορεία δευτερογενή τομέα</a:t>
            </a:r>
          </a:p>
          <a:p>
            <a:pPr marL="342900" indent="-342900" algn="just">
              <a:buFont typeface="Wingdings" panose="05000000000000000000" pitchFamily="2" charset="2"/>
              <a:buChar char="q"/>
            </a:pPr>
            <a:r>
              <a:rPr lang="el-GR" sz="2000" b="1" dirty="0"/>
              <a:t>Πρωτογενής τομέας</a:t>
            </a:r>
          </a:p>
          <a:p>
            <a:pPr marL="342900" indent="-342900" algn="just"/>
            <a:r>
              <a:rPr lang="el-GR" sz="2000" dirty="0"/>
              <a:t>       Αδυναμίες</a:t>
            </a:r>
            <a:r>
              <a:rPr lang="en-US" sz="2000" dirty="0"/>
              <a:t>: </a:t>
            </a:r>
            <a:r>
              <a:rPr lang="el-GR" sz="2000" dirty="0" err="1"/>
              <a:t>Νησιωτικότητα</a:t>
            </a:r>
            <a:r>
              <a:rPr lang="el-GR" sz="2000" dirty="0"/>
              <a:t>, </a:t>
            </a:r>
            <a:r>
              <a:rPr lang="el-GR" sz="2000" dirty="0" err="1"/>
              <a:t>πολυτεμαχισμός</a:t>
            </a:r>
            <a:endParaRPr lang="en-US" sz="2000" dirty="0"/>
          </a:p>
          <a:p>
            <a:pPr marL="342900" indent="-342900" algn="just"/>
            <a:r>
              <a:rPr lang="en-US" sz="2000" dirty="0"/>
              <a:t>       </a:t>
            </a:r>
            <a:r>
              <a:rPr lang="el-GR" sz="2000" dirty="0"/>
              <a:t>Τάσεις</a:t>
            </a:r>
            <a:r>
              <a:rPr lang="en-GB" sz="2000" dirty="0"/>
              <a:t>: </a:t>
            </a:r>
            <a:r>
              <a:rPr lang="el-GR" sz="2000" dirty="0"/>
              <a:t>α</a:t>
            </a:r>
            <a:r>
              <a:rPr lang="en-GB" sz="2000" dirty="0"/>
              <a:t>. </a:t>
            </a:r>
            <a:r>
              <a:rPr lang="el-GR" sz="2000" dirty="0"/>
              <a:t>Νέες μορφές καλλιέργειας (π.χ. </a:t>
            </a:r>
            <a:r>
              <a:rPr lang="el-GR" sz="2000" dirty="0" err="1"/>
              <a:t>υδατοκαλλιέργιες</a:t>
            </a:r>
            <a:r>
              <a:rPr lang="el-GR" sz="2000" dirty="0"/>
              <a:t>)</a:t>
            </a:r>
          </a:p>
          <a:p>
            <a:pPr marL="0" indent="0" algn="just">
              <a:buNone/>
            </a:pPr>
            <a:r>
              <a:rPr lang="el-GR" sz="2000" dirty="0"/>
              <a:t>                          β</a:t>
            </a:r>
            <a:r>
              <a:rPr lang="en-GB" sz="2000" dirty="0"/>
              <a:t>. A</a:t>
            </a:r>
            <a:r>
              <a:rPr lang="el-GR" sz="2000" dirty="0" err="1"/>
              <a:t>ύξηση</a:t>
            </a:r>
            <a:r>
              <a:rPr lang="el-GR" sz="2000" dirty="0"/>
              <a:t> τοπικών Π.Ο.Π.</a:t>
            </a:r>
          </a:p>
          <a:p>
            <a:pPr marL="0" indent="0" algn="just">
              <a:buNone/>
            </a:pPr>
            <a:r>
              <a:rPr lang="el-GR" sz="2000" dirty="0"/>
              <a:t>                          γ. Σταθερή μείωση απασχολούμενου δυναμικού</a:t>
            </a:r>
          </a:p>
          <a:p>
            <a:pPr marL="342900" indent="-342900" algn="just">
              <a:buFont typeface="Wingdings" panose="05000000000000000000" pitchFamily="2" charset="2"/>
              <a:buChar char="q"/>
            </a:pPr>
            <a:r>
              <a:rPr lang="el-GR" sz="2000" b="1" dirty="0"/>
              <a:t>Δευτερογενής τομέας </a:t>
            </a:r>
          </a:p>
          <a:p>
            <a:pPr marL="342900" indent="-342900" algn="just">
              <a:buFont typeface="Courier New" panose="02070309020205020404" pitchFamily="49" charset="0"/>
              <a:buChar char="o"/>
            </a:pPr>
            <a:r>
              <a:rPr lang="el-GR" sz="2000" b="1" dirty="0"/>
              <a:t> </a:t>
            </a:r>
            <a:r>
              <a:rPr lang="el-GR" sz="2000" dirty="0">
                <a:effectLst/>
                <a:ea typeface="Calibri" panose="020F0502020204030204" pitchFamily="34" charset="0"/>
                <a:cs typeface="Times New Roman" panose="02020603050405020304" pitchFamily="18" charset="0"/>
              </a:rPr>
              <a:t>ιδιαίτερη συγκέντρωση στους κλάδους των «κατασκευών» (45%) και της «μεταποίησης» (24%)</a:t>
            </a:r>
          </a:p>
          <a:p>
            <a:pPr marL="342900" indent="-342900" algn="just">
              <a:buFont typeface="Courier New" panose="02070309020205020404" pitchFamily="49" charset="0"/>
              <a:buChar char="o"/>
            </a:pPr>
            <a:r>
              <a:rPr lang="el-GR" sz="2000" dirty="0">
                <a:cs typeface="Times New Roman" panose="02020603050405020304" pitchFamily="18" charset="0"/>
              </a:rPr>
              <a:t>Μικρός αριθμός επιχειρήσεων</a:t>
            </a:r>
            <a:r>
              <a:rPr lang="en-GB" sz="2000" dirty="0">
                <a:cs typeface="Times New Roman" panose="02020603050405020304" pitchFamily="18" charset="0"/>
              </a:rPr>
              <a:t> </a:t>
            </a:r>
            <a:r>
              <a:rPr lang="el-GR" sz="2000" dirty="0">
                <a:cs typeface="Times New Roman" panose="02020603050405020304" pitchFamily="18" charset="0"/>
              </a:rPr>
              <a:t>που απασχολούν &lt; 10 άτομα</a:t>
            </a:r>
          </a:p>
          <a:p>
            <a:pPr marL="342900" indent="-342900" algn="just">
              <a:buFont typeface="Courier New" panose="02070309020205020404" pitchFamily="49" charset="0"/>
              <a:buChar char="o"/>
            </a:pPr>
            <a:r>
              <a:rPr lang="el-GR" sz="2000" dirty="0">
                <a:cs typeface="Times New Roman" panose="02020603050405020304" pitchFamily="18" charset="0"/>
              </a:rPr>
              <a:t>Αύξηση στις </a:t>
            </a:r>
            <a:r>
              <a:rPr lang="el-GR" sz="2000" dirty="0">
                <a:effectLst/>
                <a:ea typeface="Calibri" panose="020F0502020204030204" pitchFamily="34" charset="0"/>
                <a:cs typeface="Times New Roman" panose="02020603050405020304" pitchFamily="18" charset="0"/>
              </a:rPr>
              <a:t>Ακαθάριστες Επενδύσεις Παγίου Κεφαλαίου</a:t>
            </a:r>
            <a:endParaRPr lang="el-GR"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624"/>
            <a:ext cx="115212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814"/>
            <a:ext cx="2880320" cy="46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44624"/>
            <a:ext cx="935906"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910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flipV="1">
            <a:off x="422030" y="764704"/>
            <a:ext cx="8229600" cy="606896"/>
          </a:xfrm>
        </p:spPr>
        <p:txBody>
          <a:bodyPr>
            <a:normAutofit fontScale="90000"/>
          </a:bodyPr>
          <a:lstStyle/>
          <a:p>
            <a:endParaRPr lang="el-GR" dirty="0"/>
          </a:p>
        </p:txBody>
      </p:sp>
      <p:sp>
        <p:nvSpPr>
          <p:cNvPr id="3" name="Υπότιτλος 2"/>
          <p:cNvSpPr>
            <a:spLocks noGrp="1"/>
          </p:cNvSpPr>
          <p:nvPr>
            <p:ph type="subTitle" idx="1"/>
          </p:nvPr>
        </p:nvSpPr>
        <p:spPr>
          <a:xfrm>
            <a:off x="1115616" y="2852936"/>
            <a:ext cx="7272808" cy="2016224"/>
          </a:xfrm>
        </p:spPr>
        <p:txBody>
          <a:bodyPr>
            <a:normAutofit/>
          </a:bodyPr>
          <a:lstStyle/>
          <a:p>
            <a:r>
              <a:rPr lang="el-GR" sz="4000" b="1" dirty="0">
                <a:solidFill>
                  <a:srgbClr val="002060"/>
                </a:solidFill>
              </a:rPr>
              <a:t>Ευχαριστούμε για </a:t>
            </a:r>
            <a:r>
              <a:rPr lang="el-GR" sz="4000" b="1" dirty="0" smtClean="0">
                <a:solidFill>
                  <a:srgbClr val="002060"/>
                </a:solidFill>
              </a:rPr>
              <a:t>την</a:t>
            </a:r>
          </a:p>
          <a:p>
            <a:r>
              <a:rPr lang="el-GR" sz="4000" b="1" dirty="0" smtClean="0">
                <a:solidFill>
                  <a:srgbClr val="002060"/>
                </a:solidFill>
              </a:rPr>
              <a:t> </a:t>
            </a:r>
            <a:r>
              <a:rPr lang="el-GR" sz="4000" b="1" dirty="0">
                <a:solidFill>
                  <a:srgbClr val="002060"/>
                </a:solidFill>
              </a:rPr>
              <a:t>προσοχή σας</a:t>
            </a:r>
            <a:r>
              <a:rPr lang="el-GR" sz="4000" b="1" dirty="0" smtClean="0">
                <a:solidFill>
                  <a:srgbClr val="002060"/>
                </a:solidFill>
              </a:rPr>
              <a:t>!</a:t>
            </a:r>
          </a:p>
          <a:p>
            <a:endParaRPr lang="el-GR" sz="4000" b="1" dirty="0" smtClean="0">
              <a:solidFill>
                <a:srgbClr val="0070C0"/>
              </a:solidFill>
            </a:endParaRPr>
          </a:p>
          <a:p>
            <a:endParaRPr lang="el-GR" sz="4000" b="1" dirty="0">
              <a:solidFill>
                <a:srgbClr val="0070C0"/>
              </a:solidFill>
            </a:endParaRPr>
          </a:p>
          <a:p>
            <a:endParaRPr lang="el-GR" sz="4000" b="1" dirty="0">
              <a:solidFill>
                <a:srgbClr val="0070C0"/>
              </a:solidFill>
            </a:endParaRPr>
          </a:p>
        </p:txBody>
      </p:sp>
      <p:pic>
        <p:nvPicPr>
          <p:cNvPr id="4" name="Picture 2" descr="http://www.pepionia.gr/portals/0/Images/EDAPIN/pin.jpg">
            <a:hlinkClick r:id="rId2" tooltip="ΠΡΟΓΡΑΜΜΑΤΙΚΗ ΠΕΡΙΟΔΟΣ 2014-2020"/>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80" y="115888"/>
            <a:ext cx="1511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19088"/>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85750"/>
            <a:ext cx="11525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409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340768"/>
          </a:xfrm>
        </p:spPr>
        <p:txBody>
          <a:bodyPr>
            <a:normAutofit fontScale="90000"/>
          </a:bodyPr>
          <a:lstStyle/>
          <a:p>
            <a:r>
              <a:rPr lang="en-GB" sz="3200" i="1" dirty="0"/>
              <a:t/>
            </a:r>
            <a:br>
              <a:rPr lang="en-GB" sz="3200" i="1" dirty="0"/>
            </a:br>
            <a:r>
              <a:rPr lang="el-GR" sz="3200" i="1" dirty="0"/>
              <a:t>Υφιστάμενη Κατάσταση</a:t>
            </a:r>
            <a:r>
              <a:rPr lang="el-GR" sz="6000" i="1" dirty="0"/>
              <a:t/>
            </a:r>
            <a:br>
              <a:rPr lang="el-GR" sz="6000" i="1" dirty="0"/>
            </a:br>
            <a:r>
              <a:rPr lang="el-GR" sz="2000" i="1" dirty="0"/>
              <a:t>Περιφερειακή Οικονομία- Τομείς οικονομικής δραστηριότητας</a:t>
            </a:r>
            <a:endParaRPr lang="el-GR" sz="2000" dirty="0"/>
          </a:p>
        </p:txBody>
      </p:sp>
      <p:sp>
        <p:nvSpPr>
          <p:cNvPr id="3" name="Θέση περιεχομένου 2"/>
          <p:cNvSpPr>
            <a:spLocks noGrp="1"/>
          </p:cNvSpPr>
          <p:nvPr>
            <p:ph idx="1"/>
          </p:nvPr>
        </p:nvSpPr>
        <p:spPr>
          <a:xfrm>
            <a:off x="386422" y="1513855"/>
            <a:ext cx="8229600" cy="4709160"/>
          </a:xfrm>
        </p:spPr>
        <p:txBody>
          <a:bodyPr>
            <a:normAutofit/>
          </a:bodyPr>
          <a:lstStyle/>
          <a:p>
            <a:pPr marL="342900" indent="-342900">
              <a:buFont typeface="Wingdings" panose="05000000000000000000" pitchFamily="2" charset="2"/>
              <a:buChar char="q"/>
            </a:pPr>
            <a:r>
              <a:rPr lang="en-US" sz="2000" b="1" dirty="0"/>
              <a:t>T</a:t>
            </a:r>
            <a:r>
              <a:rPr lang="el-GR" sz="2000" b="1" dirty="0" err="1"/>
              <a:t>ριτογενής</a:t>
            </a:r>
            <a:r>
              <a:rPr lang="el-GR" sz="2000" b="1" dirty="0"/>
              <a:t> τομέας </a:t>
            </a:r>
            <a:r>
              <a:rPr lang="el-GR" sz="2000" dirty="0"/>
              <a:t>(Κύριες δραστηριότητες </a:t>
            </a:r>
            <a:r>
              <a:rPr lang="el-GR" sz="2000" b="1" dirty="0"/>
              <a:t>τουρισμός</a:t>
            </a:r>
            <a:r>
              <a:rPr lang="el-GR" sz="2000" dirty="0"/>
              <a:t> και </a:t>
            </a:r>
            <a:r>
              <a:rPr lang="el-GR" sz="2000" b="1" dirty="0"/>
              <a:t>εμπόριο</a:t>
            </a:r>
            <a:r>
              <a:rPr lang="el-GR" sz="2000" dirty="0"/>
              <a:t>)</a:t>
            </a:r>
          </a:p>
          <a:p>
            <a:pPr marL="342900" indent="-342900">
              <a:buFont typeface="Courier New" panose="02070309020205020404" pitchFamily="49" charset="0"/>
              <a:buChar char="o"/>
            </a:pPr>
            <a:r>
              <a:rPr lang="el-GR" sz="2000" dirty="0"/>
              <a:t>     </a:t>
            </a:r>
            <a:r>
              <a:rPr lang="el-GR" sz="2000" b="1" dirty="0"/>
              <a:t>Τουρισμός </a:t>
            </a:r>
          </a:p>
          <a:p>
            <a:pPr marL="342900" indent="-342900">
              <a:buFont typeface="Arial" panose="020B0604020202020204" pitchFamily="34" charset="0"/>
              <a:buChar char="•"/>
            </a:pPr>
            <a:r>
              <a:rPr lang="el-GR" sz="1600" dirty="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9,1% των επισκέψεων, 10,9%  των διανυκτερεύσεων, 11,7% των ξενοδοχειακών κλινών, 10,8% των εισπράξεων,</a:t>
            </a:r>
            <a:r>
              <a:rPr lang="el-GR" sz="1600" dirty="0">
                <a:ea typeface="Calibri" panose="020F0502020204030204" pitchFamily="34" charset="0"/>
                <a:cs typeface="Times New Roman" panose="02020603050405020304" pitchFamily="18" charset="0"/>
              </a:rPr>
              <a:t> 28,6%</a:t>
            </a:r>
            <a:r>
              <a:rPr lang="el-GR" sz="1600" dirty="0"/>
              <a:t> </a:t>
            </a:r>
            <a:r>
              <a:rPr lang="el-GR" sz="1600" dirty="0">
                <a:effectLst/>
                <a:ea typeface="Calibri" panose="020F0502020204030204" pitchFamily="34" charset="0"/>
                <a:cs typeface="Times New Roman" panose="02020603050405020304" pitchFamily="18" charset="0"/>
              </a:rPr>
              <a:t>απασχόληση στον τομέα     </a:t>
            </a:r>
          </a:p>
          <a:p>
            <a:pPr marL="342900" indent="-342900">
              <a:buFont typeface="Arial" panose="020B0604020202020204" pitchFamily="34" charset="0"/>
              <a:buChar char="•"/>
            </a:pPr>
            <a:r>
              <a:rPr lang="el-GR" sz="1600" dirty="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μεγάλη εποχικότητα</a:t>
            </a:r>
          </a:p>
          <a:p>
            <a:pPr marL="342900" indent="-342900">
              <a:buFont typeface="Arial" panose="020B0604020202020204" pitchFamily="34" charset="0"/>
              <a:buChar char="•"/>
            </a:pPr>
            <a:r>
              <a:rPr lang="el-GR" sz="1600" dirty="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υψηλή τουριστική εξωστρεφής εξάρτηση</a:t>
            </a:r>
          </a:p>
          <a:p>
            <a:pPr marL="342900" indent="-342900">
              <a:buFont typeface="Arial" panose="020B0604020202020204" pitchFamily="34" charset="0"/>
              <a:buChar char="•"/>
            </a:pPr>
            <a:r>
              <a:rPr lang="el-GR" sz="1600" dirty="0">
                <a:cs typeface="Times New Roman" panose="02020603050405020304" pitchFamily="18" charset="0"/>
              </a:rPr>
              <a:t> </a:t>
            </a:r>
            <a:r>
              <a:rPr lang="el-GR" sz="1600" dirty="0">
                <a:effectLst/>
                <a:ea typeface="Calibri" panose="020F0502020204030204" pitchFamily="34" charset="0"/>
                <a:cs typeface="Times New Roman" panose="02020603050405020304" pitchFamily="18" charset="0"/>
              </a:rPr>
              <a:t>μακροχρόνια τάση μείωσης μέσου χρόνου παραμονής &amp;  μέσης δαπάνης ανά τουρίστα</a:t>
            </a:r>
          </a:p>
          <a:p>
            <a:pPr marL="342900" indent="-342900">
              <a:buFont typeface="Arial" panose="020B0604020202020204" pitchFamily="34" charset="0"/>
              <a:buChar char="•"/>
            </a:pPr>
            <a:r>
              <a:rPr lang="el-GR" sz="1600" dirty="0">
                <a:cs typeface="Times New Roman" panose="02020603050405020304" pitchFamily="18" charset="0"/>
              </a:rPr>
              <a:t>Αύξηση «οικονομίας διαμοιρασμού» </a:t>
            </a:r>
          </a:p>
          <a:p>
            <a:pPr marL="342900" indent="-342900">
              <a:buFont typeface="Arial" panose="020B0604020202020204" pitchFamily="34" charset="0"/>
              <a:buChar char="•"/>
            </a:pPr>
            <a:r>
              <a:rPr lang="el-GR" sz="1600" dirty="0">
                <a:cs typeface="Times New Roman" panose="02020603050405020304" pitchFamily="18" charset="0"/>
              </a:rPr>
              <a:t>Αύξηση τουρισμού κρουαζιέρας </a:t>
            </a:r>
          </a:p>
          <a:p>
            <a:pPr marL="285750" indent="-285750">
              <a:buFont typeface="Courier New" panose="02070309020205020404" pitchFamily="49" charset="0"/>
              <a:buChar char="o"/>
            </a:pPr>
            <a:r>
              <a:rPr lang="el-GR" sz="1800" dirty="0">
                <a:cs typeface="Times New Roman" panose="02020603050405020304" pitchFamily="18" charset="0"/>
              </a:rPr>
              <a:t>      </a:t>
            </a:r>
            <a:r>
              <a:rPr lang="el-GR" sz="2000" b="1" dirty="0">
                <a:cs typeface="Times New Roman" panose="02020603050405020304" pitchFamily="18" charset="0"/>
              </a:rPr>
              <a:t>Εμπόριο </a:t>
            </a:r>
          </a:p>
          <a:p>
            <a:pPr marL="285750" indent="-285750">
              <a:buFont typeface="Wingdings" panose="05000000000000000000" pitchFamily="2" charset="2"/>
              <a:buChar char="§"/>
            </a:pPr>
            <a:r>
              <a:rPr lang="el-GR" sz="1800" b="1" dirty="0">
                <a:cs typeface="Times New Roman" panose="02020603050405020304" pitchFamily="18" charset="0"/>
              </a:rPr>
              <a:t> </a:t>
            </a:r>
            <a:r>
              <a:rPr lang="el-GR" sz="1600" dirty="0">
                <a:latin typeface="Calibri" panose="020F0502020204030204" pitchFamily="34" charset="0"/>
                <a:cs typeface="Times New Roman" panose="02020603050405020304" pitchFamily="18" charset="0"/>
              </a:rPr>
              <a:t>75% </a:t>
            </a:r>
            <a:r>
              <a:rPr lang="el-GR" sz="1600" dirty="0">
                <a:effectLst/>
                <a:latin typeface="Calibri" panose="020F0502020204030204" pitchFamily="34" charset="0"/>
                <a:ea typeface="Calibri" panose="020F0502020204030204" pitchFamily="34" charset="0"/>
                <a:cs typeface="Times New Roman" panose="02020603050405020304" pitchFamily="18" charset="0"/>
              </a:rPr>
              <a:t> των ενεργών επιχειρήσεων δραστηριοποιούνται στο λιανεμπόριο</a:t>
            </a:r>
          </a:p>
          <a:p>
            <a:pPr marL="285750" indent="-285750">
              <a:buFont typeface="Wingdings" panose="05000000000000000000" pitchFamily="2" charset="2"/>
              <a:buChar char="§"/>
            </a:pPr>
            <a:r>
              <a:rPr lang="el-GR" sz="1600" b="1" dirty="0">
                <a:latin typeface="Calibri" panose="020F0502020204030204" pitchFamily="34" charset="0"/>
                <a:cs typeface="Times New Roman" panose="02020603050405020304" pitchFamily="18" charset="0"/>
              </a:rPr>
              <a:t> </a:t>
            </a:r>
            <a:r>
              <a:rPr lang="el-GR" sz="1600" dirty="0">
                <a:latin typeface="Calibri" panose="020F0502020204030204" pitchFamily="34" charset="0"/>
                <a:cs typeface="Times New Roman" panose="02020603050405020304" pitchFamily="18" charset="0"/>
              </a:rPr>
              <a:t>Σημαντική αύξηση στις εξαγωγικές επιδόσεις        </a:t>
            </a:r>
            <a:endParaRPr lang="el-GR"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88640"/>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xmlns="" id="{48E1CCC9-C63D-465C-87D8-1F743F9CC8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797" y="5332132"/>
            <a:ext cx="2697121" cy="1337228"/>
          </a:xfrm>
          <a:prstGeom prst="rect">
            <a:avLst/>
          </a:prstGeom>
          <a:solidFill>
            <a:srgbClr val="FFFFFF"/>
          </a:solidFill>
          <a:ln w="28575">
            <a:solidFill>
              <a:srgbClr val="000000"/>
            </a:solidFill>
            <a:miter lim="800000"/>
            <a:headEnd/>
            <a:tailEnd/>
          </a:ln>
        </p:spPr>
      </p:pic>
      <p:pic>
        <p:nvPicPr>
          <p:cNvPr id="6" name="Picture 4">
            <a:extLst>
              <a:ext uri="{FF2B5EF4-FFF2-40B4-BE49-F238E27FC236}">
                <a16:creationId xmlns:a16="http://schemas.microsoft.com/office/drawing/2014/main" xmlns="" id="{A228A5D3-0231-40D7-A1FC-23F5AC6094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212517"/>
            <a:ext cx="4233091" cy="145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244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400" i="1" dirty="0">
                <a:solidFill>
                  <a:srgbClr val="2F5897"/>
                </a:solidFill>
              </a:rPr>
              <a:t/>
            </a:r>
            <a:br>
              <a:rPr lang="el-GR" sz="2400" i="1" dirty="0">
                <a:solidFill>
                  <a:srgbClr val="2F5897"/>
                </a:solidFill>
              </a:rPr>
            </a:br>
            <a:r>
              <a:rPr lang="el-GR" sz="2400" i="1" dirty="0">
                <a:solidFill>
                  <a:srgbClr val="2F5897"/>
                </a:solidFill>
              </a:rPr>
              <a:t>Υφιστάμενη Κατάσταση</a:t>
            </a:r>
            <a:br>
              <a:rPr lang="el-GR" sz="2400" i="1" dirty="0">
                <a:solidFill>
                  <a:srgbClr val="2F5897"/>
                </a:solidFill>
              </a:rPr>
            </a:br>
            <a:r>
              <a:rPr lang="el-GR" sz="2400" i="1" dirty="0">
                <a:solidFill>
                  <a:srgbClr val="2F5897"/>
                </a:solidFill>
              </a:rPr>
              <a:t>Περιφερειακή οικονομία-</a:t>
            </a:r>
            <a:r>
              <a:rPr lang="el-GR" sz="2400" i="1" dirty="0" err="1">
                <a:solidFill>
                  <a:srgbClr val="2F5897"/>
                </a:solidFill>
              </a:rPr>
              <a:t>Ερευνα</a:t>
            </a:r>
            <a:r>
              <a:rPr lang="el-GR" sz="2400" i="1" dirty="0">
                <a:solidFill>
                  <a:srgbClr val="2F5897"/>
                </a:solidFill>
              </a:rPr>
              <a:t> και Τεχνολογία</a:t>
            </a:r>
            <a:endParaRPr lang="el-GR" sz="2400" dirty="0"/>
          </a:p>
        </p:txBody>
      </p:sp>
      <p:sp>
        <p:nvSpPr>
          <p:cNvPr id="3" name="Θέση περιεχομένου 2"/>
          <p:cNvSpPr>
            <a:spLocks noGrp="1"/>
          </p:cNvSpPr>
          <p:nvPr>
            <p:ph idx="1"/>
          </p:nvPr>
        </p:nvSpPr>
        <p:spPr/>
        <p:txBody>
          <a:bodyPr>
            <a:normAutofit/>
          </a:bodyPr>
          <a:lstStyle/>
          <a:p>
            <a:pPr marL="457200" indent="-457200" algn="just">
              <a:buFont typeface="Wingdings" panose="05000000000000000000" pitchFamily="2" charset="2"/>
              <a:buChar char="q"/>
            </a:pPr>
            <a:r>
              <a:rPr lang="el-GR" sz="2000" dirty="0"/>
              <a:t>9</a:t>
            </a:r>
            <a:r>
              <a:rPr lang="el-GR" sz="2000" baseline="30000" dirty="0"/>
              <a:t>η</a:t>
            </a:r>
            <a:r>
              <a:rPr lang="el-GR" sz="2000" dirty="0"/>
              <a:t> θέση πανελλαδικά (2019 με βάση τον </a:t>
            </a:r>
            <a:r>
              <a:rPr lang="en-GB" sz="2000" dirty="0"/>
              <a:t>RII) </a:t>
            </a:r>
            <a:r>
              <a:rPr lang="el-GR" sz="2000" dirty="0"/>
              <a:t>και 174</a:t>
            </a:r>
            <a:r>
              <a:rPr lang="el-GR" sz="2000" baseline="30000" dirty="0"/>
              <a:t>η</a:t>
            </a:r>
            <a:r>
              <a:rPr lang="el-GR" sz="2000" dirty="0"/>
              <a:t> θέση (από 228</a:t>
            </a:r>
            <a:r>
              <a:rPr lang="el-GR" sz="2000" baseline="30000" dirty="0"/>
              <a:t>η</a:t>
            </a:r>
            <a:r>
              <a:rPr lang="el-GR" sz="2000" dirty="0"/>
              <a:t> το 2015) πανευρωπαϊκά στον τομέα της καινοτομίας (σταθερή αύξηση)</a:t>
            </a:r>
          </a:p>
          <a:p>
            <a:pPr marL="457200" indent="-457200" algn="just">
              <a:buFont typeface="Wingdings" panose="05000000000000000000" pitchFamily="2" charset="2"/>
              <a:buChar char="q"/>
            </a:pPr>
            <a:r>
              <a:rPr lang="el-GR" sz="2000" dirty="0"/>
              <a:t>Σχετικά χαμηλό επίπεδο (</a:t>
            </a:r>
            <a:r>
              <a:rPr lang="en-GB" sz="2000" dirty="0"/>
              <a:t>moderate innovator) </a:t>
            </a:r>
            <a:r>
              <a:rPr lang="el-GR" sz="2000" dirty="0"/>
              <a:t>και προστιθέμενη αξία σε περιφερειακό επίπεδο στους τομείς έρευνας και τεχνολογίας </a:t>
            </a:r>
          </a:p>
          <a:p>
            <a:pPr marL="0" indent="0" algn="just">
              <a:buNone/>
            </a:pPr>
            <a:endParaRPr lang="el-GR" sz="2000" dirty="0"/>
          </a:p>
          <a:p>
            <a:pPr marL="457200" indent="-457200" algn="just">
              <a:buFont typeface="Wingdings" panose="05000000000000000000" pitchFamily="2" charset="2"/>
              <a:buChar char="q"/>
            </a:pPr>
            <a:endParaRPr lang="el-GR" dirty="0"/>
          </a:p>
          <a:p>
            <a:pPr marL="457200" indent="-457200" algn="just">
              <a:buFont typeface="Wingdings" panose="05000000000000000000" pitchFamily="2" charset="2"/>
              <a:buChar char="q"/>
            </a:pP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807"/>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537"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229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6">
            <a:extLst>
              <a:ext uri="{FF2B5EF4-FFF2-40B4-BE49-F238E27FC236}">
                <a16:creationId xmlns:a16="http://schemas.microsoft.com/office/drawing/2014/main" xmlns="" id="{264CCCE5-2CB0-4700-BEA4-99E6A3BE9394}"/>
              </a:ext>
            </a:extLst>
          </p:cNvPr>
          <p:cNvPicPr/>
          <p:nvPr/>
        </p:nvPicPr>
        <p:blipFill>
          <a:blip r:embed="rId5" cstate="print"/>
          <a:srcRect l="30014" t="23828" r="25006" b="34392"/>
          <a:stretch>
            <a:fillRect/>
          </a:stretch>
        </p:blipFill>
        <p:spPr bwMode="auto">
          <a:xfrm>
            <a:off x="2267744" y="3717032"/>
            <a:ext cx="4392488" cy="2866330"/>
          </a:xfrm>
          <a:prstGeom prst="rect">
            <a:avLst/>
          </a:prstGeom>
          <a:solidFill>
            <a:srgbClr val="FFFFFF"/>
          </a:solidFill>
          <a:ln w="28575">
            <a:solidFill>
              <a:srgbClr val="8064A2"/>
            </a:solidFill>
            <a:miter lim="800000"/>
            <a:headEnd/>
            <a:tailEnd/>
          </a:ln>
        </p:spPr>
      </p:pic>
    </p:spTree>
    <p:extLst>
      <p:ext uri="{BB962C8B-B14F-4D97-AF65-F5344CB8AC3E}">
        <p14:creationId xmlns:p14="http://schemas.microsoft.com/office/powerpoint/2010/main" val="335202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B8A4DA-CA49-4C92-8DB2-8B5B557F0F1F}"/>
              </a:ext>
            </a:extLst>
          </p:cNvPr>
          <p:cNvSpPr>
            <a:spLocks noGrp="1"/>
          </p:cNvSpPr>
          <p:nvPr>
            <p:ph type="title"/>
          </p:nvPr>
        </p:nvSpPr>
        <p:spPr>
          <a:xfrm>
            <a:off x="457200" y="404664"/>
            <a:ext cx="8229600" cy="1012974"/>
          </a:xfrm>
        </p:spPr>
        <p:txBody>
          <a:bodyPr>
            <a:normAutofit fontScale="90000"/>
          </a:bodyPr>
          <a:lstStyle/>
          <a:p>
            <a:r>
              <a:rPr lang="el-GR" sz="2400" i="1" dirty="0">
                <a:solidFill>
                  <a:srgbClr val="2F5897"/>
                </a:solidFill>
              </a:rPr>
              <a:t/>
            </a:r>
            <a:br>
              <a:rPr lang="el-GR" sz="2400" i="1" dirty="0">
                <a:solidFill>
                  <a:srgbClr val="2F5897"/>
                </a:solidFill>
              </a:rPr>
            </a:br>
            <a:r>
              <a:rPr lang="el-GR" sz="2400" i="1" dirty="0">
                <a:solidFill>
                  <a:srgbClr val="2F5897"/>
                </a:solidFill>
              </a:rPr>
              <a:t>Υφιστάμενη Κατάσταση</a:t>
            </a:r>
            <a:br>
              <a:rPr lang="el-GR" sz="2400" i="1" dirty="0">
                <a:solidFill>
                  <a:srgbClr val="2F5897"/>
                </a:solidFill>
              </a:rPr>
            </a:br>
            <a:r>
              <a:rPr lang="el-GR" sz="2400" i="1" dirty="0">
                <a:solidFill>
                  <a:srgbClr val="2F5897"/>
                </a:solidFill>
              </a:rPr>
              <a:t>Περιφερειακή οικονομία-Τεχνολογίες Πληροφορικής &amp; Επικοινωνιών</a:t>
            </a:r>
            <a:endParaRPr lang="el-GR" sz="2400" dirty="0"/>
          </a:p>
        </p:txBody>
      </p:sp>
      <p:sp>
        <p:nvSpPr>
          <p:cNvPr id="3" name="Θέση περιεχομένου 2">
            <a:extLst>
              <a:ext uri="{FF2B5EF4-FFF2-40B4-BE49-F238E27FC236}">
                <a16:creationId xmlns:a16="http://schemas.microsoft.com/office/drawing/2014/main" xmlns="" id="{8DD86610-DDB1-44F2-A462-ADA9EFC7A563}"/>
              </a:ext>
            </a:extLst>
          </p:cNvPr>
          <p:cNvSpPr>
            <a:spLocks noGrp="1"/>
          </p:cNvSpPr>
          <p:nvPr>
            <p:ph idx="1"/>
          </p:nvPr>
        </p:nvSpPr>
        <p:spPr>
          <a:xfrm>
            <a:off x="457200" y="1699320"/>
            <a:ext cx="8229600" cy="4610040"/>
          </a:xfrm>
        </p:spPr>
        <p:txBody>
          <a:bodyPr>
            <a:normAutofit/>
          </a:bodyPr>
          <a:lstStyle/>
          <a:p>
            <a:pPr>
              <a:buFont typeface="Wingdings" panose="05000000000000000000" pitchFamily="2" charset="2"/>
              <a:buChar char="q"/>
            </a:pPr>
            <a:r>
              <a:rPr lang="el-GR" sz="2400" dirty="0"/>
              <a:t>Ενδιάμεση θέση (σε </a:t>
            </a:r>
            <a:r>
              <a:rPr lang="el-GR" sz="2400" dirty="0" err="1"/>
              <a:t>σχεση</a:t>
            </a:r>
            <a:r>
              <a:rPr lang="el-GR" sz="2400" dirty="0"/>
              <a:t> με τις υπόλοιπες περιφέρειες της </a:t>
            </a:r>
            <a:r>
              <a:rPr lang="el-GR" sz="2400" dirty="0" err="1"/>
              <a:t>χωρας</a:t>
            </a:r>
            <a:r>
              <a:rPr lang="el-GR" sz="2400" dirty="0"/>
              <a:t>) </a:t>
            </a:r>
            <a:r>
              <a:rPr lang="el-GR" sz="2400" dirty="0">
                <a:effectLst/>
                <a:ea typeface="Calibri" panose="020F0502020204030204" pitchFamily="34" charset="0"/>
                <a:cs typeface="Times New Roman" panose="02020603050405020304" pitchFamily="18" charset="0"/>
              </a:rPr>
              <a:t>όσον αφορά στη πρόσβαση των νοικοκυριών στο διαδίκτυο</a:t>
            </a:r>
            <a:r>
              <a:rPr lang="el-GR" sz="2400" dirty="0"/>
              <a:t> </a:t>
            </a:r>
          </a:p>
          <a:p>
            <a:pPr>
              <a:buFont typeface="Wingdings" panose="05000000000000000000" pitchFamily="2" charset="2"/>
              <a:buChar char="q"/>
            </a:pPr>
            <a:r>
              <a:rPr lang="el-GR" sz="2400" dirty="0">
                <a:effectLst/>
                <a:ea typeface="Calibri" panose="020F0502020204030204" pitchFamily="34" charset="0"/>
                <a:cs typeface="Times New Roman" panose="02020603050405020304" pitchFamily="18" charset="0"/>
              </a:rPr>
              <a:t>Γενικά χαμηλό επίπεδο ψηφιακών δεξιοτήτων και ψηφιακής ωρίμανσης σε επιχειρήσεις, κοινωνία και δημόσιο τομέα </a:t>
            </a:r>
          </a:p>
          <a:p>
            <a:pPr marL="137160" indent="0">
              <a:buNone/>
            </a:pPr>
            <a:endParaRPr lang="el-GR" sz="2400" dirty="0">
              <a:effectLs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156FDF41-4E2D-41D1-A4D6-68E38F66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807"/>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C4973409-76BA-40B2-A139-1210FBB3C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229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D23FDB58-5315-4E7C-9B9C-E178E246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537"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FF2B5EF4-FFF2-40B4-BE49-F238E27FC236}">
                <a16:creationId xmlns:a16="http://schemas.microsoft.com/office/drawing/2014/main" xmlns="" id="{BB2E5CB1-12EF-4773-B074-466506BBD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020" t="25639" r="50052" b="15010"/>
          <a:stretch>
            <a:fillRect/>
          </a:stretch>
        </p:blipFill>
        <p:spPr bwMode="auto">
          <a:xfrm>
            <a:off x="3419872" y="3861048"/>
            <a:ext cx="1965325" cy="2257425"/>
          </a:xfrm>
          <a:prstGeom prst="rect">
            <a:avLst/>
          </a:prstGeom>
          <a:solidFill>
            <a:srgbClr val="FFFFFF"/>
          </a:solidFill>
          <a:ln w="28575">
            <a:solidFill>
              <a:srgbClr val="8064A2"/>
            </a:solidFill>
            <a:miter lim="800000"/>
            <a:headEnd/>
            <a:tailEnd/>
          </a:ln>
        </p:spPr>
      </p:pic>
    </p:spTree>
    <p:extLst>
      <p:ext uri="{BB962C8B-B14F-4D97-AF65-F5344CB8AC3E}">
        <p14:creationId xmlns:p14="http://schemas.microsoft.com/office/powerpoint/2010/main" val="406184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B8A4DA-CA49-4C92-8DB2-8B5B557F0F1F}"/>
              </a:ext>
            </a:extLst>
          </p:cNvPr>
          <p:cNvSpPr>
            <a:spLocks noGrp="1"/>
          </p:cNvSpPr>
          <p:nvPr>
            <p:ph type="title"/>
          </p:nvPr>
        </p:nvSpPr>
        <p:spPr/>
        <p:txBody>
          <a:bodyPr>
            <a:normAutofit fontScale="90000"/>
          </a:bodyPr>
          <a:lstStyle/>
          <a:p>
            <a:r>
              <a:rPr lang="el-GR" sz="2400" i="1" dirty="0">
                <a:solidFill>
                  <a:srgbClr val="2F5897"/>
                </a:solidFill>
              </a:rPr>
              <a:t/>
            </a:r>
            <a:br>
              <a:rPr lang="el-GR" sz="2400" i="1" dirty="0">
                <a:solidFill>
                  <a:srgbClr val="2F5897"/>
                </a:solidFill>
              </a:rPr>
            </a:br>
            <a:r>
              <a:rPr lang="el-GR" sz="2400" i="1" dirty="0">
                <a:solidFill>
                  <a:srgbClr val="2F5897"/>
                </a:solidFill>
              </a:rPr>
              <a:t>Υφιστάμενη Κατάσταση</a:t>
            </a:r>
            <a:br>
              <a:rPr lang="el-GR" sz="2400" i="1" dirty="0">
                <a:solidFill>
                  <a:srgbClr val="2F5897"/>
                </a:solidFill>
              </a:rPr>
            </a:br>
            <a:r>
              <a:rPr lang="el-GR" sz="2400" i="1" dirty="0">
                <a:solidFill>
                  <a:srgbClr val="2F5897"/>
                </a:solidFill>
              </a:rPr>
              <a:t>Περιφερειακή οικονομία-Αγορά εργασίας</a:t>
            </a:r>
            <a:endParaRPr lang="el-GR" sz="2400" dirty="0"/>
          </a:p>
        </p:txBody>
      </p:sp>
      <p:sp>
        <p:nvSpPr>
          <p:cNvPr id="3" name="Θέση περιεχομένου 2">
            <a:extLst>
              <a:ext uri="{FF2B5EF4-FFF2-40B4-BE49-F238E27FC236}">
                <a16:creationId xmlns:a16="http://schemas.microsoft.com/office/drawing/2014/main" xmlns="" id="{8DD86610-DDB1-44F2-A462-ADA9EFC7A563}"/>
              </a:ext>
            </a:extLst>
          </p:cNvPr>
          <p:cNvSpPr>
            <a:spLocks noGrp="1"/>
          </p:cNvSpPr>
          <p:nvPr>
            <p:ph idx="1"/>
          </p:nvPr>
        </p:nvSpPr>
        <p:spPr/>
        <p:txBody>
          <a:bodyPr>
            <a:normAutofit/>
          </a:bodyPr>
          <a:lstStyle/>
          <a:p>
            <a:pPr>
              <a:buFont typeface="Wingdings" panose="05000000000000000000" pitchFamily="2" charset="2"/>
              <a:buChar char="q"/>
            </a:pPr>
            <a:r>
              <a:rPr lang="el-GR" sz="2400" b="1" dirty="0"/>
              <a:t>Απασχόληση</a:t>
            </a:r>
          </a:p>
          <a:p>
            <a:pPr>
              <a:buFont typeface="Arial" panose="020B0604020202020204" pitchFamily="34" charset="0"/>
              <a:buChar char="•"/>
            </a:pPr>
            <a:r>
              <a:rPr lang="el-GR" sz="2400" dirty="0"/>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a:t>
            </a:r>
            <a:r>
              <a:rPr lang="el-GR" sz="2400" dirty="0" err="1">
                <a:effectLst/>
                <a:latin typeface="Calibri" panose="020F0502020204030204" pitchFamily="34" charset="0"/>
                <a:ea typeface="Calibri" panose="020F0502020204030204" pitchFamily="34" charset="0"/>
                <a:cs typeface="Times New Roman" panose="02020603050405020304" pitchFamily="18" charset="0"/>
              </a:rPr>
              <a:t>ύξηση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 ποσο</a:t>
            </a:r>
            <a:r>
              <a:rPr lang="el-GR" sz="2400" dirty="0">
                <a:latin typeface="Calibri" panose="020F0502020204030204" pitchFamily="34" charset="0"/>
                <a:ea typeface="Calibri" panose="020F0502020204030204" pitchFamily="34" charset="0"/>
                <a:cs typeface="Times New Roman" panose="02020603050405020304" pitchFamily="18" charset="0"/>
              </a:rPr>
              <a:t>στού </a:t>
            </a:r>
            <a:r>
              <a:rPr lang="el-GR" sz="2400" dirty="0">
                <a:effectLst/>
                <a:latin typeface="Calibri" panose="020F0502020204030204" pitchFamily="34" charset="0"/>
                <a:ea typeface="Calibri" panose="020F0502020204030204" pitchFamily="34" charset="0"/>
                <a:cs typeface="Times New Roman" panose="02020603050405020304" pitchFamily="18" charset="0"/>
              </a:rPr>
              <a:t>των αποφοίτων Λυκείου και ΑΕΙ και αντίστοιχα μείωση   των αποφοίτων υποχρεωτικής εκπαίδευσης </a:t>
            </a:r>
          </a:p>
          <a:p>
            <a:pPr>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      Σχετικά μεγάλος αριθμός αυτοαπασχολούμενων, με τάσεις μείωσης</a:t>
            </a:r>
          </a:p>
          <a:p>
            <a:pPr>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     Απασχόληση προσανατολισμένη στον τριτογενή τομέα (81,9% το 2018)</a:t>
            </a:r>
          </a:p>
          <a:p>
            <a:pPr>
              <a:buFont typeface="Arial" panose="020B0604020202020204" pitchFamily="34" charset="0"/>
              <a:buChar char="•"/>
            </a:pPr>
            <a:r>
              <a:rPr lang="el-GR" sz="2400" dirty="0">
                <a:latin typeface="Calibri" panose="020F0502020204030204" pitchFamily="34" charset="0"/>
                <a:ea typeface="Calibri" panose="020F0502020204030204" pitchFamily="34" charset="0"/>
                <a:cs typeface="Times New Roman" panose="02020603050405020304" pitchFamily="18" charset="0"/>
              </a:rPr>
              <a:t>     Σταθερή μείωση των απασχολούμενων με εξειδίκευση</a:t>
            </a:r>
          </a:p>
          <a:p>
            <a:pPr>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     Ανάπτυξη του τομέα της ΚΑΛΟ, με την ίδρυση 25 φορέων ΚΑΛΟ (72% των οποίων στην Κέρκυρα)</a:t>
            </a:r>
          </a:p>
          <a:p>
            <a:pPr>
              <a:buFont typeface="Arial" panose="020B0604020202020204" pitchFamily="34" charset="0"/>
              <a:buChar char="•"/>
            </a:pPr>
            <a:endParaRPr lang="el-GR" sz="2400" dirty="0"/>
          </a:p>
        </p:txBody>
      </p:sp>
      <p:pic>
        <p:nvPicPr>
          <p:cNvPr id="4" name="Picture 2">
            <a:extLst>
              <a:ext uri="{FF2B5EF4-FFF2-40B4-BE49-F238E27FC236}">
                <a16:creationId xmlns:a16="http://schemas.microsoft.com/office/drawing/2014/main" xmlns="" id="{156FDF41-4E2D-41D1-A4D6-68E38F66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807"/>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C4973409-76BA-40B2-A139-1210FBB3C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229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D23FDB58-5315-4E7C-9B9C-E178E246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537"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802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B8A4DA-CA49-4C92-8DB2-8B5B557F0F1F}"/>
              </a:ext>
            </a:extLst>
          </p:cNvPr>
          <p:cNvSpPr>
            <a:spLocks noGrp="1"/>
          </p:cNvSpPr>
          <p:nvPr>
            <p:ph type="title"/>
          </p:nvPr>
        </p:nvSpPr>
        <p:spPr/>
        <p:txBody>
          <a:bodyPr>
            <a:normAutofit fontScale="90000"/>
          </a:bodyPr>
          <a:lstStyle/>
          <a:p>
            <a:r>
              <a:rPr lang="el-GR" sz="2400" i="1" dirty="0">
                <a:solidFill>
                  <a:srgbClr val="2F5897"/>
                </a:solidFill>
              </a:rPr>
              <a:t/>
            </a:r>
            <a:br>
              <a:rPr lang="el-GR" sz="2400" i="1" dirty="0">
                <a:solidFill>
                  <a:srgbClr val="2F5897"/>
                </a:solidFill>
              </a:rPr>
            </a:br>
            <a:r>
              <a:rPr lang="el-GR" sz="2400" i="1" dirty="0">
                <a:solidFill>
                  <a:srgbClr val="2F5897"/>
                </a:solidFill>
              </a:rPr>
              <a:t>Υφιστάμενη Κατάσταση</a:t>
            </a:r>
            <a:br>
              <a:rPr lang="el-GR" sz="2400" i="1" dirty="0">
                <a:solidFill>
                  <a:srgbClr val="2F5897"/>
                </a:solidFill>
              </a:rPr>
            </a:br>
            <a:r>
              <a:rPr lang="el-GR" sz="2400" i="1" dirty="0">
                <a:solidFill>
                  <a:srgbClr val="2F5897"/>
                </a:solidFill>
              </a:rPr>
              <a:t>Περιφερειακή οικονομία-Αγορά εργασίας</a:t>
            </a:r>
            <a:endParaRPr lang="el-GR" sz="2400" dirty="0"/>
          </a:p>
        </p:txBody>
      </p:sp>
      <p:sp>
        <p:nvSpPr>
          <p:cNvPr id="3" name="Θέση περιεχομένου 2">
            <a:extLst>
              <a:ext uri="{FF2B5EF4-FFF2-40B4-BE49-F238E27FC236}">
                <a16:creationId xmlns:a16="http://schemas.microsoft.com/office/drawing/2014/main" xmlns="" id="{8DD86610-DDB1-44F2-A462-ADA9EFC7A563}"/>
              </a:ext>
            </a:extLst>
          </p:cNvPr>
          <p:cNvSpPr>
            <a:spLocks noGrp="1"/>
          </p:cNvSpPr>
          <p:nvPr>
            <p:ph idx="1"/>
          </p:nvPr>
        </p:nvSpPr>
        <p:spPr/>
        <p:txBody>
          <a:bodyPr>
            <a:normAutofit/>
          </a:bodyPr>
          <a:lstStyle/>
          <a:p>
            <a:pPr>
              <a:buFont typeface="Wingdings" panose="05000000000000000000" pitchFamily="2" charset="2"/>
              <a:buChar char="q"/>
            </a:pPr>
            <a:r>
              <a:rPr lang="el-GR" sz="2400" b="1" dirty="0"/>
              <a:t>Ανεργία</a:t>
            </a:r>
          </a:p>
          <a:p>
            <a:pPr>
              <a:buFont typeface="Arial" panose="020B0604020202020204" pitchFamily="34" charset="0"/>
              <a:buChar char="•"/>
            </a:pPr>
            <a:r>
              <a:rPr lang="el-GR" sz="2000" dirty="0"/>
              <a:t>    15,9% δείκτης ανεργίας εργατικού δυναμικού (2018)</a:t>
            </a:r>
            <a:endParaRPr lang="el-GR" sz="2000" dirty="0">
              <a:effectLst/>
              <a:ea typeface="Calibri" panose="020F0502020204030204" pitchFamily="34" charset="0"/>
              <a:cs typeface="Times New Roman" panose="02020603050405020304" pitchFamily="18" charset="0"/>
            </a:endParaRPr>
          </a:p>
          <a:p>
            <a:pPr>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     Αργή μείωση της μακροχρόνιας ανεργίας από την  κορύφωσή της (2014)</a:t>
            </a:r>
          </a:p>
          <a:p>
            <a:pPr>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    Αύξηση του ποσοστού ανέργων «υψηλής εξειδίκευσης»</a:t>
            </a:r>
          </a:p>
          <a:p>
            <a:pPr>
              <a:buFont typeface="Arial" panose="020B0604020202020204" pitchFamily="34" charset="0"/>
              <a:buChar char="•"/>
            </a:pPr>
            <a:r>
              <a:rPr lang="el-GR" sz="2000" dirty="0"/>
              <a:t> Σημαντική αύξηση της αναλογίας των ανέργων πτυχιούχων ΑΕΙ και ανώτερης </a:t>
            </a:r>
            <a:r>
              <a:rPr lang="el-GR" sz="2000" dirty="0" err="1"/>
              <a:t>β’βαθμιας</a:t>
            </a:r>
            <a:r>
              <a:rPr lang="el-GR" sz="2000" dirty="0"/>
              <a:t> εκπαίδευσης </a:t>
            </a:r>
          </a:p>
        </p:txBody>
      </p:sp>
      <p:pic>
        <p:nvPicPr>
          <p:cNvPr id="4" name="Picture 2">
            <a:extLst>
              <a:ext uri="{FF2B5EF4-FFF2-40B4-BE49-F238E27FC236}">
                <a16:creationId xmlns:a16="http://schemas.microsoft.com/office/drawing/2014/main" xmlns="" id="{156FDF41-4E2D-41D1-A4D6-68E38F66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807"/>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C4973409-76BA-40B2-A139-1210FBB3C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229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D23FDB58-5315-4E7C-9B9C-E178E246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537"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Εικόνα 7">
            <a:extLst>
              <a:ext uri="{FF2B5EF4-FFF2-40B4-BE49-F238E27FC236}">
                <a16:creationId xmlns:a16="http://schemas.microsoft.com/office/drawing/2014/main" xmlns="" id="{FCEA3516-909C-43E8-9EB8-888958AE70EC}"/>
              </a:ext>
            </a:extLst>
          </p:cNvPr>
          <p:cNvPicPr/>
          <p:nvPr/>
        </p:nvPicPr>
        <p:blipFill>
          <a:blip r:embed="rId5" cstate="print"/>
          <a:srcRect/>
          <a:stretch>
            <a:fillRect/>
          </a:stretch>
        </p:blipFill>
        <p:spPr bwMode="auto">
          <a:xfrm>
            <a:off x="1043608" y="4293096"/>
            <a:ext cx="3024336" cy="1872208"/>
          </a:xfrm>
          <a:prstGeom prst="rect">
            <a:avLst/>
          </a:prstGeom>
          <a:solidFill>
            <a:srgbClr val="FFFFFF"/>
          </a:solidFill>
          <a:ln w="28575">
            <a:solidFill>
              <a:srgbClr val="8064A2"/>
            </a:solidFill>
            <a:miter lim="800000"/>
            <a:headEnd/>
            <a:tailEnd/>
          </a:ln>
        </p:spPr>
      </p:pic>
      <p:pic>
        <p:nvPicPr>
          <p:cNvPr id="9" name="Εικόνα 8">
            <a:extLst>
              <a:ext uri="{FF2B5EF4-FFF2-40B4-BE49-F238E27FC236}">
                <a16:creationId xmlns:a16="http://schemas.microsoft.com/office/drawing/2014/main" xmlns="" id="{D04E22E9-1389-4A80-8EF3-3BBCF842AA5D}"/>
              </a:ext>
            </a:extLst>
          </p:cNvPr>
          <p:cNvPicPr/>
          <p:nvPr/>
        </p:nvPicPr>
        <p:blipFill>
          <a:blip r:embed="rId6" cstate="print"/>
          <a:srcRect/>
          <a:stretch>
            <a:fillRect/>
          </a:stretch>
        </p:blipFill>
        <p:spPr bwMode="auto">
          <a:xfrm>
            <a:off x="4788024" y="4293096"/>
            <a:ext cx="3312368" cy="1872208"/>
          </a:xfrm>
          <a:prstGeom prst="rect">
            <a:avLst/>
          </a:prstGeom>
          <a:solidFill>
            <a:srgbClr val="FFFFFF"/>
          </a:solidFill>
          <a:ln w="28575">
            <a:solidFill>
              <a:srgbClr val="8064A2"/>
            </a:solidFill>
            <a:miter lim="800000"/>
            <a:headEnd/>
            <a:tailEnd/>
          </a:ln>
        </p:spPr>
      </p:pic>
    </p:spTree>
    <p:extLst>
      <p:ext uri="{BB962C8B-B14F-4D97-AF65-F5344CB8AC3E}">
        <p14:creationId xmlns:p14="http://schemas.microsoft.com/office/powerpoint/2010/main" val="934122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B8A4DA-CA49-4C92-8DB2-8B5B557F0F1F}"/>
              </a:ext>
            </a:extLst>
          </p:cNvPr>
          <p:cNvSpPr>
            <a:spLocks noGrp="1"/>
          </p:cNvSpPr>
          <p:nvPr>
            <p:ph type="title"/>
          </p:nvPr>
        </p:nvSpPr>
        <p:spPr>
          <a:xfrm>
            <a:off x="457200" y="274638"/>
            <a:ext cx="8229600" cy="1325562"/>
          </a:xfrm>
        </p:spPr>
        <p:txBody>
          <a:bodyPr>
            <a:normAutofit fontScale="90000"/>
          </a:bodyPr>
          <a:lstStyle/>
          <a:p>
            <a:r>
              <a:rPr lang="el-GR" sz="2400" i="1" dirty="0">
                <a:solidFill>
                  <a:srgbClr val="2F5897"/>
                </a:solidFill>
              </a:rPr>
              <a:t/>
            </a:r>
            <a:br>
              <a:rPr lang="el-GR" sz="2400" i="1" dirty="0">
                <a:solidFill>
                  <a:srgbClr val="2F5897"/>
                </a:solidFill>
              </a:rPr>
            </a:br>
            <a:r>
              <a:rPr lang="el-GR" sz="2400" i="1" dirty="0">
                <a:solidFill>
                  <a:srgbClr val="2F5897"/>
                </a:solidFill>
              </a:rPr>
              <a:t>Υφιστάμενη Κατάσταση</a:t>
            </a:r>
            <a:br>
              <a:rPr lang="el-GR" sz="2400" i="1" dirty="0">
                <a:solidFill>
                  <a:srgbClr val="2F5897"/>
                </a:solidFill>
              </a:rPr>
            </a:br>
            <a:r>
              <a:rPr lang="el-GR" sz="2400" i="1" dirty="0">
                <a:solidFill>
                  <a:srgbClr val="2F5897"/>
                </a:solidFill>
              </a:rPr>
              <a:t>Περιφερειακή οικονομία-δράσεις και στρατηγικές στην τρέχουσα ΠΠ 2014-2020</a:t>
            </a:r>
            <a:endParaRPr lang="el-GR" sz="2400" dirty="0"/>
          </a:p>
        </p:txBody>
      </p:sp>
      <p:sp>
        <p:nvSpPr>
          <p:cNvPr id="3" name="Θέση περιεχομένου 2">
            <a:extLst>
              <a:ext uri="{FF2B5EF4-FFF2-40B4-BE49-F238E27FC236}">
                <a16:creationId xmlns:a16="http://schemas.microsoft.com/office/drawing/2014/main" xmlns="" id="{8DD86610-DDB1-44F2-A462-ADA9EFC7A563}"/>
              </a:ext>
            </a:extLst>
          </p:cNvPr>
          <p:cNvSpPr>
            <a:spLocks noGrp="1"/>
          </p:cNvSpPr>
          <p:nvPr>
            <p:ph idx="1"/>
          </p:nvPr>
        </p:nvSpPr>
        <p:spPr>
          <a:xfrm>
            <a:off x="251519" y="1751856"/>
            <a:ext cx="8435281" cy="4557504"/>
          </a:xfrm>
        </p:spPr>
        <p:txBody>
          <a:bodyPr>
            <a:normAutofit/>
          </a:bodyPr>
          <a:lstStyle/>
          <a:p>
            <a:pPr>
              <a:buFont typeface="Wingdings" panose="05000000000000000000" pitchFamily="2" charset="2"/>
              <a:buChar char="q"/>
            </a:pPr>
            <a:r>
              <a:rPr lang="en-GB" sz="18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a:t>
            </a:r>
            <a:r>
              <a:rPr lang="el-GR" sz="1800" i="1"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νταγωνιστικότητα</a:t>
            </a:r>
            <a:r>
              <a:rPr lang="el-GR" sz="18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«Οριζόντιου» τύπου παρεμβάσεις στην ενίσχυση των ΜΜΕ (τουρισμός, μεταποίηση, εμπόριο, αγροτικός χώρος)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l-GR" sz="1800" i="1" dirty="0" err="1">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Ερευνα</a:t>
            </a:r>
            <a:r>
              <a:rPr lang="el-GR" sz="18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-καινοτομία</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Ουσιαστική προσπάθεια σύζευξης τοπικής ζήτησης (ΜΜΕ) -προσφοράς (ΑΕΙ) στο πλαίσιο της Περιφερειακής Στρατηγικής </a:t>
            </a:r>
            <a:r>
              <a:rPr lang="el-G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Εξυπνης</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Εξειδίκευσης, με την ενθάρρυνση της έρευνας σε τομείς προτεραιότητας για την ΠΙΝ</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en-US" sz="18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T</a:t>
            </a:r>
            <a:r>
              <a:rPr lang="el-GR" sz="1800"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ΠΕ</a:t>
            </a:r>
            <a:r>
              <a:rPr lang="el-GR" sz="18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Έχει αυξηθεί σημαντικά ο αριθμός των υλοποιούμενων δράσεων στον τομέα των ΤΠΕ(ιδιαίτερα μέσω του Τομεακού Προγράμματος). Οι πόροι των ΠΕΠ κατευθύνονται σε αντικείμενα προσαρμοσμένα σε τοπικές ανάγκες και ιδιαιτερότητες (τουριστική προβολή, «εργαλεία» χρήσιμα στην τοπική διοίκηση και αυτοδιοίκηση που εστιάζουν στην εξυπηρέτηση του πολίτη)</a:t>
            </a:r>
          </a:p>
          <a:p>
            <a:pPr>
              <a:buFont typeface="Wingdings" panose="05000000000000000000" pitchFamily="2" charset="2"/>
              <a:buChar char="q"/>
            </a:pPr>
            <a:r>
              <a:rPr lang="el-GR" sz="18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Αγορά εργασίας</a:t>
            </a:r>
            <a:r>
              <a:rPr lang="en-US" sz="18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el-GR" sz="18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απασχόληση</a:t>
            </a:r>
            <a:r>
              <a:rPr lang="en-US" sz="18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r>
              <a:rPr lang="el-GR" sz="18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Κεντρική υλοποίηση πολιτικής με εφαρμογή «οριζόντιων» δράσεων</a:t>
            </a:r>
            <a:r>
              <a:rPr lang="el-GR" sz="1800" i="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Οι Περιφέρειες διαμορφώνουν προσαρμοσμένες στρατηγικές ενίσχυσης της απασχόλησης με βάση τη Μελέτη Αναγκών Αγοράς Εργασίας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l-GR" sz="2000" dirty="0"/>
          </a:p>
        </p:txBody>
      </p:sp>
      <p:pic>
        <p:nvPicPr>
          <p:cNvPr id="4" name="Picture 2">
            <a:extLst>
              <a:ext uri="{FF2B5EF4-FFF2-40B4-BE49-F238E27FC236}">
                <a16:creationId xmlns:a16="http://schemas.microsoft.com/office/drawing/2014/main" xmlns="" id="{156FDF41-4E2D-41D1-A4D6-68E38F66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807"/>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C4973409-76BA-40B2-A139-1210FBB3C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229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xmlns="" id="{D23FDB58-5315-4E7C-9B9C-E178E2469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537"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56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Χαρακτηριστικά </a:t>
            </a:r>
            <a:r>
              <a:rPr lang="el-GR" dirty="0"/>
              <a:t>Περιφέρειας</a:t>
            </a:r>
          </a:p>
        </p:txBody>
      </p:sp>
      <p:sp>
        <p:nvSpPr>
          <p:cNvPr id="3" name="Θέση περιεχομένου 2"/>
          <p:cNvSpPr>
            <a:spLocks noGrp="1"/>
          </p:cNvSpPr>
          <p:nvPr>
            <p:ph idx="1"/>
          </p:nvPr>
        </p:nvSpPr>
        <p:spPr/>
        <p:txBody>
          <a:bodyPr/>
          <a:lstStyle/>
          <a:p>
            <a:r>
              <a:rPr lang="el-GR" dirty="0"/>
              <a:t>Μονομερής προσανατολισμός παραγωγικού συστήματος</a:t>
            </a:r>
          </a:p>
          <a:p>
            <a:r>
              <a:rPr lang="el-GR" dirty="0"/>
              <a:t>Χαμηλή ανταγωνιστικότητα</a:t>
            </a:r>
          </a:p>
          <a:p>
            <a:r>
              <a:rPr lang="el-GR" dirty="0"/>
              <a:t>Κυριαρχία τριτογενή τομέα</a:t>
            </a:r>
          </a:p>
          <a:p>
            <a:r>
              <a:rPr lang="el-GR" dirty="0"/>
              <a:t>Ανθεκτικότητα της αγοράς εργασίας </a:t>
            </a:r>
          </a:p>
          <a:p>
            <a:r>
              <a:rPr lang="el-GR" dirty="0"/>
              <a:t>Θέσεις εργασίας χαμηλής εξειδίκευσης</a:t>
            </a:r>
          </a:p>
        </p:txBody>
      </p:sp>
    </p:spTree>
    <p:extLst>
      <p:ext uri="{BB962C8B-B14F-4D97-AF65-F5344CB8AC3E}">
        <p14:creationId xmlns:p14="http://schemas.microsoft.com/office/powerpoint/2010/main" val="2081200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932</Words>
  <Application>Microsoft Office PowerPoint</Application>
  <PresentationFormat>Προβολή στην οθόνη (4:3)</PresentationFormat>
  <Paragraphs>132</Paragraphs>
  <Slides>20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Αποκορύφωμα</vt:lpstr>
      <vt:lpstr>Παρουσίαση του PowerPoint</vt:lpstr>
      <vt:lpstr> Υφιστάμενη Κατάσταση Περιφερειακή Οικονομία- Τομείς οικονομικής δραστηριότητας</vt:lpstr>
      <vt:lpstr> Υφιστάμενη Κατάσταση Περιφερειακή Οικονομία- Τομείς οικονομικής δραστηριότητας</vt:lpstr>
      <vt:lpstr> Υφιστάμενη Κατάσταση Περιφερειακή οικονομία-Ερευνα και Τεχνολογία</vt:lpstr>
      <vt:lpstr> Υφιστάμενη Κατάσταση Περιφερειακή οικονομία-Τεχνολογίες Πληροφορικής &amp; Επικοινωνιών</vt:lpstr>
      <vt:lpstr> Υφιστάμενη Κατάσταση Περιφερειακή οικονομία-Αγορά εργασίας</vt:lpstr>
      <vt:lpstr> Υφιστάμενη Κατάσταση Περιφερειακή οικονομία-Αγορά εργασίας</vt:lpstr>
      <vt:lpstr> Υφιστάμενη Κατάσταση Περιφερειακή οικονομία-δράσεις και στρατηγικές στην τρέχουσα ΠΠ 2014-2020</vt:lpstr>
      <vt:lpstr>Χαρακτηριστικά Περιφέρειας</vt:lpstr>
      <vt:lpstr>Προκλήσεις για την νέα ΠΠ 2021-2027</vt:lpstr>
      <vt:lpstr>Στόχος Περιφερειακής Στρατηγικής</vt:lpstr>
      <vt:lpstr>Παρουσίαση του PowerPoint</vt:lpstr>
      <vt:lpstr>Παρουσίαση του PowerPoint</vt:lpstr>
      <vt:lpstr>Ειδικοί στόχοι -ΕΡΓΑΛΕΙΑ</vt:lpstr>
      <vt:lpstr>Στόχος Περιφερειακής Στρατηγικής </vt:lpstr>
      <vt:lpstr>Ειδικοί στόχοι-ΕΡΓΑΛΕΙΑ</vt:lpstr>
      <vt:lpstr>Προκλησεισ για την νέα ΠΠ  2021-2027</vt:lpstr>
      <vt:lpstr>Στόχος Περιφερειακής Στρατηγικής</vt:lpstr>
      <vt:lpstr>Ειδικοι  στΟχοι-εργαλεια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ΜΟΝΑΣΤΗΡΙΩΤΟΥ ΑΣΙΜΙΝΑ - ΚΑΤΕΡΙΝΑ</dc:creator>
  <cp:lastModifiedBy>lina</cp:lastModifiedBy>
  <cp:revision>53</cp:revision>
  <dcterms:created xsi:type="dcterms:W3CDTF">2020-12-17T09:48:43Z</dcterms:created>
  <dcterms:modified xsi:type="dcterms:W3CDTF">2020-12-20T16:38:30Z</dcterms:modified>
</cp:coreProperties>
</file>