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32" r:id="rId1"/>
    <p:sldMasterId id="2147485380" r:id="rId2"/>
  </p:sldMasterIdLst>
  <p:notesMasterIdLst>
    <p:notesMasterId r:id="rId14"/>
  </p:notesMasterIdLst>
  <p:handoutMasterIdLst>
    <p:handoutMasterId r:id="rId15"/>
  </p:handoutMasterIdLst>
  <p:sldIdLst>
    <p:sldId id="865" r:id="rId3"/>
    <p:sldId id="881" r:id="rId4"/>
    <p:sldId id="907" r:id="rId5"/>
    <p:sldId id="911" r:id="rId6"/>
    <p:sldId id="908" r:id="rId7"/>
    <p:sldId id="909" r:id="rId8"/>
    <p:sldId id="910" r:id="rId9"/>
    <p:sldId id="912" r:id="rId10"/>
    <p:sldId id="903" r:id="rId11"/>
    <p:sldId id="904" r:id="rId12"/>
    <p:sldId id="905" r:id="rId13"/>
  </p:sldIdLst>
  <p:sldSz cx="9144000" cy="6858000" type="screen4x3"/>
  <p:notesSz cx="6805613" cy="9939338"/>
  <p:defaultTextStyle>
    <a:defPPr>
      <a:defRPr lang="el-GR"/>
    </a:defPPr>
    <a:lvl1pPr algn="l" rtl="0" fontAlgn="base">
      <a:lnSpc>
        <a:spcPct val="80000"/>
      </a:lnSpc>
      <a:spcBef>
        <a:spcPct val="20000"/>
      </a:spcBef>
      <a:spcAft>
        <a:spcPct val="0"/>
      </a:spcAft>
      <a:defRPr sz="1200" kern="1200">
        <a:solidFill>
          <a:schemeClr val="tx1"/>
        </a:solidFill>
        <a:latin typeface="Arial" charset="0"/>
        <a:ea typeface="+mn-ea"/>
        <a:cs typeface="+mn-cs"/>
      </a:defRPr>
    </a:lvl1pPr>
    <a:lvl2pPr marL="457200" algn="l" rtl="0" fontAlgn="base">
      <a:lnSpc>
        <a:spcPct val="80000"/>
      </a:lnSpc>
      <a:spcBef>
        <a:spcPct val="20000"/>
      </a:spcBef>
      <a:spcAft>
        <a:spcPct val="0"/>
      </a:spcAft>
      <a:defRPr sz="1200" kern="1200">
        <a:solidFill>
          <a:schemeClr val="tx1"/>
        </a:solidFill>
        <a:latin typeface="Arial" charset="0"/>
        <a:ea typeface="+mn-ea"/>
        <a:cs typeface="+mn-cs"/>
      </a:defRPr>
    </a:lvl2pPr>
    <a:lvl3pPr marL="914400" algn="l" rtl="0" fontAlgn="base">
      <a:lnSpc>
        <a:spcPct val="80000"/>
      </a:lnSpc>
      <a:spcBef>
        <a:spcPct val="20000"/>
      </a:spcBef>
      <a:spcAft>
        <a:spcPct val="0"/>
      </a:spcAft>
      <a:defRPr sz="1200" kern="1200">
        <a:solidFill>
          <a:schemeClr val="tx1"/>
        </a:solidFill>
        <a:latin typeface="Arial" charset="0"/>
        <a:ea typeface="+mn-ea"/>
        <a:cs typeface="+mn-cs"/>
      </a:defRPr>
    </a:lvl3pPr>
    <a:lvl4pPr marL="1371600" algn="l" rtl="0" fontAlgn="base">
      <a:lnSpc>
        <a:spcPct val="80000"/>
      </a:lnSpc>
      <a:spcBef>
        <a:spcPct val="20000"/>
      </a:spcBef>
      <a:spcAft>
        <a:spcPct val="0"/>
      </a:spcAft>
      <a:defRPr sz="1200" kern="1200">
        <a:solidFill>
          <a:schemeClr val="tx1"/>
        </a:solidFill>
        <a:latin typeface="Arial" charset="0"/>
        <a:ea typeface="+mn-ea"/>
        <a:cs typeface="+mn-cs"/>
      </a:defRPr>
    </a:lvl4pPr>
    <a:lvl5pPr marL="1828800" algn="l" rtl="0" fontAlgn="base">
      <a:lnSpc>
        <a:spcPct val="80000"/>
      </a:lnSpc>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064">
          <p15:clr>
            <a:srgbClr val="A4A3A4"/>
          </p15:clr>
        </p15:guide>
        <p15:guide id="2" orient="horz" pos="3403">
          <p15:clr>
            <a:srgbClr val="A4A3A4"/>
          </p15:clr>
        </p15:guide>
        <p15:guide id="3" pos="224">
          <p15:clr>
            <a:srgbClr val="A4A3A4"/>
          </p15:clr>
        </p15:guide>
        <p15:guide id="4" pos="5425">
          <p15:clr>
            <a:srgbClr val="A4A3A4"/>
          </p15:clr>
        </p15:guide>
      </p15:sldGuideLst>
    </p:ext>
    <p:ext uri="{2D200454-40CA-4A62-9FC3-DE9A4176ACB9}">
      <p15:notesGuideLst xmlns:p15="http://schemas.microsoft.com/office/powerpoint/2012/main" xmlns="">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a:srgbClr val="D9DAFF"/>
    <a:srgbClr val="11528D"/>
    <a:srgbClr val="D1FFFB"/>
    <a:srgbClr val="C1C2FF"/>
    <a:srgbClr val="009999"/>
    <a:srgbClr val="660033"/>
    <a:srgbClr val="DFEDCF"/>
    <a:srgbClr val="CBE2B0"/>
    <a:srgbClr val="33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Μεσαίο στυλ 1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2" autoAdjust="0"/>
    <p:restoredTop sz="86322" autoAdjust="0"/>
  </p:normalViewPr>
  <p:slideViewPr>
    <p:cSldViewPr snapToGrid="0">
      <p:cViewPr varScale="1">
        <p:scale>
          <a:sx n="105" d="100"/>
          <a:sy n="105" d="100"/>
        </p:scale>
        <p:origin x="-282" y="-84"/>
      </p:cViewPr>
      <p:guideLst>
        <p:guide orient="horz" pos="2064"/>
        <p:guide orient="horz" pos="3403"/>
        <p:guide pos="224"/>
        <p:guide pos="54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5" d="100"/>
          <a:sy n="75" d="100"/>
        </p:scale>
        <p:origin x="-2232" y="-114"/>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806492-EE5D-472C-8609-68C859A8ED55}"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endParaRPr lang="x-none"/>
        </a:p>
      </dgm:t>
    </dgm:pt>
    <dgm:pt modelId="{87BDDD0E-7B5C-4FC9-8062-E9EA73C934D2}">
      <dgm:prSet phldrT="[Text]"/>
      <dgm:spPr/>
      <dgm:t>
        <a:bodyPr/>
        <a:lstStyle/>
        <a:p>
          <a:r>
            <a:rPr lang="el-GR" dirty="0"/>
            <a:t>Επιχειρησιακό Πρόγραμμα ΠΙΝ</a:t>
          </a:r>
          <a:endParaRPr lang="x-none" dirty="0"/>
        </a:p>
      </dgm:t>
    </dgm:pt>
    <dgm:pt modelId="{DB9B368F-8018-4978-A444-1A8106961F4E}" type="parTrans" cxnId="{05F4EC88-38EB-4457-B2CA-77909791CA84}">
      <dgm:prSet/>
      <dgm:spPr/>
      <dgm:t>
        <a:bodyPr/>
        <a:lstStyle/>
        <a:p>
          <a:endParaRPr lang="x-none"/>
        </a:p>
      </dgm:t>
    </dgm:pt>
    <dgm:pt modelId="{C801D296-D836-40D4-A8EF-BAF61C9A3FF4}" type="sibTrans" cxnId="{05F4EC88-38EB-4457-B2CA-77909791CA84}">
      <dgm:prSet/>
      <dgm:spPr/>
      <dgm:t>
        <a:bodyPr/>
        <a:lstStyle/>
        <a:p>
          <a:endParaRPr lang="x-none"/>
        </a:p>
      </dgm:t>
    </dgm:pt>
    <dgm:pt modelId="{0A1AFBDA-8945-4521-AFE4-CBEB0A8577B9}">
      <dgm:prSet phldrT="[Text]"/>
      <dgm:spPr/>
      <dgm:t>
        <a:bodyPr/>
        <a:lstStyle/>
        <a:p>
          <a:r>
            <a:rPr lang="el-GR" dirty="0"/>
            <a:t>Γενικοί Αναπτυξιακοί Στόχοι του Κράτους</a:t>
          </a:r>
          <a:endParaRPr lang="x-none" dirty="0"/>
        </a:p>
      </dgm:t>
    </dgm:pt>
    <dgm:pt modelId="{6CCFC6F5-6B7C-4E97-8D9E-93EF51C4CED6}" type="parTrans" cxnId="{749783E7-336D-4E71-9F27-60FCAA04F290}">
      <dgm:prSet/>
      <dgm:spPr/>
      <dgm:t>
        <a:bodyPr/>
        <a:lstStyle/>
        <a:p>
          <a:endParaRPr lang="x-none"/>
        </a:p>
      </dgm:t>
    </dgm:pt>
    <dgm:pt modelId="{F6536AF1-8EB3-43C5-94CF-DA76E0D2452A}" type="sibTrans" cxnId="{749783E7-336D-4E71-9F27-60FCAA04F290}">
      <dgm:prSet/>
      <dgm:spPr/>
      <dgm:t>
        <a:bodyPr/>
        <a:lstStyle/>
        <a:p>
          <a:endParaRPr lang="x-none"/>
        </a:p>
      </dgm:t>
    </dgm:pt>
    <dgm:pt modelId="{BCDB42D7-1C80-469B-889F-BA9C91906F18}">
      <dgm:prSet phldrT="[Text]"/>
      <dgm:spPr/>
      <dgm:t>
        <a:bodyPr/>
        <a:lstStyle/>
        <a:p>
          <a:r>
            <a:rPr lang="el-GR" dirty="0"/>
            <a:t>Δημόσια Διαβούλευση</a:t>
          </a:r>
          <a:endParaRPr lang="x-none" dirty="0"/>
        </a:p>
      </dgm:t>
    </dgm:pt>
    <dgm:pt modelId="{BEDBF7CC-04F5-4B3D-8DA7-52B76AE445FB}" type="parTrans" cxnId="{B346819E-5A10-4395-B146-87798CD3CDB0}">
      <dgm:prSet/>
      <dgm:spPr/>
      <dgm:t>
        <a:bodyPr/>
        <a:lstStyle/>
        <a:p>
          <a:endParaRPr lang="x-none"/>
        </a:p>
      </dgm:t>
    </dgm:pt>
    <dgm:pt modelId="{F8E9D5F3-981B-4C95-8E89-3F651793CC4B}" type="sibTrans" cxnId="{B346819E-5A10-4395-B146-87798CD3CDB0}">
      <dgm:prSet/>
      <dgm:spPr/>
      <dgm:t>
        <a:bodyPr/>
        <a:lstStyle/>
        <a:p>
          <a:endParaRPr lang="x-none"/>
        </a:p>
      </dgm:t>
    </dgm:pt>
    <dgm:pt modelId="{E5EAAA3B-05C5-4BFF-9933-54C6983761D4}">
      <dgm:prSet phldrT="[Text]"/>
      <dgm:spPr/>
      <dgm:t>
        <a:bodyPr/>
        <a:lstStyle/>
        <a:p>
          <a:r>
            <a:rPr lang="el-GR" dirty="0"/>
            <a:t>Ρεαλιστικότητα υλοποίησης βάσει δυνατοτήτων </a:t>
          </a:r>
          <a:endParaRPr lang="x-none" dirty="0"/>
        </a:p>
      </dgm:t>
    </dgm:pt>
    <dgm:pt modelId="{C89478FA-12B8-46D7-8C45-C4E1ECB901B2}" type="parTrans" cxnId="{D397E956-5552-46BD-8B9E-5D832B003087}">
      <dgm:prSet/>
      <dgm:spPr/>
      <dgm:t>
        <a:bodyPr/>
        <a:lstStyle/>
        <a:p>
          <a:endParaRPr lang="x-none"/>
        </a:p>
      </dgm:t>
    </dgm:pt>
    <dgm:pt modelId="{FE8F90FF-C8EC-49CB-9A03-9A9B5336D8A8}" type="sibTrans" cxnId="{D397E956-5552-46BD-8B9E-5D832B003087}">
      <dgm:prSet/>
      <dgm:spPr/>
      <dgm:t>
        <a:bodyPr/>
        <a:lstStyle/>
        <a:p>
          <a:endParaRPr lang="x-none"/>
        </a:p>
      </dgm:t>
    </dgm:pt>
    <dgm:pt modelId="{8C8655EA-C9C9-41B0-92FE-D58AA6A80B8F}">
      <dgm:prSet phldrT="[Text]"/>
      <dgm:spPr/>
      <dgm:t>
        <a:bodyPr/>
        <a:lstStyle/>
        <a:p>
          <a:r>
            <a:rPr lang="el-GR" dirty="0"/>
            <a:t>Διαπιστωμένες  Ανάγκες / </a:t>
          </a:r>
          <a:r>
            <a:rPr lang="el-GR" dirty="0" smtClean="0"/>
            <a:t>Προκλήσεις / Προτεραιότητες</a:t>
          </a:r>
          <a:endParaRPr lang="x-none" dirty="0"/>
        </a:p>
      </dgm:t>
    </dgm:pt>
    <dgm:pt modelId="{7D2AD241-D340-4EE3-A74E-0E22C9933D51}" type="parTrans" cxnId="{5AB8B7F7-C6C5-47BE-BA96-271706D4C95E}">
      <dgm:prSet/>
      <dgm:spPr/>
      <dgm:t>
        <a:bodyPr/>
        <a:lstStyle/>
        <a:p>
          <a:endParaRPr lang="x-none"/>
        </a:p>
      </dgm:t>
    </dgm:pt>
    <dgm:pt modelId="{6C099A21-F38B-4923-B00B-909D6FEFAAE4}" type="sibTrans" cxnId="{5AB8B7F7-C6C5-47BE-BA96-271706D4C95E}">
      <dgm:prSet/>
      <dgm:spPr/>
      <dgm:t>
        <a:bodyPr/>
        <a:lstStyle/>
        <a:p>
          <a:endParaRPr lang="x-none"/>
        </a:p>
      </dgm:t>
    </dgm:pt>
    <dgm:pt modelId="{86D90CAC-81EC-463A-A18B-6A040E56F946}" type="pres">
      <dgm:prSet presAssocID="{10806492-EE5D-472C-8609-68C859A8ED55}" presName="composite" presStyleCnt="0">
        <dgm:presLayoutVars>
          <dgm:chMax val="1"/>
          <dgm:dir/>
          <dgm:resizeHandles val="exact"/>
        </dgm:presLayoutVars>
      </dgm:prSet>
      <dgm:spPr/>
      <dgm:t>
        <a:bodyPr/>
        <a:lstStyle/>
        <a:p>
          <a:endParaRPr lang="el-GR"/>
        </a:p>
      </dgm:t>
    </dgm:pt>
    <dgm:pt modelId="{A0F7CEC7-BA6E-43DA-AA83-DAC50714D380}" type="pres">
      <dgm:prSet presAssocID="{10806492-EE5D-472C-8609-68C859A8ED55}" presName="radial" presStyleCnt="0">
        <dgm:presLayoutVars>
          <dgm:animLvl val="ctr"/>
        </dgm:presLayoutVars>
      </dgm:prSet>
      <dgm:spPr/>
    </dgm:pt>
    <dgm:pt modelId="{6E304AAB-9E67-453A-94D4-D45CDCE89324}" type="pres">
      <dgm:prSet presAssocID="{87BDDD0E-7B5C-4FC9-8062-E9EA73C934D2}" presName="centerShape" presStyleLbl="vennNode1" presStyleIdx="0" presStyleCnt="5"/>
      <dgm:spPr/>
      <dgm:t>
        <a:bodyPr/>
        <a:lstStyle/>
        <a:p>
          <a:endParaRPr lang="el-GR"/>
        </a:p>
      </dgm:t>
    </dgm:pt>
    <dgm:pt modelId="{0578E2FC-D882-4AE5-9CC1-3B414E384296}" type="pres">
      <dgm:prSet presAssocID="{0A1AFBDA-8945-4521-AFE4-CBEB0A8577B9}" presName="node" presStyleLbl="vennNode1" presStyleIdx="1" presStyleCnt="5" custScaleX="120071" custScaleY="120541">
        <dgm:presLayoutVars>
          <dgm:bulletEnabled val="1"/>
        </dgm:presLayoutVars>
      </dgm:prSet>
      <dgm:spPr/>
      <dgm:t>
        <a:bodyPr/>
        <a:lstStyle/>
        <a:p>
          <a:endParaRPr lang="el-GR"/>
        </a:p>
      </dgm:t>
    </dgm:pt>
    <dgm:pt modelId="{C0A433A3-7B70-4A78-8AB5-B7DAA841D896}" type="pres">
      <dgm:prSet presAssocID="{BCDB42D7-1C80-469B-889F-BA9C91906F18}" presName="node" presStyleLbl="vennNode1" presStyleIdx="2" presStyleCnt="5" custScaleX="144529" custScaleY="120485" custRadScaleRad="112414">
        <dgm:presLayoutVars>
          <dgm:bulletEnabled val="1"/>
        </dgm:presLayoutVars>
      </dgm:prSet>
      <dgm:spPr/>
      <dgm:t>
        <a:bodyPr/>
        <a:lstStyle/>
        <a:p>
          <a:endParaRPr lang="el-GR"/>
        </a:p>
      </dgm:t>
    </dgm:pt>
    <dgm:pt modelId="{417C0E3B-28EE-46D5-9C67-70B03E293740}" type="pres">
      <dgm:prSet presAssocID="{E5EAAA3B-05C5-4BFF-9933-54C6983761D4}" presName="node" presStyleLbl="vennNode1" presStyleIdx="3" presStyleCnt="5" custScaleX="146041" custScaleY="115750">
        <dgm:presLayoutVars>
          <dgm:bulletEnabled val="1"/>
        </dgm:presLayoutVars>
      </dgm:prSet>
      <dgm:spPr/>
      <dgm:t>
        <a:bodyPr/>
        <a:lstStyle/>
        <a:p>
          <a:endParaRPr lang="el-GR"/>
        </a:p>
      </dgm:t>
    </dgm:pt>
    <dgm:pt modelId="{F192698E-126E-4F35-BA4D-30E3B782240F}" type="pres">
      <dgm:prSet presAssocID="{8C8655EA-C9C9-41B0-92FE-D58AA6A80B8F}" presName="node" presStyleLbl="vennNode1" presStyleIdx="4" presStyleCnt="5" custScaleX="141264" custScaleY="120485" custRadScaleRad="115779">
        <dgm:presLayoutVars>
          <dgm:bulletEnabled val="1"/>
        </dgm:presLayoutVars>
      </dgm:prSet>
      <dgm:spPr/>
      <dgm:t>
        <a:bodyPr/>
        <a:lstStyle/>
        <a:p>
          <a:endParaRPr lang="el-GR"/>
        </a:p>
      </dgm:t>
    </dgm:pt>
  </dgm:ptLst>
  <dgm:cxnLst>
    <dgm:cxn modelId="{3416CB9E-1D00-478D-904D-746709C0F296}" type="presOf" srcId="{E5EAAA3B-05C5-4BFF-9933-54C6983761D4}" destId="{417C0E3B-28EE-46D5-9C67-70B03E293740}" srcOrd="0" destOrd="0" presId="urn:microsoft.com/office/officeart/2005/8/layout/radial3"/>
    <dgm:cxn modelId="{05F4EC88-38EB-4457-B2CA-77909791CA84}" srcId="{10806492-EE5D-472C-8609-68C859A8ED55}" destId="{87BDDD0E-7B5C-4FC9-8062-E9EA73C934D2}" srcOrd="0" destOrd="0" parTransId="{DB9B368F-8018-4978-A444-1A8106961F4E}" sibTransId="{C801D296-D836-40D4-A8EF-BAF61C9A3FF4}"/>
    <dgm:cxn modelId="{9B3755B0-38FD-41E4-8518-089D288561A9}" type="presOf" srcId="{10806492-EE5D-472C-8609-68C859A8ED55}" destId="{86D90CAC-81EC-463A-A18B-6A040E56F946}" srcOrd="0" destOrd="0" presId="urn:microsoft.com/office/officeart/2005/8/layout/radial3"/>
    <dgm:cxn modelId="{DF9531E0-0991-429E-99EE-F29C73097205}" type="presOf" srcId="{0A1AFBDA-8945-4521-AFE4-CBEB0A8577B9}" destId="{0578E2FC-D882-4AE5-9CC1-3B414E384296}" srcOrd="0" destOrd="0" presId="urn:microsoft.com/office/officeart/2005/8/layout/radial3"/>
    <dgm:cxn modelId="{B346819E-5A10-4395-B146-87798CD3CDB0}" srcId="{87BDDD0E-7B5C-4FC9-8062-E9EA73C934D2}" destId="{BCDB42D7-1C80-469B-889F-BA9C91906F18}" srcOrd="1" destOrd="0" parTransId="{BEDBF7CC-04F5-4B3D-8DA7-52B76AE445FB}" sibTransId="{F8E9D5F3-981B-4C95-8E89-3F651793CC4B}"/>
    <dgm:cxn modelId="{527A18D2-4BBB-4071-9767-5541BB708744}" type="presOf" srcId="{87BDDD0E-7B5C-4FC9-8062-E9EA73C934D2}" destId="{6E304AAB-9E67-453A-94D4-D45CDCE89324}" srcOrd="0" destOrd="0" presId="urn:microsoft.com/office/officeart/2005/8/layout/radial3"/>
    <dgm:cxn modelId="{5AB8B7F7-C6C5-47BE-BA96-271706D4C95E}" srcId="{87BDDD0E-7B5C-4FC9-8062-E9EA73C934D2}" destId="{8C8655EA-C9C9-41B0-92FE-D58AA6A80B8F}" srcOrd="3" destOrd="0" parTransId="{7D2AD241-D340-4EE3-A74E-0E22C9933D51}" sibTransId="{6C099A21-F38B-4923-B00B-909D6FEFAAE4}"/>
    <dgm:cxn modelId="{749783E7-336D-4E71-9F27-60FCAA04F290}" srcId="{87BDDD0E-7B5C-4FC9-8062-E9EA73C934D2}" destId="{0A1AFBDA-8945-4521-AFE4-CBEB0A8577B9}" srcOrd="0" destOrd="0" parTransId="{6CCFC6F5-6B7C-4E97-8D9E-93EF51C4CED6}" sibTransId="{F6536AF1-8EB3-43C5-94CF-DA76E0D2452A}"/>
    <dgm:cxn modelId="{22091C28-8EC8-4803-8C5C-72195F37BDE4}" type="presOf" srcId="{8C8655EA-C9C9-41B0-92FE-D58AA6A80B8F}" destId="{F192698E-126E-4F35-BA4D-30E3B782240F}" srcOrd="0" destOrd="0" presId="urn:microsoft.com/office/officeart/2005/8/layout/radial3"/>
    <dgm:cxn modelId="{6538D7D6-C1D1-4A78-9C1F-34F92D4F1152}" type="presOf" srcId="{BCDB42D7-1C80-469B-889F-BA9C91906F18}" destId="{C0A433A3-7B70-4A78-8AB5-B7DAA841D896}" srcOrd="0" destOrd="0" presId="urn:microsoft.com/office/officeart/2005/8/layout/radial3"/>
    <dgm:cxn modelId="{D397E956-5552-46BD-8B9E-5D832B003087}" srcId="{87BDDD0E-7B5C-4FC9-8062-E9EA73C934D2}" destId="{E5EAAA3B-05C5-4BFF-9933-54C6983761D4}" srcOrd="2" destOrd="0" parTransId="{C89478FA-12B8-46D7-8C45-C4E1ECB901B2}" sibTransId="{FE8F90FF-C8EC-49CB-9A03-9A9B5336D8A8}"/>
    <dgm:cxn modelId="{A108D362-F006-45D0-B984-ABBF0A2C7526}" type="presParOf" srcId="{86D90CAC-81EC-463A-A18B-6A040E56F946}" destId="{A0F7CEC7-BA6E-43DA-AA83-DAC50714D380}" srcOrd="0" destOrd="0" presId="urn:microsoft.com/office/officeart/2005/8/layout/radial3"/>
    <dgm:cxn modelId="{BE509435-8840-46FF-B6DA-428F2907680B}" type="presParOf" srcId="{A0F7CEC7-BA6E-43DA-AA83-DAC50714D380}" destId="{6E304AAB-9E67-453A-94D4-D45CDCE89324}" srcOrd="0" destOrd="0" presId="urn:microsoft.com/office/officeart/2005/8/layout/radial3"/>
    <dgm:cxn modelId="{06D02CF1-C8C5-434B-B24C-FCA055254770}" type="presParOf" srcId="{A0F7CEC7-BA6E-43DA-AA83-DAC50714D380}" destId="{0578E2FC-D882-4AE5-9CC1-3B414E384296}" srcOrd="1" destOrd="0" presId="urn:microsoft.com/office/officeart/2005/8/layout/radial3"/>
    <dgm:cxn modelId="{05F05BD0-6601-43E3-9C80-AF57DBC38B30}" type="presParOf" srcId="{A0F7CEC7-BA6E-43DA-AA83-DAC50714D380}" destId="{C0A433A3-7B70-4A78-8AB5-B7DAA841D896}" srcOrd="2" destOrd="0" presId="urn:microsoft.com/office/officeart/2005/8/layout/radial3"/>
    <dgm:cxn modelId="{3D858561-D4AE-4E55-8068-509FD4AF98DA}" type="presParOf" srcId="{A0F7CEC7-BA6E-43DA-AA83-DAC50714D380}" destId="{417C0E3B-28EE-46D5-9C67-70B03E293740}" srcOrd="3" destOrd="0" presId="urn:microsoft.com/office/officeart/2005/8/layout/radial3"/>
    <dgm:cxn modelId="{E3545284-D080-4007-853B-D8A65C613EC3}" type="presParOf" srcId="{A0F7CEC7-BA6E-43DA-AA83-DAC50714D380}" destId="{F192698E-126E-4F35-BA4D-30E3B782240F}"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304AAB-9E67-453A-94D4-D45CDCE89324}">
      <dsp:nvSpPr>
        <dsp:cNvPr id="0" name=""/>
        <dsp:cNvSpPr/>
      </dsp:nvSpPr>
      <dsp:spPr>
        <a:xfrm>
          <a:off x="2367023" y="1146483"/>
          <a:ext cx="2814166" cy="2814166"/>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kern="1200" dirty="0"/>
            <a:t>Επιχειρησιακό Πρόγραμμα ΠΙΝ</a:t>
          </a:r>
          <a:endParaRPr lang="x-none" sz="2600" kern="1200" dirty="0"/>
        </a:p>
      </dsp:txBody>
      <dsp:txXfrm>
        <a:off x="2367023" y="1146483"/>
        <a:ext cx="2814166" cy="2814166"/>
      </dsp:txXfrm>
    </dsp:sp>
    <dsp:sp modelId="{0578E2FC-D882-4AE5-9CC1-3B414E384296}">
      <dsp:nvSpPr>
        <dsp:cNvPr id="0" name=""/>
        <dsp:cNvSpPr/>
      </dsp:nvSpPr>
      <dsp:spPr>
        <a:xfrm>
          <a:off x="2929357" y="-127158"/>
          <a:ext cx="1689498" cy="1696112"/>
        </a:xfrm>
        <a:prstGeom prst="ellipse">
          <a:avLst/>
        </a:prstGeom>
        <a:solidFill>
          <a:schemeClr val="accent4">
            <a:alpha val="50000"/>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Γενικοί Αναπτυξιακοί Στόχοι του Κράτους</a:t>
          </a:r>
          <a:endParaRPr lang="x-none" sz="1600" kern="1200" dirty="0"/>
        </a:p>
      </dsp:txBody>
      <dsp:txXfrm>
        <a:off x="2929357" y="-127158"/>
        <a:ext cx="1689498" cy="1696112"/>
      </dsp:txXfrm>
    </dsp:sp>
    <dsp:sp modelId="{C0A433A3-7B70-4A78-8AB5-B7DAA841D896}">
      <dsp:nvSpPr>
        <dsp:cNvPr id="0" name=""/>
        <dsp:cNvSpPr/>
      </dsp:nvSpPr>
      <dsp:spPr>
        <a:xfrm>
          <a:off x="4817462" y="1705904"/>
          <a:ext cx="2033643" cy="1695324"/>
        </a:xfrm>
        <a:prstGeom prst="ellipse">
          <a:avLst/>
        </a:prstGeom>
        <a:solidFill>
          <a:schemeClr val="accent4">
            <a:alpha val="50000"/>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Δημόσια Διαβούλευση</a:t>
          </a:r>
          <a:endParaRPr lang="x-none" sz="1600" kern="1200" dirty="0"/>
        </a:p>
      </dsp:txBody>
      <dsp:txXfrm>
        <a:off x="4817462" y="1705904"/>
        <a:ext cx="2033643" cy="1695324"/>
      </dsp:txXfrm>
    </dsp:sp>
    <dsp:sp modelId="{417C0E3B-28EE-46D5-9C67-70B03E293740}">
      <dsp:nvSpPr>
        <dsp:cNvPr id="0" name=""/>
        <dsp:cNvSpPr/>
      </dsp:nvSpPr>
      <dsp:spPr>
        <a:xfrm>
          <a:off x="2746647" y="3571886"/>
          <a:ext cx="2054918" cy="1628698"/>
        </a:xfrm>
        <a:prstGeom prst="ellipse">
          <a:avLst/>
        </a:prstGeom>
        <a:solidFill>
          <a:schemeClr val="accent4">
            <a:alpha val="50000"/>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Ρεαλιστικότητα υλοποίησης βάσει δυνατοτήτων </a:t>
          </a:r>
          <a:endParaRPr lang="x-none" sz="1600" kern="1200" dirty="0"/>
        </a:p>
      </dsp:txBody>
      <dsp:txXfrm>
        <a:off x="2746647" y="3571886"/>
        <a:ext cx="2054918" cy="1628698"/>
      </dsp:txXfrm>
    </dsp:sp>
    <dsp:sp modelId="{F192698E-126E-4F35-BA4D-30E3B782240F}">
      <dsp:nvSpPr>
        <dsp:cNvPr id="0" name=""/>
        <dsp:cNvSpPr/>
      </dsp:nvSpPr>
      <dsp:spPr>
        <a:xfrm>
          <a:off x="658409" y="1705904"/>
          <a:ext cx="1987702" cy="1695324"/>
        </a:xfrm>
        <a:prstGeom prst="ellipse">
          <a:avLst/>
        </a:prstGeom>
        <a:solidFill>
          <a:schemeClr val="accent4">
            <a:alpha val="50000"/>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a:t>Διαπιστωμένες  Ανάγκες / </a:t>
          </a:r>
          <a:r>
            <a:rPr lang="el-GR" sz="1600" kern="1200" dirty="0" smtClean="0"/>
            <a:t>Προκλήσεις / Προτεραιότητες</a:t>
          </a:r>
          <a:endParaRPr lang="x-none" sz="1600" kern="1200" dirty="0"/>
        </a:p>
      </dsp:txBody>
      <dsp:txXfrm>
        <a:off x="658409" y="1705904"/>
        <a:ext cx="1987702" cy="169532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815" tIns="45907" rIns="91815" bIns="45907" rtlCol="0"/>
          <a:lstStyle>
            <a:lvl1pPr algn="l">
              <a:defRPr sz="1200">
                <a:latin typeface="Arial" charset="0"/>
              </a:defRPr>
            </a:lvl1pPr>
          </a:lstStyle>
          <a:p>
            <a:pPr>
              <a:defRPr/>
            </a:pPr>
            <a:endParaRPr lang="el-GR"/>
          </a:p>
        </p:txBody>
      </p:sp>
      <p:sp>
        <p:nvSpPr>
          <p:cNvPr id="3" name="Date Placeholder 2"/>
          <p:cNvSpPr>
            <a:spLocks noGrp="1"/>
          </p:cNvSpPr>
          <p:nvPr>
            <p:ph type="dt" sz="quarter" idx="1"/>
          </p:nvPr>
        </p:nvSpPr>
        <p:spPr>
          <a:xfrm>
            <a:off x="3854450" y="0"/>
            <a:ext cx="2949575" cy="496888"/>
          </a:xfrm>
          <a:prstGeom prst="rect">
            <a:avLst/>
          </a:prstGeom>
        </p:spPr>
        <p:txBody>
          <a:bodyPr vert="horz" lIns="91815" tIns="45907" rIns="91815" bIns="45907" rtlCol="0"/>
          <a:lstStyle>
            <a:lvl1pPr algn="r">
              <a:defRPr sz="1200">
                <a:latin typeface="Arial" charset="0"/>
              </a:defRPr>
            </a:lvl1pPr>
          </a:lstStyle>
          <a:p>
            <a:pPr>
              <a:defRPr/>
            </a:pPr>
            <a:fld id="{509EC8BE-A3E2-41FD-98DD-AC5ADC7B6990}" type="datetimeFigureOut">
              <a:rPr lang="el-GR"/>
              <a:pPr>
                <a:defRPr/>
              </a:pPr>
              <a:t>16/12/2020</a:t>
            </a:fld>
            <a:endParaRPr lang="el-GR"/>
          </a:p>
        </p:txBody>
      </p:sp>
      <p:sp>
        <p:nvSpPr>
          <p:cNvPr id="4" name="Footer Placeholder 3"/>
          <p:cNvSpPr>
            <a:spLocks noGrp="1"/>
          </p:cNvSpPr>
          <p:nvPr>
            <p:ph type="ftr" sz="quarter" idx="2"/>
          </p:nvPr>
        </p:nvSpPr>
        <p:spPr>
          <a:xfrm>
            <a:off x="0" y="9440863"/>
            <a:ext cx="2949575" cy="496887"/>
          </a:xfrm>
          <a:prstGeom prst="rect">
            <a:avLst/>
          </a:prstGeom>
        </p:spPr>
        <p:txBody>
          <a:bodyPr vert="horz" lIns="91815" tIns="45907" rIns="91815" bIns="45907" rtlCol="0" anchor="b"/>
          <a:lstStyle>
            <a:lvl1pPr algn="l">
              <a:defRPr sz="1200">
                <a:latin typeface="Arial" charset="0"/>
              </a:defRPr>
            </a:lvl1pPr>
          </a:lstStyle>
          <a:p>
            <a:pPr>
              <a:defRPr/>
            </a:pPr>
            <a:endParaRPr lang="el-GR"/>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815" tIns="45907" rIns="91815" bIns="45907" rtlCol="0" anchor="b"/>
          <a:lstStyle>
            <a:lvl1pPr algn="r">
              <a:defRPr sz="1200">
                <a:latin typeface="Arial" charset="0"/>
              </a:defRPr>
            </a:lvl1pPr>
          </a:lstStyle>
          <a:p>
            <a:pPr>
              <a:defRPr/>
            </a:pPr>
            <a:fld id="{C99A168C-2010-4CFC-AD66-17B9355E6204}" type="slidenum">
              <a:rPr lang="el-GR"/>
              <a:pPr>
                <a:defRPr/>
              </a:pPr>
              <a:t>‹#›</a:t>
            </a:fld>
            <a:endParaRPr lang="el-GR"/>
          </a:p>
        </p:txBody>
      </p:sp>
    </p:spTree>
    <p:extLst>
      <p:ext uri="{BB962C8B-B14F-4D97-AF65-F5344CB8AC3E}">
        <p14:creationId xmlns:p14="http://schemas.microsoft.com/office/powerpoint/2010/main" xmlns="" val="27221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16" tIns="45709" rIns="91416" bIns="45709" numCol="1" anchor="t" anchorCtr="0" compatLnSpc="1">
            <a:prstTxWarp prst="textNoShape">
              <a:avLst/>
            </a:prstTxWarp>
          </a:bodyPr>
          <a:lstStyle>
            <a:lvl1pPr>
              <a:lnSpc>
                <a:spcPct val="100000"/>
              </a:lnSpc>
              <a:spcBef>
                <a:spcPct val="0"/>
              </a:spcBef>
              <a:defRPr>
                <a:latin typeface="Arial" charset="0"/>
              </a:defRPr>
            </a:lvl1pPr>
          </a:lstStyle>
          <a:p>
            <a:pPr>
              <a:defRPr/>
            </a:pPr>
            <a:endParaRPr lang="el-GR"/>
          </a:p>
        </p:txBody>
      </p:sp>
      <p:sp>
        <p:nvSpPr>
          <p:cNvPr id="3075" name="Rectangle 3"/>
          <p:cNvSpPr>
            <a:spLocks noGrp="1" noChangeArrowheads="1"/>
          </p:cNvSpPr>
          <p:nvPr>
            <p:ph type="dt" idx="1"/>
          </p:nvPr>
        </p:nvSpPr>
        <p:spPr bwMode="auto">
          <a:xfrm>
            <a:off x="3854450" y="0"/>
            <a:ext cx="2949575" cy="496888"/>
          </a:xfrm>
          <a:prstGeom prst="rect">
            <a:avLst/>
          </a:prstGeom>
          <a:noFill/>
          <a:ln>
            <a:noFill/>
          </a:ln>
          <a:effectLst/>
        </p:spPr>
        <p:txBody>
          <a:bodyPr vert="horz" wrap="square" lIns="91416" tIns="45709" rIns="91416" bIns="45709" numCol="1" anchor="t" anchorCtr="0" compatLnSpc="1">
            <a:prstTxWarp prst="textNoShape">
              <a:avLst/>
            </a:prstTxWarp>
          </a:bodyPr>
          <a:lstStyle>
            <a:lvl1pPr algn="r">
              <a:lnSpc>
                <a:spcPct val="100000"/>
              </a:lnSpc>
              <a:spcBef>
                <a:spcPct val="0"/>
              </a:spcBef>
              <a:defRPr>
                <a:latin typeface="Arial" charset="0"/>
              </a:defRPr>
            </a:lvl1pPr>
          </a:lstStyle>
          <a:p>
            <a:pPr>
              <a:defRPr/>
            </a:pPr>
            <a:endParaRPr lang="el-GR" dirty="0"/>
          </a:p>
        </p:txBody>
      </p:sp>
      <p:sp>
        <p:nvSpPr>
          <p:cNvPr id="11268"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1038" y="4721225"/>
            <a:ext cx="5443537" cy="4471988"/>
          </a:xfrm>
          <a:prstGeom prst="rect">
            <a:avLst/>
          </a:prstGeom>
          <a:noFill/>
          <a:ln>
            <a:noFill/>
          </a:ln>
          <a:effectLst/>
        </p:spPr>
        <p:txBody>
          <a:bodyPr vert="horz" wrap="square" lIns="91416" tIns="45709" rIns="91416" bIns="45709"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3078"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16" tIns="45709" rIns="91416" bIns="45709" numCol="1" anchor="b" anchorCtr="0" compatLnSpc="1">
            <a:prstTxWarp prst="textNoShape">
              <a:avLst/>
            </a:prstTxWarp>
          </a:bodyPr>
          <a:lstStyle>
            <a:lvl1pPr>
              <a:lnSpc>
                <a:spcPct val="100000"/>
              </a:lnSpc>
              <a:spcBef>
                <a:spcPct val="0"/>
              </a:spcBef>
              <a:defRPr>
                <a:latin typeface="Arial" charset="0"/>
              </a:defRPr>
            </a:lvl1pPr>
          </a:lstStyle>
          <a:p>
            <a:pPr>
              <a:defRPr/>
            </a:pPr>
            <a:endParaRPr lang="el-GR"/>
          </a:p>
        </p:txBody>
      </p:sp>
      <p:sp>
        <p:nvSpPr>
          <p:cNvPr id="3079" name="Rectangle 7"/>
          <p:cNvSpPr>
            <a:spLocks noGrp="1" noChangeArrowheads="1"/>
          </p:cNvSpPr>
          <p:nvPr>
            <p:ph type="sldNum" sz="quarter" idx="5"/>
          </p:nvPr>
        </p:nvSpPr>
        <p:spPr bwMode="auto">
          <a:xfrm>
            <a:off x="3854450" y="9440863"/>
            <a:ext cx="2949575" cy="496887"/>
          </a:xfrm>
          <a:prstGeom prst="rect">
            <a:avLst/>
          </a:prstGeom>
          <a:noFill/>
          <a:ln>
            <a:noFill/>
          </a:ln>
          <a:effectLst/>
        </p:spPr>
        <p:txBody>
          <a:bodyPr vert="horz" wrap="square" lIns="91416" tIns="45709" rIns="91416" bIns="45709" numCol="1" anchor="b" anchorCtr="0" compatLnSpc="1">
            <a:prstTxWarp prst="textNoShape">
              <a:avLst/>
            </a:prstTxWarp>
          </a:bodyPr>
          <a:lstStyle>
            <a:lvl1pPr algn="r">
              <a:lnSpc>
                <a:spcPct val="100000"/>
              </a:lnSpc>
              <a:spcBef>
                <a:spcPct val="0"/>
              </a:spcBef>
              <a:defRPr>
                <a:latin typeface="Arial" charset="0"/>
              </a:defRPr>
            </a:lvl1pPr>
          </a:lstStyle>
          <a:p>
            <a:pPr>
              <a:defRPr/>
            </a:pPr>
            <a:fld id="{71D7A657-F848-4519-B6A4-E92354E5ACB8}" type="slidenum">
              <a:rPr lang="el-GR"/>
              <a:pPr>
                <a:defRPr/>
              </a:pPr>
              <a:t>‹#›</a:t>
            </a:fld>
            <a:endParaRPr lang="el-GR"/>
          </a:p>
        </p:txBody>
      </p:sp>
    </p:spTree>
    <p:extLst>
      <p:ext uri="{BB962C8B-B14F-4D97-AF65-F5344CB8AC3E}">
        <p14:creationId xmlns:p14="http://schemas.microsoft.com/office/powerpoint/2010/main" xmlns="" val="1699095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6948488" y="4797425"/>
            <a:ext cx="1778000" cy="622300"/>
          </a:xfrm>
          <a:prstGeom prst="rect">
            <a:avLst/>
          </a:prstGeom>
          <a:noFill/>
          <a:ln w="9525">
            <a:noFill/>
            <a:miter lim="800000"/>
            <a:headEnd/>
            <a:tailEnd/>
          </a:ln>
        </p:spPr>
        <p:txBody>
          <a:bodyPr/>
          <a:lstStyle/>
          <a:p>
            <a:pPr algn="r">
              <a:defRPr/>
            </a:pPr>
            <a:endParaRPr lang="el-GR" sz="1400" b="1">
              <a:solidFill>
                <a:srgbClr val="B42B00"/>
              </a:solidFill>
            </a:endParaRPr>
          </a:p>
        </p:txBody>
      </p:sp>
      <p:sp>
        <p:nvSpPr>
          <p:cNvPr id="5" name="Rectangle 7"/>
          <p:cNvSpPr/>
          <p:nvPr/>
        </p:nvSpPr>
        <p:spPr>
          <a:xfrm>
            <a:off x="0" y="0"/>
            <a:ext cx="1000125" cy="10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Rectangle 2"/>
          <p:cNvSpPr>
            <a:spLocks noGrp="1" noChangeArrowheads="1"/>
          </p:cNvSpPr>
          <p:nvPr>
            <p:ph type="ctrTitle"/>
          </p:nvPr>
        </p:nvSpPr>
        <p:spPr>
          <a:xfrm>
            <a:off x="2955925" y="1557338"/>
            <a:ext cx="5770563" cy="1470025"/>
          </a:xfrm>
        </p:spPr>
        <p:txBody>
          <a:bodyPr/>
          <a:lstStyle>
            <a:lvl1pPr algn="r">
              <a:defRPr sz="2400" b="0">
                <a:solidFill>
                  <a:srgbClr val="B42B00"/>
                </a:solidFill>
                <a:latin typeface="Arial" pitchFamily="34" charset="0"/>
                <a:cs typeface="Arial" pitchFamily="34" charset="0"/>
              </a:defRPr>
            </a:lvl1pPr>
          </a:lstStyle>
          <a:p>
            <a:r>
              <a:rPr lang="en-US" dirty="0"/>
              <a:t>Click to edit Master title style</a:t>
            </a:r>
            <a:endParaRPr lang="el-GR" dirty="0"/>
          </a:p>
        </p:txBody>
      </p:sp>
      <p:sp>
        <p:nvSpPr>
          <p:cNvPr id="9" name="Rectangle 3"/>
          <p:cNvSpPr>
            <a:spLocks noGrp="1" noChangeArrowheads="1"/>
          </p:cNvSpPr>
          <p:nvPr>
            <p:ph type="subTitle" idx="1"/>
          </p:nvPr>
        </p:nvSpPr>
        <p:spPr bwMode="auto">
          <a:xfrm>
            <a:off x="3995738" y="3286125"/>
            <a:ext cx="4730750" cy="1295400"/>
          </a:xfrm>
          <a:prstGeom prst="rect">
            <a:avLst/>
          </a:prstGeom>
          <a:noFill/>
          <a:ln>
            <a:miter lim="800000"/>
            <a:headEnd/>
            <a:tailEnd/>
          </a:ln>
        </p:spPr>
        <p:txBody>
          <a:bodyPr anchor="ctr"/>
          <a:lstStyle>
            <a:lvl1pPr marL="0" indent="0" algn="r">
              <a:buNone/>
              <a:defRPr sz="1400" b="1">
                <a:solidFill>
                  <a:srgbClr val="B42B00"/>
                </a:solidFill>
                <a:latin typeface="Arial" pitchFamily="34" charset="0"/>
                <a:cs typeface="Arial" pitchFamily="34" charset="0"/>
              </a:defRPr>
            </a:lvl1pPr>
          </a:lstStyle>
          <a:p>
            <a:r>
              <a:rPr lang="en-US" dirty="0"/>
              <a:t>Click to edit Master subtitle style</a:t>
            </a:r>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2"/>
          <p:cNvSpPr>
            <a:spLocks noGrp="1" noChangeArrowheads="1"/>
          </p:cNvSpPr>
          <p:nvPr>
            <p:ph type="title"/>
          </p:nvPr>
        </p:nvSpPr>
        <p:spPr bwMode="auto">
          <a:xfrm>
            <a:off x="457200" y="115887"/>
            <a:ext cx="8229600" cy="731277"/>
          </a:xfrm>
          <a:prstGeom prst="rect">
            <a:avLst/>
          </a:prstGeom>
          <a:noFill/>
          <a:ln w="9525">
            <a:noFill/>
            <a:miter lim="800000"/>
            <a:headEnd/>
            <a:tailEnd/>
          </a:ln>
          <a:effectLst/>
        </p:spPr>
        <p:txBody>
          <a:bodyPr/>
          <a:lstStyle>
            <a:lvl1pPr>
              <a:defRPr sz="2400"/>
            </a:lvl1pPr>
          </a:lstStyle>
          <a:p>
            <a:pPr lvl="0"/>
            <a:r>
              <a:rPr lang="en-US"/>
              <a:t>Click to edit Master title style</a:t>
            </a:r>
            <a:endParaRPr lang="el-GR" dirty="0"/>
          </a:p>
        </p:txBody>
      </p:sp>
      <p:sp>
        <p:nvSpPr>
          <p:cNvPr id="4" name="Slide Number Placeholder 5"/>
          <p:cNvSpPr>
            <a:spLocks noGrp="1"/>
          </p:cNvSpPr>
          <p:nvPr>
            <p:ph type="sldNum" sz="quarter" idx="10"/>
          </p:nvPr>
        </p:nvSpPr>
        <p:spPr/>
        <p:txBody>
          <a:bodyPr/>
          <a:lstStyle>
            <a:lvl1pPr>
              <a:defRPr/>
            </a:lvl1pPr>
          </a:lstStyle>
          <a:p>
            <a:pPr>
              <a:defRPr/>
            </a:pPr>
            <a:fld id="{C9DA1CFF-B849-4B73-8F16-E9DD724A7F7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Slide Number Placeholder 5"/>
          <p:cNvSpPr>
            <a:spLocks noGrp="1"/>
          </p:cNvSpPr>
          <p:nvPr>
            <p:ph type="sldNum" sz="quarter" idx="10"/>
          </p:nvPr>
        </p:nvSpPr>
        <p:spPr/>
        <p:txBody>
          <a:bodyPr/>
          <a:lstStyle>
            <a:lvl1pPr>
              <a:defRPr/>
            </a:lvl1pPr>
          </a:lstStyle>
          <a:p>
            <a:pPr>
              <a:defRPr/>
            </a:pPr>
            <a:fld id="{BBA997EC-084B-436F-91CD-1C99AC5EC858}"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5" name="4 - Θέση υποσέλιδου"/>
          <p:cNvSpPr>
            <a:spLocks noGrp="1"/>
          </p:cNvSpPr>
          <p:nvPr>
            <p:ph type="ftr" sz="quarter" idx="11"/>
          </p:nvPr>
        </p:nvSpPr>
        <p:spPr/>
        <p:txBody>
          <a:bodyPr/>
          <a:lstStyle/>
          <a:p>
            <a:endParaRPr kumimoji="0" lang="en-US"/>
          </a:p>
        </p:txBody>
      </p:sp>
      <p:sp>
        <p:nvSpPr>
          <p:cNvPr id="6" name="5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5" name="4 - Θέση υποσέλιδου"/>
          <p:cNvSpPr>
            <a:spLocks noGrp="1"/>
          </p:cNvSpPr>
          <p:nvPr>
            <p:ph type="ftr" sz="quarter" idx="11"/>
          </p:nvPr>
        </p:nvSpPr>
        <p:spPr/>
        <p:txBody>
          <a:bodyPr/>
          <a:lstStyle/>
          <a:p>
            <a:endParaRPr kumimoji="0" lang="en-US"/>
          </a:p>
        </p:txBody>
      </p:sp>
      <p:sp>
        <p:nvSpPr>
          <p:cNvPr id="6" name="5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5" name="4 - Θέση υποσέλιδου"/>
          <p:cNvSpPr>
            <a:spLocks noGrp="1"/>
          </p:cNvSpPr>
          <p:nvPr>
            <p:ph type="ftr" sz="quarter" idx="11"/>
          </p:nvPr>
        </p:nvSpPr>
        <p:spPr/>
        <p:txBody>
          <a:bodyPr/>
          <a:lstStyle/>
          <a:p>
            <a:endParaRPr kumimoji="0" lang="en-US"/>
          </a:p>
        </p:txBody>
      </p:sp>
      <p:sp>
        <p:nvSpPr>
          <p:cNvPr id="6" name="5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6" name="5 - Θέση υποσέλιδου"/>
          <p:cNvSpPr>
            <a:spLocks noGrp="1"/>
          </p:cNvSpPr>
          <p:nvPr>
            <p:ph type="ftr" sz="quarter" idx="11"/>
          </p:nvPr>
        </p:nvSpPr>
        <p:spPr/>
        <p:txBody>
          <a:bodyPr/>
          <a:lstStyle/>
          <a:p>
            <a:endParaRPr kumimoji="0" lang="en-US"/>
          </a:p>
        </p:txBody>
      </p:sp>
      <p:sp>
        <p:nvSpPr>
          <p:cNvPr id="7" name="6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8" name="7 - Θέση υποσέλιδου"/>
          <p:cNvSpPr>
            <a:spLocks noGrp="1"/>
          </p:cNvSpPr>
          <p:nvPr>
            <p:ph type="ftr" sz="quarter" idx="11"/>
          </p:nvPr>
        </p:nvSpPr>
        <p:spPr/>
        <p:txBody>
          <a:bodyPr/>
          <a:lstStyle/>
          <a:p>
            <a:endParaRPr kumimoji="0" lang="en-US"/>
          </a:p>
        </p:txBody>
      </p:sp>
      <p:sp>
        <p:nvSpPr>
          <p:cNvPr id="9" name="8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4" name="3 - Θέση υποσέλιδου"/>
          <p:cNvSpPr>
            <a:spLocks noGrp="1"/>
          </p:cNvSpPr>
          <p:nvPr>
            <p:ph type="ftr" sz="quarter" idx="11"/>
          </p:nvPr>
        </p:nvSpPr>
        <p:spPr/>
        <p:txBody>
          <a:bodyPr/>
          <a:lstStyle/>
          <a:p>
            <a:endParaRPr kumimoji="0" lang="en-US"/>
          </a:p>
        </p:txBody>
      </p:sp>
      <p:sp>
        <p:nvSpPr>
          <p:cNvPr id="5" name="4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3" name="2 - Θέση υποσέλιδου"/>
          <p:cNvSpPr>
            <a:spLocks noGrp="1"/>
          </p:cNvSpPr>
          <p:nvPr>
            <p:ph type="ftr" sz="quarter" idx="11"/>
          </p:nvPr>
        </p:nvSpPr>
        <p:spPr/>
        <p:txBody>
          <a:bodyPr/>
          <a:lstStyle/>
          <a:p>
            <a:endParaRPr kumimoji="0" lang="en-US"/>
          </a:p>
        </p:txBody>
      </p:sp>
      <p:sp>
        <p:nvSpPr>
          <p:cNvPr id="4" name="3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6" name="5 - Θέση υποσέλιδου"/>
          <p:cNvSpPr>
            <a:spLocks noGrp="1"/>
          </p:cNvSpPr>
          <p:nvPr>
            <p:ph type="ftr" sz="quarter" idx="11"/>
          </p:nvPr>
        </p:nvSpPr>
        <p:spPr/>
        <p:txBody>
          <a:bodyPr/>
          <a:lstStyle/>
          <a:p>
            <a:endParaRPr kumimoji="0" lang="en-US"/>
          </a:p>
        </p:txBody>
      </p:sp>
      <p:sp>
        <p:nvSpPr>
          <p:cNvPr id="7" name="6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atin typeface="Arial" pitchFamily="34" charset="0"/>
                <a:cs typeface="Arial" pitchFamily="34" charset="0"/>
              </a:defRPr>
            </a:lvl1pPr>
            <a:lvl2pPr>
              <a:defRPr sz="1800">
                <a:solidFill>
                  <a:srgbClr val="002060"/>
                </a:solidFill>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8" name="Rectangle 2"/>
          <p:cNvSpPr>
            <a:spLocks noGrp="1" noChangeArrowheads="1"/>
          </p:cNvSpPr>
          <p:nvPr>
            <p:ph type="title"/>
          </p:nvPr>
        </p:nvSpPr>
        <p:spPr bwMode="auto">
          <a:xfrm>
            <a:off x="457200" y="115888"/>
            <a:ext cx="8229600" cy="744724"/>
          </a:xfrm>
          <a:prstGeom prst="rect">
            <a:avLst/>
          </a:prstGeom>
          <a:noFill/>
          <a:ln w="9525">
            <a:noFill/>
            <a:miter lim="800000"/>
            <a:headEnd/>
            <a:tailEnd/>
          </a:ln>
          <a:effectLst/>
        </p:spPr>
        <p:txBody>
          <a:bodyPr/>
          <a:lstStyle>
            <a:lvl1pPr algn="l">
              <a:defRPr sz="2800" b="0">
                <a:solidFill>
                  <a:schemeClr val="tx1"/>
                </a:solidFill>
                <a:latin typeface="Tahoma" pitchFamily="34" charset="0"/>
                <a:cs typeface="Tahoma" pitchFamily="34" charset="0"/>
              </a:defRPr>
            </a:lvl1pPr>
          </a:lstStyle>
          <a:p>
            <a:pPr lvl="0"/>
            <a:r>
              <a:rPr lang="en-US" dirty="0"/>
              <a:t>Click to edit Master title style</a:t>
            </a:r>
            <a:endParaRPr lang="el-GR" dirty="0"/>
          </a:p>
        </p:txBody>
      </p:sp>
      <p:sp>
        <p:nvSpPr>
          <p:cNvPr id="4" name="Slide Number Placeholder 5"/>
          <p:cNvSpPr>
            <a:spLocks noGrp="1"/>
          </p:cNvSpPr>
          <p:nvPr>
            <p:ph type="sldNum" sz="quarter" idx="10"/>
          </p:nvPr>
        </p:nvSpPr>
        <p:spPr>
          <a:xfrm>
            <a:off x="8529638" y="6492875"/>
            <a:ext cx="614362" cy="365125"/>
          </a:xfrm>
        </p:spPr>
        <p:txBody>
          <a:bodyPr/>
          <a:lstStyle>
            <a:lvl1pPr>
              <a:defRPr/>
            </a:lvl1pPr>
          </a:lstStyle>
          <a:p>
            <a:pPr>
              <a:defRPr/>
            </a:pPr>
            <a:fld id="{901F5E82-B3B7-463F-887F-B19C2742AC45}" type="slidenum">
              <a:rPr lang="el-GR"/>
              <a:pPr>
                <a:defRPr/>
              </a:pPr>
              <a:t>‹#›</a:t>
            </a:fld>
            <a:endParaRPr lang="el-GR"/>
          </a:p>
        </p:txBody>
      </p:sp>
      <p:pic>
        <p:nvPicPr>
          <p:cNvPr id="12" name="Εικόνα 1" descr="logoPIN"/>
          <p:cNvPicPr>
            <a:picLocks noChangeAspect="1" noChangeArrowheads="1"/>
          </p:cNvPicPr>
          <p:nvPr userDrawn="1"/>
        </p:nvPicPr>
        <p:blipFill>
          <a:blip r:embed="rId2" cstate="print"/>
          <a:srcRect/>
          <a:stretch>
            <a:fillRect/>
          </a:stretch>
        </p:blipFill>
        <p:spPr bwMode="auto">
          <a:xfrm>
            <a:off x="7923779" y="0"/>
            <a:ext cx="1064946" cy="767751"/>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6" name="5 - Θέση υποσέλιδου"/>
          <p:cNvSpPr>
            <a:spLocks noGrp="1"/>
          </p:cNvSpPr>
          <p:nvPr>
            <p:ph type="ftr" sz="quarter" idx="11"/>
          </p:nvPr>
        </p:nvSpPr>
        <p:spPr/>
        <p:txBody>
          <a:bodyPr/>
          <a:lstStyle/>
          <a:p>
            <a:endParaRPr kumimoji="0" lang="en-US"/>
          </a:p>
        </p:txBody>
      </p:sp>
      <p:sp>
        <p:nvSpPr>
          <p:cNvPr id="7" name="6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5" name="4 - Θέση υποσέλιδου"/>
          <p:cNvSpPr>
            <a:spLocks noGrp="1"/>
          </p:cNvSpPr>
          <p:nvPr>
            <p:ph type="ftr" sz="quarter" idx="11"/>
          </p:nvPr>
        </p:nvSpPr>
        <p:spPr/>
        <p:txBody>
          <a:bodyPr/>
          <a:lstStyle/>
          <a:p>
            <a:endParaRPr kumimoji="0" lang="en-US"/>
          </a:p>
        </p:txBody>
      </p:sp>
      <p:sp>
        <p:nvSpPr>
          <p:cNvPr id="6" name="5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4AB02A5-4FE5-49D9-9E24-09F23B90C450}" type="datetimeFigureOut">
              <a:rPr lang="en-US" smtClean="0"/>
              <a:pPr/>
              <a:t>12/16/2020</a:t>
            </a:fld>
            <a:endParaRPr lang="en-US"/>
          </a:p>
        </p:txBody>
      </p:sp>
      <p:sp>
        <p:nvSpPr>
          <p:cNvPr id="5" name="4 - Θέση υποσέλιδου"/>
          <p:cNvSpPr>
            <a:spLocks noGrp="1"/>
          </p:cNvSpPr>
          <p:nvPr>
            <p:ph type="ftr" sz="quarter" idx="11"/>
          </p:nvPr>
        </p:nvSpPr>
        <p:spPr/>
        <p:txBody>
          <a:bodyPr/>
          <a:lstStyle/>
          <a:p>
            <a:endParaRPr kumimoji="0" lang="en-US"/>
          </a:p>
        </p:txBody>
      </p:sp>
      <p:sp>
        <p:nvSpPr>
          <p:cNvPr id="6" name="5 - Θέση αριθμού διαφάνειας"/>
          <p:cNvSpPr>
            <a:spLocks noGrp="1"/>
          </p:cNvSpPr>
          <p:nvPr>
            <p:ph type="sldNum" sz="quarter" idx="12"/>
          </p:nvPr>
        </p:nvSpPr>
        <p:spPr/>
        <p:txBody>
          <a:bodyPr/>
          <a:lstStyle/>
          <a:p>
            <a:pPr>
              <a:defRPr/>
            </a:pPr>
            <a:fld id="{4A749B55-1C44-4913-A5EA-714A5C3A8C00}" type="slidenum">
              <a:rPr lang="el-GR" smtClean="0"/>
              <a:pPr>
                <a:defRPr/>
              </a:pPr>
              <a:t>‹#›</a:t>
            </a:fld>
            <a:endParaRPr lang="el-GR"/>
          </a:p>
        </p:txBody>
      </p:sp>
    </p:spTree>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2955925" y="1557338"/>
            <a:ext cx="5770563" cy="1470025"/>
          </a:xfrm>
        </p:spPr>
        <p:txBody>
          <a:bodyPr/>
          <a:lstStyle>
            <a:lvl1pPr algn="r">
              <a:defRPr sz="2400" b="0">
                <a:solidFill>
                  <a:srgbClr val="B42B00"/>
                </a:solidFill>
                <a:latin typeface="Arial" pitchFamily="34" charset="0"/>
                <a:cs typeface="Arial" pitchFamily="34" charset="0"/>
              </a:defRPr>
            </a:lvl1pPr>
          </a:lstStyle>
          <a:p>
            <a:r>
              <a:rPr lang="en-US" dirty="0"/>
              <a:t>Click to edit Master title style</a:t>
            </a:r>
            <a:endParaRPr lang="el-GR" dirty="0"/>
          </a:p>
        </p:txBody>
      </p:sp>
      <p:sp>
        <p:nvSpPr>
          <p:cNvPr id="9" name="Rectangle 3"/>
          <p:cNvSpPr>
            <a:spLocks noGrp="1" noChangeArrowheads="1"/>
          </p:cNvSpPr>
          <p:nvPr>
            <p:ph type="subTitle" idx="1"/>
          </p:nvPr>
        </p:nvSpPr>
        <p:spPr bwMode="auto">
          <a:xfrm>
            <a:off x="3995738" y="3286125"/>
            <a:ext cx="4730750" cy="1295400"/>
          </a:xfrm>
          <a:prstGeom prst="rect">
            <a:avLst/>
          </a:prstGeom>
          <a:noFill/>
          <a:ln>
            <a:miter lim="800000"/>
            <a:headEnd/>
            <a:tailEnd/>
          </a:ln>
        </p:spPr>
        <p:txBody>
          <a:bodyPr anchor="ctr"/>
          <a:lstStyle>
            <a:lvl1pPr marL="0" indent="0" algn="r">
              <a:buNone/>
              <a:defRPr sz="1400" b="1">
                <a:solidFill>
                  <a:srgbClr val="B42B00"/>
                </a:solidFill>
                <a:latin typeface="Arial" pitchFamily="34" charset="0"/>
                <a:cs typeface="Arial" pitchFamily="34" charset="0"/>
              </a:defRPr>
            </a:lvl1pPr>
          </a:lstStyle>
          <a:p>
            <a:r>
              <a:rPr lang="en-US" dirty="0"/>
              <a:t>Click to edit Master subtitle style</a:t>
            </a:r>
            <a:endParaRPr lang="el-G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atin typeface="Arial" pitchFamily="34" charset="0"/>
                <a:cs typeface="Arial" pitchFamily="34" charset="0"/>
              </a:defRPr>
            </a:lvl1pPr>
            <a:lvl2pPr>
              <a:defRPr sz="1800">
                <a:solidFill>
                  <a:srgbClr val="002060"/>
                </a:solidFill>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8" name="Rectangle 2"/>
          <p:cNvSpPr>
            <a:spLocks noGrp="1" noChangeArrowheads="1"/>
          </p:cNvSpPr>
          <p:nvPr>
            <p:ph type="title"/>
          </p:nvPr>
        </p:nvSpPr>
        <p:spPr bwMode="auto">
          <a:xfrm>
            <a:off x="457200" y="115888"/>
            <a:ext cx="8229600" cy="744724"/>
          </a:xfrm>
          <a:prstGeom prst="rect">
            <a:avLst/>
          </a:prstGeom>
          <a:noFill/>
          <a:ln w="9525">
            <a:noFill/>
            <a:miter lim="800000"/>
            <a:headEnd/>
            <a:tailEnd/>
          </a:ln>
          <a:effectLst/>
        </p:spPr>
        <p:txBody>
          <a:bodyPr/>
          <a:lstStyle>
            <a:lvl1pPr algn="l">
              <a:defRPr sz="2800" b="0">
                <a:solidFill>
                  <a:schemeClr val="tx1"/>
                </a:solidFill>
                <a:latin typeface="Tahoma" pitchFamily="34" charset="0"/>
                <a:cs typeface="Tahoma" pitchFamily="34" charset="0"/>
              </a:defRPr>
            </a:lvl1pPr>
          </a:lstStyle>
          <a:p>
            <a:pPr lvl="0"/>
            <a:r>
              <a:rPr lang="en-US" dirty="0"/>
              <a:t>Click to edit Master title style</a:t>
            </a:r>
            <a:endParaRPr lang="el-GR" dirty="0"/>
          </a:p>
        </p:txBody>
      </p:sp>
      <p:sp>
        <p:nvSpPr>
          <p:cNvPr id="4" name="Slide Number Placeholder 5"/>
          <p:cNvSpPr>
            <a:spLocks noGrp="1"/>
          </p:cNvSpPr>
          <p:nvPr>
            <p:ph type="sldNum" sz="quarter" idx="10"/>
          </p:nvPr>
        </p:nvSpPr>
        <p:spPr>
          <a:xfrm>
            <a:off x="8529638" y="6492875"/>
            <a:ext cx="614362" cy="365125"/>
          </a:xfrm>
        </p:spPr>
        <p:txBody>
          <a:bodyPr/>
          <a:lstStyle>
            <a:lvl1pPr>
              <a:defRPr/>
            </a:lvl1pPr>
          </a:lstStyle>
          <a:p>
            <a:pPr>
              <a:defRPr/>
            </a:pPr>
            <a:fld id="{901F5E82-B3B7-463F-887F-B19C2742AC45}" type="slidenum">
              <a:rPr lang="el-GR"/>
              <a:pPr>
                <a:defRPr/>
              </a:pPr>
              <a:t>‹#›</a:t>
            </a:fld>
            <a:endParaRPr lang="el-GR"/>
          </a:p>
        </p:txBody>
      </p:sp>
      <p:pic>
        <p:nvPicPr>
          <p:cNvPr id="12" name="Εικόνα 1" descr="logoPIN"/>
          <p:cNvPicPr>
            <a:picLocks noChangeAspect="1" noChangeArrowheads="1"/>
          </p:cNvPicPr>
          <p:nvPr userDrawn="1"/>
        </p:nvPicPr>
        <p:blipFill>
          <a:blip r:embed="rId2" cstate="print"/>
          <a:srcRect/>
          <a:stretch>
            <a:fillRect/>
          </a:stretch>
        </p:blipFill>
        <p:spPr bwMode="auto">
          <a:xfrm>
            <a:off x="7923779" y="0"/>
            <a:ext cx="1064946" cy="767751"/>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Slide Number Placeholder 5"/>
          <p:cNvSpPr>
            <a:spLocks noGrp="1"/>
          </p:cNvSpPr>
          <p:nvPr>
            <p:ph type="sldNum" sz="quarter" idx="10"/>
          </p:nvPr>
        </p:nvSpPr>
        <p:spPr/>
        <p:txBody>
          <a:bodyPr/>
          <a:lstStyle>
            <a:lvl1pPr>
              <a:defRPr/>
            </a:lvl1pPr>
          </a:lstStyle>
          <a:p>
            <a:pPr>
              <a:defRPr/>
            </a:pPr>
            <a:fld id="{99320B65-96A4-4F51-8889-25AD5E6B6057}"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xfrm>
            <a:off x="8529638" y="6492875"/>
            <a:ext cx="614362" cy="365125"/>
          </a:xfrm>
        </p:spPr>
        <p:txBody>
          <a:bodyPr/>
          <a:lstStyle>
            <a:lvl1pPr>
              <a:defRPr/>
            </a:lvl1pPr>
          </a:lstStyle>
          <a:p>
            <a:pPr>
              <a:defRPr/>
            </a:pPr>
            <a:fld id="{0C9539E6-FD46-4D70-9397-A31F460DC2C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8" name="Rectangle 2"/>
          <p:cNvSpPr>
            <a:spLocks noGrp="1" noChangeArrowheads="1"/>
          </p:cNvSpPr>
          <p:nvPr>
            <p:ph type="title"/>
          </p:nvPr>
        </p:nvSpPr>
        <p:spPr bwMode="auto">
          <a:xfrm>
            <a:off x="457200" y="115888"/>
            <a:ext cx="8229600" cy="731277"/>
          </a:xfrm>
          <a:prstGeom prst="rect">
            <a:avLst/>
          </a:prstGeom>
          <a:noFill/>
          <a:ln w="9525">
            <a:noFill/>
            <a:miter lim="800000"/>
            <a:headEnd/>
            <a:tailEnd/>
          </a:ln>
          <a:effectLst/>
        </p:spPr>
        <p:txBody>
          <a:bodyPr/>
          <a:lstStyle>
            <a:lvl1pPr>
              <a:defRPr lang="el-GR" sz="2400" smtClean="0"/>
            </a:lvl1pPr>
          </a:lstStyle>
          <a:p>
            <a:pPr lvl="0"/>
            <a:r>
              <a:rPr lang="en-US" dirty="0"/>
              <a:t>Click to edit Master title style</a:t>
            </a:r>
            <a:endParaRPr lang="el-GR" dirty="0"/>
          </a:p>
        </p:txBody>
      </p:sp>
      <p:sp>
        <p:nvSpPr>
          <p:cNvPr id="5" name="Slide Number Placeholder 5"/>
          <p:cNvSpPr>
            <a:spLocks noGrp="1"/>
          </p:cNvSpPr>
          <p:nvPr>
            <p:ph type="sldNum" sz="quarter" idx="10"/>
          </p:nvPr>
        </p:nvSpPr>
        <p:spPr>
          <a:xfrm>
            <a:off x="8529638" y="6492875"/>
            <a:ext cx="614362" cy="365125"/>
          </a:xfrm>
        </p:spPr>
        <p:txBody>
          <a:bodyPr/>
          <a:lstStyle>
            <a:lvl1pPr>
              <a:defRPr/>
            </a:lvl1pPr>
          </a:lstStyle>
          <a:p>
            <a:pPr>
              <a:defRPr/>
            </a:pPr>
            <a:fld id="{101F65F9-CF08-43B9-B855-B811A271D99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10" name="Rectangle 2"/>
          <p:cNvSpPr>
            <a:spLocks noGrp="1" noChangeArrowheads="1"/>
          </p:cNvSpPr>
          <p:nvPr>
            <p:ph type="title"/>
          </p:nvPr>
        </p:nvSpPr>
        <p:spPr bwMode="auto">
          <a:xfrm>
            <a:off x="457200" y="115887"/>
            <a:ext cx="8229600" cy="731277"/>
          </a:xfrm>
          <a:prstGeom prst="rect">
            <a:avLst/>
          </a:prstGeom>
          <a:noFill/>
          <a:ln w="9525">
            <a:noFill/>
            <a:miter lim="800000"/>
            <a:headEnd/>
            <a:tailEnd/>
          </a:ln>
          <a:effectLst/>
        </p:spPr>
        <p:txBody>
          <a:bodyPr/>
          <a:lstStyle>
            <a:lvl1pPr>
              <a:defRPr lang="el-GR" sz="2400" smtClean="0"/>
            </a:lvl1pPr>
          </a:lstStyle>
          <a:p>
            <a:pPr lvl="0"/>
            <a:r>
              <a:rPr lang="en-US"/>
              <a:t>Click to edit Master title style</a:t>
            </a:r>
            <a:endParaRPr lang="el-GR"/>
          </a:p>
        </p:txBody>
      </p:sp>
      <p:sp>
        <p:nvSpPr>
          <p:cNvPr id="7" name="Slide Number Placeholder 5"/>
          <p:cNvSpPr>
            <a:spLocks noGrp="1"/>
          </p:cNvSpPr>
          <p:nvPr>
            <p:ph type="sldNum" sz="quarter" idx="10"/>
          </p:nvPr>
        </p:nvSpPr>
        <p:spPr>
          <a:xfrm>
            <a:off x="8529638" y="6492875"/>
            <a:ext cx="614362" cy="365125"/>
          </a:xfrm>
        </p:spPr>
        <p:txBody>
          <a:bodyPr/>
          <a:lstStyle>
            <a:lvl1pPr>
              <a:defRPr/>
            </a:lvl1pPr>
          </a:lstStyle>
          <a:p>
            <a:pPr>
              <a:defRPr/>
            </a:pPr>
            <a:fld id="{08D15029-A2E5-4604-946E-7F0D2386A1A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115888"/>
            <a:ext cx="8229600" cy="744724"/>
          </a:xfrm>
          <a:prstGeom prst="rect">
            <a:avLst/>
          </a:prstGeom>
          <a:noFill/>
          <a:ln w="9525">
            <a:noFill/>
            <a:miter lim="800000"/>
            <a:headEnd/>
            <a:tailEnd/>
          </a:ln>
          <a:effectLst/>
        </p:spPr>
        <p:txBody>
          <a:bodyPr/>
          <a:lstStyle>
            <a:lvl1pPr>
              <a:defRPr sz="2400"/>
            </a:lvl1pPr>
          </a:lstStyle>
          <a:p>
            <a:pPr lvl="0"/>
            <a:r>
              <a:rPr lang="en-US"/>
              <a:t>Click to edit Master title style</a:t>
            </a:r>
            <a:endParaRPr lang="el-GR" dirty="0"/>
          </a:p>
        </p:txBody>
      </p:sp>
      <p:sp>
        <p:nvSpPr>
          <p:cNvPr id="3" name="Slide Number Placeholder 5"/>
          <p:cNvSpPr>
            <a:spLocks noGrp="1"/>
          </p:cNvSpPr>
          <p:nvPr>
            <p:ph type="sldNum" sz="quarter" idx="10"/>
          </p:nvPr>
        </p:nvSpPr>
        <p:spPr>
          <a:xfrm>
            <a:off x="8529638" y="6492875"/>
            <a:ext cx="614362" cy="365125"/>
          </a:xfrm>
        </p:spPr>
        <p:txBody>
          <a:bodyPr/>
          <a:lstStyle>
            <a:lvl1pPr>
              <a:defRPr/>
            </a:lvl1pPr>
          </a:lstStyle>
          <a:p>
            <a:pPr>
              <a:defRPr/>
            </a:pPr>
            <a:fld id="{879ECEDC-4BE4-4894-A62E-5333EFE581E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8529638" y="6492875"/>
            <a:ext cx="614362" cy="365125"/>
          </a:xfrm>
        </p:spPr>
        <p:txBody>
          <a:bodyPr/>
          <a:lstStyle>
            <a:lvl1pPr>
              <a:defRPr/>
            </a:lvl1pPr>
          </a:lstStyle>
          <a:p>
            <a:pPr>
              <a:defRPr/>
            </a:pPr>
            <a:fld id="{F5D5DCB8-3E64-4A6E-BB2C-8F8150BC38AA}"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8529638" y="6492875"/>
            <a:ext cx="614362" cy="365125"/>
          </a:xfrm>
        </p:spPr>
        <p:txBody>
          <a:bodyPr/>
          <a:lstStyle>
            <a:lvl1pPr>
              <a:defRPr/>
            </a:lvl1pPr>
          </a:lstStyle>
          <a:p>
            <a:pPr>
              <a:defRPr/>
            </a:pPr>
            <a:fld id="{048254DF-A79C-4E40-948A-F1FB4B03BD4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Slide Number Placeholder 5"/>
          <p:cNvSpPr>
            <a:spLocks noGrp="1"/>
          </p:cNvSpPr>
          <p:nvPr>
            <p:ph type="sldNum" sz="quarter" idx="4"/>
          </p:nvPr>
        </p:nvSpPr>
        <p:spPr>
          <a:xfrm>
            <a:off x="8386763" y="6356350"/>
            <a:ext cx="614362"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4A749B55-1C44-4913-A5EA-714A5C3A8C00}" type="slidenum">
              <a:rPr lang="el-GR"/>
              <a:pPr>
                <a:defRPr/>
              </a:pPr>
              <a:t>‹#›</a:t>
            </a:fld>
            <a:endParaRPr lang="el-GR"/>
          </a:p>
        </p:txBody>
      </p:sp>
      <p:sp>
        <p:nvSpPr>
          <p:cNvPr id="1028" name="Rectangle 2"/>
          <p:cNvSpPr>
            <a:spLocks noGrp="1" noChangeArrowheads="1"/>
          </p:cNvSpPr>
          <p:nvPr>
            <p:ph type="title"/>
          </p:nvPr>
        </p:nvSpPr>
        <p:spPr bwMode="auto">
          <a:xfrm>
            <a:off x="457200" y="115888"/>
            <a:ext cx="8229600" cy="744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l-GR"/>
          </a:p>
        </p:txBody>
      </p:sp>
      <p:sp>
        <p:nvSpPr>
          <p:cNvPr id="1029" name="Rectangle 8"/>
          <p:cNvSpPr>
            <a:spLocks noChangeArrowheads="1"/>
          </p:cNvSpPr>
          <p:nvPr/>
        </p:nvSpPr>
        <p:spPr bwMode="auto">
          <a:xfrm>
            <a:off x="80963" y="96838"/>
            <a:ext cx="323850" cy="763587"/>
          </a:xfrm>
          <a:prstGeom prst="rect">
            <a:avLst/>
          </a:prstGeom>
          <a:solidFill>
            <a:srgbClr val="990000"/>
          </a:solidFill>
          <a:ln w="9525">
            <a:noFill/>
            <a:miter lim="800000"/>
            <a:headEnd/>
            <a:tailEnd/>
          </a:ln>
        </p:spPr>
        <p:txBody>
          <a:bodyPr wrap="none" anchor="ctr"/>
          <a:lstStyle/>
          <a:p>
            <a:pPr>
              <a:defRPr/>
            </a:pPr>
            <a:endParaRPr lang="el-GR"/>
          </a:p>
        </p:txBody>
      </p:sp>
    </p:spTree>
  </p:cSld>
  <p:clrMap bg1="lt1" tx1="dk1" bg2="lt2" tx2="dk2" accent1="accent1" accent2="accent2" accent3="accent3" accent4="accent4" accent5="accent5" accent6="accent6" hlink="hlink" folHlink="folHlink"/>
  <p:sldLayoutIdLst>
    <p:sldLayoutId id="2147484826" r:id="rId1"/>
    <p:sldLayoutId id="2147484827" r:id="rId2"/>
    <p:sldLayoutId id="2147484823" r:id="rId3"/>
    <p:sldLayoutId id="2147484828" r:id="rId4"/>
    <p:sldLayoutId id="2147484829" r:id="rId5"/>
    <p:sldLayoutId id="2147484830" r:id="rId6"/>
    <p:sldLayoutId id="2147484831" r:id="rId7"/>
    <p:sldLayoutId id="2147484832" r:id="rId8"/>
    <p:sldLayoutId id="2147484833" r:id="rId9"/>
    <p:sldLayoutId id="2147484824" r:id="rId10"/>
    <p:sldLayoutId id="2147484825" r:id="rId11"/>
  </p:sldLayoutIdLst>
  <p:hf hd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Clr>
          <a:schemeClr val="accent1"/>
        </a:buClr>
        <a:buFont typeface="Wingdings" pitchFamily="2" charset="2"/>
        <a:buChar char="§"/>
        <a:defRPr sz="1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12C55-3F03-4558-B989-D98CCFA33B67}" type="datetimeFigureOut">
              <a:rPr lang="el-GR" smtClean="0"/>
              <a:pPr/>
              <a:t>16/12/2020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A749B55-1C44-4913-A5EA-714A5C3A8C00}"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5381" r:id="rId1"/>
    <p:sldLayoutId id="2147485382" r:id="rId2"/>
    <p:sldLayoutId id="2147485383" r:id="rId3"/>
    <p:sldLayoutId id="2147485384" r:id="rId4"/>
    <p:sldLayoutId id="2147485385" r:id="rId5"/>
    <p:sldLayoutId id="2147485386" r:id="rId6"/>
    <p:sldLayoutId id="2147485387" r:id="rId7"/>
    <p:sldLayoutId id="2147485388" r:id="rId8"/>
    <p:sldLayoutId id="2147485389" r:id="rId9"/>
    <p:sldLayoutId id="2147485390" r:id="rId10"/>
    <p:sldLayoutId id="2147485391" r:id="rId11"/>
    <p:sldLayoutId id="2147485392" r:id="rId12"/>
    <p:sldLayoutId id="2147485393"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4294967295"/>
          </p:nvPr>
        </p:nvSpPr>
        <p:spPr>
          <a:xfrm>
            <a:off x="8529638" y="6492875"/>
            <a:ext cx="614362" cy="365125"/>
          </a:xfrm>
        </p:spPr>
        <p:txBody>
          <a:bodyPr/>
          <a:lstStyle/>
          <a:p>
            <a:pPr>
              <a:defRPr/>
            </a:pPr>
            <a:fld id="{901F5E82-B3B7-463F-887F-B19C2742AC45}" type="slidenum">
              <a:rPr lang="el-GR" smtClean="0"/>
              <a:pPr>
                <a:defRPr/>
              </a:pPr>
              <a:t>0</a:t>
            </a:fld>
            <a:endParaRPr lang="el-GR"/>
          </a:p>
        </p:txBody>
      </p:sp>
      <p:sp>
        <p:nvSpPr>
          <p:cNvPr id="9" name="Text Box 4"/>
          <p:cNvSpPr txBox="1">
            <a:spLocks noChangeArrowheads="1"/>
          </p:cNvSpPr>
          <p:nvPr/>
        </p:nvSpPr>
        <p:spPr bwMode="auto">
          <a:xfrm>
            <a:off x="1260337" y="1866563"/>
            <a:ext cx="6623325" cy="1135054"/>
          </a:xfrm>
          <a:prstGeom prst="rect">
            <a:avLst/>
          </a:prstGeom>
          <a:solidFill>
            <a:srgbClr val="C00000"/>
          </a:solidFill>
          <a:ln w="9525">
            <a:noFill/>
            <a:miter lim="800000"/>
            <a:headEnd/>
            <a:tailEnd/>
          </a:ln>
          <a:effectLst/>
        </p:spPr>
        <p:txBody>
          <a:bodyPr wrap="square">
            <a:spAutoFit/>
          </a:bodyPr>
          <a:lstStyle/>
          <a:p>
            <a:pPr algn="ctr" eaLnBrk="0" hangingPunct="0">
              <a:spcBef>
                <a:spcPct val="50000"/>
              </a:spcBef>
              <a:spcAft>
                <a:spcPts val="600"/>
              </a:spcAft>
              <a:defRPr/>
            </a:pPr>
            <a:r>
              <a:rPr lang="el-GR" sz="2800" b="1" dirty="0">
                <a:solidFill>
                  <a:schemeClr val="bg1"/>
                </a:solidFill>
                <a:latin typeface="Candara" pitchFamily="34" charset="0"/>
              </a:rPr>
              <a:t>Διαδικασίες Σχεδιασμού των Προγραμμάτων για την Προγραμματική Περίοδο 2021-2027</a:t>
            </a:r>
          </a:p>
        </p:txBody>
      </p:sp>
      <p:pic>
        <p:nvPicPr>
          <p:cNvPr id="8" name="7 - Εικόνα" descr="espa1420_logo_rgb.jpg"/>
          <p:cNvPicPr>
            <a:picLocks noChangeAspect="1"/>
          </p:cNvPicPr>
          <p:nvPr/>
        </p:nvPicPr>
        <p:blipFill>
          <a:blip r:embed="rId2" cstate="print"/>
          <a:stretch>
            <a:fillRect/>
          </a:stretch>
        </p:blipFill>
        <p:spPr>
          <a:xfrm>
            <a:off x="3503752" y="6023839"/>
            <a:ext cx="1242422" cy="549466"/>
          </a:xfrm>
          <a:prstGeom prst="rect">
            <a:avLst/>
          </a:prstGeom>
        </p:spPr>
      </p:pic>
      <p:pic>
        <p:nvPicPr>
          <p:cNvPr id="1026" name="Εικόνα 1" descr="logoPIN"/>
          <p:cNvPicPr>
            <a:picLocks noChangeAspect="1" noChangeArrowheads="1"/>
          </p:cNvPicPr>
          <p:nvPr/>
        </p:nvPicPr>
        <p:blipFill>
          <a:blip r:embed="rId3" cstate="print"/>
          <a:srcRect/>
          <a:stretch>
            <a:fillRect/>
          </a:stretch>
        </p:blipFill>
        <p:spPr bwMode="auto">
          <a:xfrm>
            <a:off x="3430632" y="224790"/>
            <a:ext cx="2047875" cy="1476375"/>
          </a:xfrm>
          <a:prstGeom prst="rect">
            <a:avLst/>
          </a:prstGeom>
          <a:noFill/>
          <a:ln w="9525">
            <a:noFill/>
            <a:miter lim="800000"/>
            <a:headEnd/>
            <a:tailEnd/>
          </a:ln>
        </p:spPr>
      </p:pic>
      <p:pic>
        <p:nvPicPr>
          <p:cNvPr id="13" name="12 - Εικόνα" descr="C:\Users\akmi12\AppData\Local\Microsoft\Windows\Temporary Internet Files\Content.Outlook\XPBCK6YR\European_Union-Converted.png"/>
          <p:cNvPicPr/>
          <p:nvPr/>
        </p:nvPicPr>
        <p:blipFill>
          <a:blip r:embed="rId4" cstate="print"/>
          <a:srcRect/>
          <a:stretch>
            <a:fillRect/>
          </a:stretch>
        </p:blipFill>
        <p:spPr bwMode="auto">
          <a:xfrm>
            <a:off x="4873773" y="6043748"/>
            <a:ext cx="847757" cy="529557"/>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3C72F0F9-4A06-4A7D-8D3E-69F16CB35755}"/>
              </a:ext>
            </a:extLst>
          </p:cNvPr>
          <p:cNvSpPr txBox="1"/>
          <p:nvPr/>
        </p:nvSpPr>
        <p:spPr>
          <a:xfrm>
            <a:off x="1260337" y="3361379"/>
            <a:ext cx="6623325" cy="2074414"/>
          </a:xfrm>
          <a:prstGeom prst="rect">
            <a:avLst/>
          </a:prstGeom>
          <a:noFill/>
        </p:spPr>
        <p:txBody>
          <a:bodyPr wrap="square" rtlCol="0">
            <a:spAutoFit/>
          </a:bodyPr>
          <a:lstStyle/>
          <a:p>
            <a:pPr algn="ctr"/>
            <a:r>
              <a:rPr lang="el-GR" sz="2800" b="1" dirty="0"/>
              <a:t>1η Ημερίδα για τη</a:t>
            </a:r>
          </a:p>
          <a:p>
            <a:pPr algn="ctr"/>
            <a:r>
              <a:rPr lang="el-GR" sz="2800" b="1" dirty="0"/>
              <a:t>Νέα Αναπτυξιακή Στρατηγική της  Περιφέρειας Ιονίων Νήσων </a:t>
            </a:r>
            <a:endParaRPr lang="en-US" sz="2800" b="1" dirty="0" smtClean="0"/>
          </a:p>
          <a:p>
            <a:pPr algn="ctr"/>
            <a:r>
              <a:rPr lang="el-GR" sz="2800" b="1" dirty="0" smtClean="0"/>
              <a:t>(</a:t>
            </a:r>
            <a:r>
              <a:rPr lang="el-GR" sz="2800" b="1" dirty="0"/>
              <a:t>ΕΣΠΑ 2021-2027)</a:t>
            </a:r>
          </a:p>
          <a:p>
            <a:pPr algn="ctr"/>
            <a:r>
              <a:rPr lang="el-GR" sz="2800" b="1" dirty="0"/>
              <a:t>Κέρκυρα, 18 ΔΕΚΕΜΒΡΙΟΥ 2020</a:t>
            </a:r>
            <a:endParaRPr lang="x-none"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B9F794E-05AF-42C8-927C-FDAFA200899C}"/>
              </a:ext>
            </a:extLst>
          </p:cNvPr>
          <p:cNvSpPr>
            <a:spLocks noGrp="1"/>
          </p:cNvSpPr>
          <p:nvPr>
            <p:ph type="title"/>
          </p:nvPr>
        </p:nvSpPr>
        <p:spPr/>
        <p:txBody>
          <a:bodyPr/>
          <a:lstStyle/>
          <a:p>
            <a:r>
              <a:rPr lang="el-GR" dirty="0"/>
              <a:t>Διαδικασίες Σχεδιασμού Προγραμμάτων</a:t>
            </a:r>
            <a:endParaRPr lang="x-none" dirty="0"/>
          </a:p>
        </p:txBody>
      </p:sp>
      <p:sp>
        <p:nvSpPr>
          <p:cNvPr id="4" name="Slide Number Placeholder 3">
            <a:extLst>
              <a:ext uri="{FF2B5EF4-FFF2-40B4-BE49-F238E27FC236}">
                <a16:creationId xmlns:a16="http://schemas.microsoft.com/office/drawing/2014/main" xmlns="" id="{06765FFB-BEF5-4EE7-A72F-9A58542175A6}"/>
              </a:ext>
            </a:extLst>
          </p:cNvPr>
          <p:cNvSpPr>
            <a:spLocks noGrp="1"/>
          </p:cNvSpPr>
          <p:nvPr>
            <p:ph type="sldNum" sz="quarter" idx="10"/>
          </p:nvPr>
        </p:nvSpPr>
        <p:spPr/>
        <p:txBody>
          <a:bodyPr/>
          <a:lstStyle/>
          <a:p>
            <a:pPr>
              <a:defRPr/>
            </a:pPr>
            <a:fld id="{901F5E82-B3B7-463F-887F-B19C2742AC45}" type="slidenum">
              <a:rPr lang="el-GR" smtClean="0"/>
              <a:pPr>
                <a:defRPr/>
              </a:pPr>
              <a:t>9</a:t>
            </a:fld>
            <a:endParaRPr lang="el-GR"/>
          </a:p>
        </p:txBody>
      </p:sp>
      <p:sp>
        <p:nvSpPr>
          <p:cNvPr id="5" name="Rectangle: Rounded Corners 4">
            <a:extLst>
              <a:ext uri="{FF2B5EF4-FFF2-40B4-BE49-F238E27FC236}">
                <a16:creationId xmlns:a16="http://schemas.microsoft.com/office/drawing/2014/main" xmlns="" id="{6198690D-2B13-480E-A274-E53FA19A1AB1}"/>
              </a:ext>
            </a:extLst>
          </p:cNvPr>
          <p:cNvSpPr/>
          <p:nvPr/>
        </p:nvSpPr>
        <p:spPr>
          <a:xfrm>
            <a:off x="2411897" y="891065"/>
            <a:ext cx="4280452" cy="11514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l-GR" sz="1600" spc="60" dirty="0">
                <a:latin typeface="Candara" pitchFamily="34" charset="0"/>
              </a:rPr>
              <a:t>Δεκέμβριος </a:t>
            </a:r>
            <a:r>
              <a:rPr lang="el-GR" sz="1600" spc="60" dirty="0" smtClean="0">
                <a:latin typeface="Candara" pitchFamily="34" charset="0"/>
              </a:rPr>
              <a:t>2020- Ιανουάριος 2021: διαβούλευση </a:t>
            </a:r>
            <a:r>
              <a:rPr lang="el-GR" sz="1600" spc="60" dirty="0">
                <a:latin typeface="Candara" pitchFamily="34" charset="0"/>
              </a:rPr>
              <a:t>– συγκέντρωση προτάσεων από αρμόδιους φορείς</a:t>
            </a:r>
          </a:p>
        </p:txBody>
      </p:sp>
      <p:sp>
        <p:nvSpPr>
          <p:cNvPr id="6" name="Rectangle: Rounded Corners 5">
            <a:extLst>
              <a:ext uri="{FF2B5EF4-FFF2-40B4-BE49-F238E27FC236}">
                <a16:creationId xmlns:a16="http://schemas.microsoft.com/office/drawing/2014/main" xmlns="" id="{C932F339-08AA-437D-B43C-FAD0A0C85AB5}"/>
              </a:ext>
            </a:extLst>
          </p:cNvPr>
          <p:cNvSpPr/>
          <p:nvPr/>
        </p:nvSpPr>
        <p:spPr>
          <a:xfrm>
            <a:off x="2411897" y="2677056"/>
            <a:ext cx="4280452" cy="1218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l-GR" sz="1600" spc="60" dirty="0" smtClean="0">
                <a:latin typeface="Candara" pitchFamily="34" charset="0"/>
              </a:rPr>
              <a:t>τ</a:t>
            </a:r>
            <a:r>
              <a:rPr lang="el-GR" sz="1600" spc="60" dirty="0" smtClean="0">
                <a:latin typeface="Candara" pitchFamily="34" charset="0"/>
              </a:rPr>
              <a:t>έλη Ιανουαρίου </a:t>
            </a:r>
            <a:r>
              <a:rPr lang="el-GR" sz="1600" spc="60" dirty="0">
                <a:latin typeface="Candara" pitchFamily="34" charset="0"/>
              </a:rPr>
              <a:t>2021 – αρχές Φεβρουάριου 2021: Διαμόρφωση σχεδίων των Προγραμμάτων και διαβούλευση με το Υπουργείο Ανάπτυξης &amp; Επενδύσεων</a:t>
            </a:r>
            <a:r>
              <a:rPr lang="el-GR" sz="1200" spc="60" dirty="0">
                <a:latin typeface="Candara" pitchFamily="34" charset="0"/>
              </a:rPr>
              <a:t>.</a:t>
            </a:r>
          </a:p>
          <a:p>
            <a:pPr lvl="1" algn="ctr"/>
            <a:endParaRPr lang="el-GR" sz="1200" spc="60" dirty="0">
              <a:latin typeface="Candara" pitchFamily="34" charset="0"/>
            </a:endParaRPr>
          </a:p>
        </p:txBody>
      </p:sp>
      <p:sp>
        <p:nvSpPr>
          <p:cNvPr id="7" name="Rectangle: Rounded Corners 6">
            <a:extLst>
              <a:ext uri="{FF2B5EF4-FFF2-40B4-BE49-F238E27FC236}">
                <a16:creationId xmlns:a16="http://schemas.microsoft.com/office/drawing/2014/main" xmlns="" id="{04C4C65F-A6B8-440A-AB2F-E45EA7E43F63}"/>
              </a:ext>
            </a:extLst>
          </p:cNvPr>
          <p:cNvSpPr/>
          <p:nvPr/>
        </p:nvSpPr>
        <p:spPr>
          <a:xfrm>
            <a:off x="2471531" y="4876800"/>
            <a:ext cx="4161184" cy="15178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l-GR" sz="1600" spc="60" dirty="0">
                <a:latin typeface="Candara" pitchFamily="34" charset="0"/>
              </a:rPr>
              <a:t>Φεβρουάριος 2021: άτυπη αποστολή των Προγραμμάτων στην ΕΕ και έναρξη άτυπων </a:t>
            </a:r>
            <a:r>
              <a:rPr lang="el-GR" sz="1600" spc="60" dirty="0" smtClean="0">
                <a:latin typeface="Candara" pitchFamily="34" charset="0"/>
              </a:rPr>
              <a:t>διαβουλεύσεων με Ε.Ε.</a:t>
            </a:r>
            <a:endParaRPr lang="el-GR" sz="1600" spc="60" dirty="0">
              <a:latin typeface="Candara" pitchFamily="34" charset="0"/>
            </a:endParaRPr>
          </a:p>
        </p:txBody>
      </p:sp>
      <p:sp>
        <p:nvSpPr>
          <p:cNvPr id="10" name="Arrow: Down 9">
            <a:extLst>
              <a:ext uri="{FF2B5EF4-FFF2-40B4-BE49-F238E27FC236}">
                <a16:creationId xmlns:a16="http://schemas.microsoft.com/office/drawing/2014/main" xmlns="" id="{7F72F001-DAC2-4634-8FCD-4AF6BD0609ED}"/>
              </a:ext>
            </a:extLst>
          </p:cNvPr>
          <p:cNvSpPr/>
          <p:nvPr/>
        </p:nvSpPr>
        <p:spPr>
          <a:xfrm>
            <a:off x="4412974" y="2138987"/>
            <a:ext cx="331304" cy="4415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3" name="Arrow: Down 12">
            <a:extLst>
              <a:ext uri="{FF2B5EF4-FFF2-40B4-BE49-F238E27FC236}">
                <a16:creationId xmlns:a16="http://schemas.microsoft.com/office/drawing/2014/main" xmlns="" id="{4DD4CBDE-33F0-40A9-BD4E-898FFDCE2EA5}"/>
              </a:ext>
            </a:extLst>
          </p:cNvPr>
          <p:cNvSpPr/>
          <p:nvPr/>
        </p:nvSpPr>
        <p:spPr>
          <a:xfrm>
            <a:off x="4412974" y="4242252"/>
            <a:ext cx="331304" cy="4415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4" name="Callout: Right Arrow 13">
            <a:extLst>
              <a:ext uri="{FF2B5EF4-FFF2-40B4-BE49-F238E27FC236}">
                <a16:creationId xmlns:a16="http://schemas.microsoft.com/office/drawing/2014/main" xmlns="" id="{C6DE0AE2-5741-4A60-974B-0DF115FF0CC4}"/>
              </a:ext>
            </a:extLst>
          </p:cNvPr>
          <p:cNvSpPr/>
          <p:nvPr/>
        </p:nvSpPr>
        <p:spPr>
          <a:xfrm>
            <a:off x="291548" y="1470991"/>
            <a:ext cx="1722782" cy="4200939"/>
          </a:xfrm>
          <a:prstGeom prst="right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dirty="0"/>
              <a:t>Υποβολή ΕΣΠΑ 2021-2027</a:t>
            </a:r>
            <a:endParaRPr lang="x-none" sz="1500" dirty="0"/>
          </a:p>
        </p:txBody>
      </p:sp>
    </p:spTree>
    <p:extLst>
      <p:ext uri="{BB962C8B-B14F-4D97-AF65-F5344CB8AC3E}">
        <p14:creationId xmlns:p14="http://schemas.microsoft.com/office/powerpoint/2010/main" xmlns="" val="190562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4294967295"/>
          </p:nvPr>
        </p:nvSpPr>
        <p:spPr>
          <a:xfrm>
            <a:off x="8529638" y="6492875"/>
            <a:ext cx="614362" cy="365125"/>
          </a:xfrm>
        </p:spPr>
        <p:txBody>
          <a:bodyPr/>
          <a:lstStyle/>
          <a:p>
            <a:pPr>
              <a:defRPr/>
            </a:pPr>
            <a:fld id="{901F5E82-B3B7-463F-887F-B19C2742AC45}" type="slidenum">
              <a:rPr lang="el-GR" smtClean="0"/>
              <a:pPr>
                <a:defRPr/>
              </a:pPr>
              <a:t>10</a:t>
            </a:fld>
            <a:endParaRPr lang="el-GR"/>
          </a:p>
        </p:txBody>
      </p:sp>
      <p:sp>
        <p:nvSpPr>
          <p:cNvPr id="9" name="Text Box 4"/>
          <p:cNvSpPr txBox="1">
            <a:spLocks noChangeArrowheads="1"/>
          </p:cNvSpPr>
          <p:nvPr/>
        </p:nvSpPr>
        <p:spPr bwMode="auto">
          <a:xfrm>
            <a:off x="1260337" y="1866563"/>
            <a:ext cx="6623325" cy="1135054"/>
          </a:xfrm>
          <a:prstGeom prst="rect">
            <a:avLst/>
          </a:prstGeom>
          <a:solidFill>
            <a:srgbClr val="C00000"/>
          </a:solidFill>
          <a:ln w="9525">
            <a:noFill/>
            <a:miter lim="800000"/>
            <a:headEnd/>
            <a:tailEnd/>
          </a:ln>
          <a:effectLst/>
        </p:spPr>
        <p:txBody>
          <a:bodyPr wrap="square">
            <a:spAutoFit/>
          </a:bodyPr>
          <a:lstStyle/>
          <a:p>
            <a:pPr algn="ctr" eaLnBrk="0" hangingPunct="0">
              <a:spcBef>
                <a:spcPct val="50000"/>
              </a:spcBef>
              <a:spcAft>
                <a:spcPts val="600"/>
              </a:spcAft>
              <a:defRPr/>
            </a:pPr>
            <a:r>
              <a:rPr lang="el-GR" sz="2800" b="1" dirty="0">
                <a:solidFill>
                  <a:schemeClr val="bg1"/>
                </a:solidFill>
                <a:latin typeface="Candara" pitchFamily="34" charset="0"/>
              </a:rPr>
              <a:t>Διαδικασίες Σχεδιασμού των Προγραμμάτων για την Προγραμματική Περίοδο 2021-2027</a:t>
            </a:r>
          </a:p>
        </p:txBody>
      </p:sp>
      <p:pic>
        <p:nvPicPr>
          <p:cNvPr id="8" name="7 - Εικόνα" descr="espa1420_logo_rgb.jpg"/>
          <p:cNvPicPr>
            <a:picLocks noChangeAspect="1"/>
          </p:cNvPicPr>
          <p:nvPr/>
        </p:nvPicPr>
        <p:blipFill>
          <a:blip r:embed="rId2" cstate="print"/>
          <a:stretch>
            <a:fillRect/>
          </a:stretch>
        </p:blipFill>
        <p:spPr>
          <a:xfrm>
            <a:off x="3503752" y="6023839"/>
            <a:ext cx="1242422" cy="549466"/>
          </a:xfrm>
          <a:prstGeom prst="rect">
            <a:avLst/>
          </a:prstGeom>
        </p:spPr>
      </p:pic>
      <p:pic>
        <p:nvPicPr>
          <p:cNvPr id="1026" name="Εικόνα 1" descr="logoPIN"/>
          <p:cNvPicPr>
            <a:picLocks noChangeAspect="1" noChangeArrowheads="1"/>
          </p:cNvPicPr>
          <p:nvPr/>
        </p:nvPicPr>
        <p:blipFill>
          <a:blip r:embed="rId3" cstate="print"/>
          <a:srcRect/>
          <a:stretch>
            <a:fillRect/>
          </a:stretch>
        </p:blipFill>
        <p:spPr bwMode="auto">
          <a:xfrm>
            <a:off x="3430632" y="224790"/>
            <a:ext cx="2047875" cy="1476375"/>
          </a:xfrm>
          <a:prstGeom prst="rect">
            <a:avLst/>
          </a:prstGeom>
          <a:noFill/>
          <a:ln w="9525">
            <a:noFill/>
            <a:miter lim="800000"/>
            <a:headEnd/>
            <a:tailEnd/>
          </a:ln>
        </p:spPr>
      </p:pic>
      <p:pic>
        <p:nvPicPr>
          <p:cNvPr id="13" name="12 - Εικόνα" descr="C:\Users\akmi12\AppData\Local\Microsoft\Windows\Temporary Internet Files\Content.Outlook\XPBCK6YR\European_Union-Converted.png"/>
          <p:cNvPicPr/>
          <p:nvPr/>
        </p:nvPicPr>
        <p:blipFill>
          <a:blip r:embed="rId4" cstate="print"/>
          <a:srcRect/>
          <a:stretch>
            <a:fillRect/>
          </a:stretch>
        </p:blipFill>
        <p:spPr bwMode="auto">
          <a:xfrm>
            <a:off x="4873773" y="6043748"/>
            <a:ext cx="847757" cy="529557"/>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3C72F0F9-4A06-4A7D-8D3E-69F16CB35755}"/>
              </a:ext>
            </a:extLst>
          </p:cNvPr>
          <p:cNvSpPr txBox="1"/>
          <p:nvPr/>
        </p:nvSpPr>
        <p:spPr>
          <a:xfrm>
            <a:off x="1260337" y="3361379"/>
            <a:ext cx="6623325" cy="1988237"/>
          </a:xfrm>
          <a:prstGeom prst="rect">
            <a:avLst/>
          </a:prstGeom>
          <a:noFill/>
        </p:spPr>
        <p:txBody>
          <a:bodyPr wrap="square" rtlCol="0">
            <a:spAutoFit/>
          </a:bodyPr>
          <a:lstStyle/>
          <a:p>
            <a:pPr algn="ctr"/>
            <a:r>
              <a:rPr lang="el-GR" sz="2800" b="1" dirty="0"/>
              <a:t>1η Ημερίδα για τη</a:t>
            </a:r>
          </a:p>
          <a:p>
            <a:pPr algn="ctr"/>
            <a:r>
              <a:rPr lang="el-GR" sz="2800" b="1" dirty="0"/>
              <a:t>Νέα Αναπτυξιακή Στρατηγική της  Περιφέρειας Ιονίων Νήσων (ΕΣΠΑ 2021-2027)</a:t>
            </a:r>
          </a:p>
          <a:p>
            <a:pPr algn="ctr"/>
            <a:r>
              <a:rPr lang="el-GR" sz="2800" b="1" dirty="0"/>
              <a:t>Κέρκυρα, 18 ΔΕΚΕΜΒΡΙΟΥ 2020</a:t>
            </a:r>
            <a:endParaRPr lang="x-none" sz="2800" b="1" dirty="0"/>
          </a:p>
        </p:txBody>
      </p:sp>
    </p:spTree>
    <p:extLst>
      <p:ext uri="{BB962C8B-B14F-4D97-AF65-F5344CB8AC3E}">
        <p14:creationId xmlns:p14="http://schemas.microsoft.com/office/powerpoint/2010/main" xmlns="" val="54017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42900" y="987336"/>
            <a:ext cx="8432800" cy="5413464"/>
          </a:xfrm>
        </p:spPr>
        <p:txBody>
          <a:bodyPr>
            <a:normAutofit/>
          </a:bodyPr>
          <a:lstStyle/>
          <a:p>
            <a:pPr lvl="1" algn="just"/>
            <a:r>
              <a:rPr lang="el-GR" spc="60" dirty="0">
                <a:latin typeface="Candara" pitchFamily="34" charset="0"/>
              </a:rPr>
              <a:t>Ο σχεδιασμός του ΕΣΠΑ και των Προγραμμάτων 2021-2027 υλοποιείται σταδιακά μέσω της έκδοσης εγκυκλίων από το Υπουργείο Ανάπτυξης και Επενδύσεων.</a:t>
            </a:r>
          </a:p>
          <a:p>
            <a:pPr lvl="1" algn="just"/>
            <a:r>
              <a:rPr lang="el-GR" spc="60" dirty="0">
                <a:latin typeface="Candara" pitchFamily="34" charset="0"/>
              </a:rPr>
              <a:t>Έως σήμερα έχουν εκδοθεί δύο εγκύκλιοι: </a:t>
            </a:r>
          </a:p>
          <a:p>
            <a:pPr lvl="2" algn="just"/>
            <a:r>
              <a:rPr lang="el-GR" sz="1800" spc="60" dirty="0">
                <a:latin typeface="Candara" pitchFamily="34" charset="0"/>
              </a:rPr>
              <a:t>Η 1</a:t>
            </a:r>
            <a:r>
              <a:rPr lang="el-GR" sz="1800" spc="60" baseline="30000" dirty="0">
                <a:latin typeface="Candara" pitchFamily="34" charset="0"/>
              </a:rPr>
              <a:t>η</a:t>
            </a:r>
            <a:r>
              <a:rPr lang="el-GR" sz="1800" spc="60" dirty="0">
                <a:latin typeface="Candara" pitchFamily="34" charset="0"/>
              </a:rPr>
              <a:t> εκδόθηκε τον Ιούνιο του 2019 και σηματοδότησε την έναρξη της διαδικασίας σχεδιασμού της προγραμματικής περιόδου 2021–2027. Στο πλαίσιο της εγκυκλίου αυτής οι αρμόδιοι φορείς πολιτικής σε εθνικό και περιφερειακό επίπεδο κλήθηκαν να </a:t>
            </a:r>
            <a:r>
              <a:rPr lang="el-GR" sz="1800" spc="60" dirty="0" smtClean="0">
                <a:latin typeface="Candara" pitchFamily="34" charset="0"/>
              </a:rPr>
              <a:t>συνεισφέρουν</a:t>
            </a:r>
            <a:r>
              <a:rPr lang="el-GR" sz="1800" spc="60" dirty="0" smtClean="0">
                <a:latin typeface="Candara" pitchFamily="34" charset="0"/>
              </a:rPr>
              <a:t> </a:t>
            </a:r>
            <a:r>
              <a:rPr lang="el-GR" sz="1800" spc="60" dirty="0" smtClean="0">
                <a:latin typeface="Candara" pitchFamily="34" charset="0"/>
              </a:rPr>
              <a:t>σ</a:t>
            </a:r>
            <a:r>
              <a:rPr lang="el-GR" sz="1800" spc="60" dirty="0" smtClean="0">
                <a:latin typeface="Candara" pitchFamily="34" charset="0"/>
              </a:rPr>
              <a:t>την </a:t>
            </a:r>
            <a:r>
              <a:rPr lang="el-GR" sz="1800" spc="60" dirty="0">
                <a:latin typeface="Candara" pitchFamily="34" charset="0"/>
              </a:rPr>
              <a:t>κατάρτιση των εθνικών στόχων πολιτικής του </a:t>
            </a:r>
            <a:r>
              <a:rPr lang="el-GR" sz="1800" spc="60" dirty="0" smtClean="0">
                <a:latin typeface="Candara" pitchFamily="34" charset="0"/>
              </a:rPr>
              <a:t>νέου ΕΣΠΑ </a:t>
            </a:r>
            <a:r>
              <a:rPr lang="el-GR" sz="1800" spc="60" dirty="0">
                <a:latin typeface="Candara" pitchFamily="34" charset="0"/>
              </a:rPr>
              <a:t>της περιόδου </a:t>
            </a:r>
            <a:r>
              <a:rPr lang="el-GR" sz="1800" spc="60">
                <a:latin typeface="Candara" pitchFamily="34" charset="0"/>
              </a:rPr>
              <a:t>2021-2027 </a:t>
            </a:r>
            <a:r>
              <a:rPr lang="el-GR" sz="1800" spc="60" smtClean="0">
                <a:latin typeface="Candara" pitchFamily="34" charset="0"/>
              </a:rPr>
              <a:t>.</a:t>
            </a:r>
            <a:endParaRPr lang="en-US" sz="1800" spc="60" dirty="0">
              <a:latin typeface="Candara" pitchFamily="34" charset="0"/>
            </a:endParaRPr>
          </a:p>
          <a:p>
            <a:pPr lvl="2" algn="just"/>
            <a:r>
              <a:rPr lang="el-GR" sz="1800" spc="60" dirty="0">
                <a:latin typeface="Candara" pitchFamily="34" charset="0"/>
              </a:rPr>
              <a:t>Η 2</a:t>
            </a:r>
            <a:r>
              <a:rPr lang="el-GR" sz="1800" spc="60" baseline="30000" dirty="0">
                <a:latin typeface="Candara" pitchFamily="34" charset="0"/>
              </a:rPr>
              <a:t>η</a:t>
            </a:r>
            <a:r>
              <a:rPr lang="el-GR" sz="1800" spc="60" dirty="0">
                <a:latin typeface="Candara" pitchFamily="34" charset="0"/>
              </a:rPr>
              <a:t> εγκύκλιος εκδόθηκε τον</a:t>
            </a:r>
            <a:r>
              <a:rPr lang="en-US" sz="1800" spc="60" dirty="0">
                <a:latin typeface="Candara" pitchFamily="34" charset="0"/>
              </a:rPr>
              <a:t> </a:t>
            </a:r>
            <a:r>
              <a:rPr lang="el-GR" sz="1800" spc="60" dirty="0">
                <a:latin typeface="Candara" pitchFamily="34" charset="0"/>
              </a:rPr>
              <a:t>Νοέμβριο 2020 και αφορά την προετοιμασία των Προγραμμάτων της προγραμματικής περιόδου (ΠΠ) </a:t>
            </a:r>
            <a:r>
              <a:rPr lang="el-GR" sz="1800" spc="60" dirty="0" smtClean="0">
                <a:latin typeface="Candara" pitchFamily="34" charset="0"/>
              </a:rPr>
              <a:t>2021-2027, </a:t>
            </a:r>
            <a:r>
              <a:rPr lang="el-GR" sz="1800" spc="60" dirty="0">
                <a:latin typeface="Candara" pitchFamily="34" charset="0"/>
              </a:rPr>
              <a:t>που θα χρηματοδοτηθούν από τα Ταμεία ΕΤΠΑ, Ταμείο Συνοχής, ΕΚΤ+, Ταμείο Δίκαιης Μετάβασης (ΤΔΜ) και ΕΤΘΑ.</a:t>
            </a:r>
          </a:p>
          <a:p>
            <a:pPr lvl="1" algn="just">
              <a:lnSpc>
                <a:spcPct val="90000"/>
              </a:lnSpc>
            </a:pPr>
            <a:endParaRPr lang="el-GR" sz="1600" spc="60" dirty="0">
              <a:latin typeface="Candara" pitchFamily="34" charset="0"/>
            </a:endParaRPr>
          </a:p>
        </p:txBody>
      </p:sp>
      <p:sp>
        <p:nvSpPr>
          <p:cNvPr id="5" name="Title 2"/>
          <p:cNvSpPr>
            <a:spLocks noGrp="1"/>
          </p:cNvSpPr>
          <p:nvPr>
            <p:ph type="title"/>
          </p:nvPr>
        </p:nvSpPr>
        <p:spPr/>
        <p:txBody>
          <a:bodyPr>
            <a:normAutofit fontScale="90000"/>
          </a:bodyPr>
          <a:lstStyle/>
          <a:p>
            <a:r>
              <a:rPr lang="el-GR" dirty="0"/>
              <a:t>Προγραμματική Περίοδος 2021-2027</a:t>
            </a:r>
            <a:br>
              <a:rPr lang="el-GR" dirty="0"/>
            </a:br>
            <a:r>
              <a:rPr lang="el-GR" sz="2200" i="1" dirty="0">
                <a:solidFill>
                  <a:srgbClr val="C00000"/>
                </a:solidFill>
              </a:rPr>
              <a:t>Το γενικό πλαίσιο σχεδιασμού </a:t>
            </a:r>
          </a:p>
        </p:txBody>
      </p:sp>
      <p:sp>
        <p:nvSpPr>
          <p:cNvPr id="4" name="3 - Θέση αριθμού διαφάνειας"/>
          <p:cNvSpPr>
            <a:spLocks noGrp="1"/>
          </p:cNvSpPr>
          <p:nvPr>
            <p:ph type="sldNum" sz="quarter" idx="10"/>
          </p:nvPr>
        </p:nvSpPr>
        <p:spPr/>
        <p:txBody>
          <a:bodyPr/>
          <a:lstStyle/>
          <a:p>
            <a:pPr>
              <a:defRPr/>
            </a:pPr>
            <a:fld id="{901F5E82-B3B7-463F-887F-B19C2742AC45}" type="slidenum">
              <a:rPr lang="el-GR" smtClean="0"/>
              <a:pPr>
                <a:defRPr/>
              </a:pPr>
              <a:t>1</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53C0104-8B40-46D7-9DB9-EAC125986A3B}"/>
              </a:ext>
            </a:extLst>
          </p:cNvPr>
          <p:cNvSpPr>
            <a:spLocks noGrp="1"/>
          </p:cNvSpPr>
          <p:nvPr>
            <p:ph idx="1"/>
          </p:nvPr>
        </p:nvSpPr>
        <p:spPr>
          <a:xfrm>
            <a:off x="457200" y="1192696"/>
            <a:ext cx="8229600" cy="4933467"/>
          </a:xfrm>
        </p:spPr>
        <p:txBody>
          <a:bodyPr>
            <a:normAutofit/>
          </a:bodyPr>
          <a:lstStyle/>
          <a:p>
            <a:r>
              <a:rPr lang="el-GR" sz="2400" dirty="0">
                <a:latin typeface="Candara" panose="020E0502030303020204" pitchFamily="34" charset="0"/>
              </a:rPr>
              <a:t>Σχέδιο Ανάπτυξης για την Ελληνική Οικονομία.</a:t>
            </a:r>
          </a:p>
          <a:p>
            <a:r>
              <a:rPr lang="el-GR" sz="2400" dirty="0">
                <a:latin typeface="Candara" panose="020E0502030303020204" pitchFamily="34" charset="0"/>
              </a:rPr>
              <a:t>Εθνικό Πρόγραμμα Ανάπτυξης (ΕΠΑ).</a:t>
            </a:r>
          </a:p>
          <a:p>
            <a:r>
              <a:rPr lang="el-GR" sz="2400" dirty="0">
                <a:latin typeface="Candara" panose="020E0502030303020204" pitchFamily="34" charset="0"/>
              </a:rPr>
              <a:t>Περιφερειακή Πολιτική της Ελλάδας μετά το 2020 </a:t>
            </a:r>
            <a:r>
              <a:rPr lang="el-GR" sz="2400" dirty="0" smtClean="0">
                <a:latin typeface="Candara" panose="020E0502030303020204" pitchFamily="34" charset="0"/>
              </a:rPr>
              <a:t>- τα </a:t>
            </a:r>
            <a:r>
              <a:rPr lang="en-US" sz="2400" dirty="0">
                <a:latin typeface="Candara" panose="020E0502030303020204" pitchFamily="34" charset="0"/>
              </a:rPr>
              <a:t>profile </a:t>
            </a:r>
            <a:r>
              <a:rPr lang="el-GR" sz="2400" dirty="0" smtClean="0">
                <a:latin typeface="Candara" panose="020E0502030303020204" pitchFamily="34" charset="0"/>
              </a:rPr>
              <a:t>των 13 Περιφερειών (ΟΟΣΑ)</a:t>
            </a:r>
            <a:endParaRPr lang="el-GR" sz="2400" dirty="0">
              <a:latin typeface="Candara" panose="020E0502030303020204" pitchFamily="34" charset="0"/>
            </a:endParaRPr>
          </a:p>
          <a:p>
            <a:r>
              <a:rPr lang="el-GR" sz="2400" dirty="0" smtClean="0">
                <a:latin typeface="Candara" panose="020E0502030303020204" pitchFamily="34" charset="0"/>
              </a:rPr>
              <a:t>Σχέδιο ΕΣΠΑ </a:t>
            </a:r>
            <a:r>
              <a:rPr lang="el-GR" sz="2400" dirty="0">
                <a:latin typeface="Candara" panose="020E0502030303020204" pitchFamily="34" charset="0"/>
              </a:rPr>
              <a:t>2021-20207.</a:t>
            </a:r>
          </a:p>
          <a:p>
            <a:r>
              <a:rPr lang="el-GR" sz="2400" dirty="0">
                <a:latin typeface="Candara" panose="020E0502030303020204" pitchFamily="34" charset="0"/>
              </a:rPr>
              <a:t>Πολυετές Δημοσιονομικό Πλαίσιο 2021 -2027.</a:t>
            </a:r>
          </a:p>
          <a:p>
            <a:r>
              <a:rPr lang="el-GR" sz="2400" dirty="0">
                <a:latin typeface="Candara" panose="020E0502030303020204" pitchFamily="34" charset="0"/>
              </a:rPr>
              <a:t>Κανονισμοί για την ΠΠ 2021-2027 (προσχέδια).</a:t>
            </a:r>
          </a:p>
          <a:p>
            <a:r>
              <a:rPr lang="el-GR" sz="2400" dirty="0">
                <a:latin typeface="Candara" panose="020E0502030303020204" pitchFamily="34" charset="0"/>
              </a:rPr>
              <a:t>Εθνικά Σχέδια / Στρατηγικές για διάφορους τομείς (πχ κλιματική </a:t>
            </a:r>
            <a:r>
              <a:rPr lang="el-GR" sz="2400" dirty="0" smtClean="0">
                <a:latin typeface="Candara" panose="020E0502030303020204" pitchFamily="34" charset="0"/>
              </a:rPr>
              <a:t>αλλαγή ).</a:t>
            </a:r>
            <a:endParaRPr lang="el-GR" sz="2400" dirty="0">
              <a:latin typeface="Candara" panose="020E0502030303020204" pitchFamily="34" charset="0"/>
            </a:endParaRPr>
          </a:p>
        </p:txBody>
      </p:sp>
      <p:sp>
        <p:nvSpPr>
          <p:cNvPr id="3" name="Title 2">
            <a:extLst>
              <a:ext uri="{FF2B5EF4-FFF2-40B4-BE49-F238E27FC236}">
                <a16:creationId xmlns:a16="http://schemas.microsoft.com/office/drawing/2014/main" xmlns="" id="{48A6E1FE-A3CF-41B4-A926-BCDFCC95F4B8}"/>
              </a:ext>
            </a:extLst>
          </p:cNvPr>
          <p:cNvSpPr>
            <a:spLocks noGrp="1"/>
          </p:cNvSpPr>
          <p:nvPr>
            <p:ph type="title"/>
          </p:nvPr>
        </p:nvSpPr>
        <p:spPr/>
        <p:txBody>
          <a:bodyPr>
            <a:normAutofit fontScale="90000"/>
          </a:bodyPr>
          <a:lstStyle/>
          <a:p>
            <a:r>
              <a:rPr lang="el-GR" dirty="0"/>
              <a:t>Προγραμματική Περίοδος 2021-2027 </a:t>
            </a:r>
            <a:br>
              <a:rPr lang="el-GR" dirty="0"/>
            </a:br>
            <a:r>
              <a:rPr lang="el-GR" sz="2800" i="1" dirty="0">
                <a:solidFill>
                  <a:srgbClr val="C00000"/>
                </a:solidFill>
              </a:rPr>
              <a:t>Βασικές Εισροές Σχεδιασμού</a:t>
            </a:r>
            <a:endParaRPr lang="x-none" dirty="0"/>
          </a:p>
        </p:txBody>
      </p:sp>
      <p:sp>
        <p:nvSpPr>
          <p:cNvPr id="4" name="Slide Number Placeholder 3">
            <a:extLst>
              <a:ext uri="{FF2B5EF4-FFF2-40B4-BE49-F238E27FC236}">
                <a16:creationId xmlns:a16="http://schemas.microsoft.com/office/drawing/2014/main" xmlns="" id="{FC457B1A-75BA-4C87-A10A-F434040BE767}"/>
              </a:ext>
            </a:extLst>
          </p:cNvPr>
          <p:cNvSpPr>
            <a:spLocks noGrp="1"/>
          </p:cNvSpPr>
          <p:nvPr>
            <p:ph type="sldNum" sz="quarter" idx="10"/>
          </p:nvPr>
        </p:nvSpPr>
        <p:spPr/>
        <p:txBody>
          <a:bodyPr/>
          <a:lstStyle/>
          <a:p>
            <a:pPr>
              <a:defRPr/>
            </a:pPr>
            <a:fld id="{901F5E82-B3B7-463F-887F-B19C2742AC45}" type="slidenum">
              <a:rPr lang="el-GR" smtClean="0"/>
              <a:pPr>
                <a:defRPr/>
              </a:pPr>
              <a:t>2</a:t>
            </a:fld>
            <a:endParaRPr lang="el-GR"/>
          </a:p>
        </p:txBody>
      </p:sp>
    </p:spTree>
    <p:extLst>
      <p:ext uri="{BB962C8B-B14F-4D97-AF65-F5344CB8AC3E}">
        <p14:creationId xmlns:p14="http://schemas.microsoft.com/office/powerpoint/2010/main" xmlns="" val="374537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40BD76A-11D2-4294-9531-2DB6A17EDE60}"/>
              </a:ext>
            </a:extLst>
          </p:cNvPr>
          <p:cNvSpPr>
            <a:spLocks noGrp="1"/>
          </p:cNvSpPr>
          <p:nvPr>
            <p:ph idx="1"/>
          </p:nvPr>
        </p:nvSpPr>
        <p:spPr>
          <a:solidFill>
            <a:schemeClr val="accent5">
              <a:lumMod val="60000"/>
              <a:lumOff val="40000"/>
            </a:schemeClr>
          </a:solidFill>
        </p:spPr>
        <p:txBody>
          <a:bodyPr/>
          <a:lstStyle/>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endParaRPr lang="x-none" dirty="0"/>
          </a:p>
        </p:txBody>
      </p:sp>
      <p:sp>
        <p:nvSpPr>
          <p:cNvPr id="4" name="Slide Number Placeholder 3">
            <a:extLst>
              <a:ext uri="{FF2B5EF4-FFF2-40B4-BE49-F238E27FC236}">
                <a16:creationId xmlns:a16="http://schemas.microsoft.com/office/drawing/2014/main" xmlns="" id="{E0CE13B4-1654-437F-AF65-A4412733309F}"/>
              </a:ext>
            </a:extLst>
          </p:cNvPr>
          <p:cNvSpPr>
            <a:spLocks noGrp="1"/>
          </p:cNvSpPr>
          <p:nvPr>
            <p:ph type="sldNum" sz="quarter" idx="10"/>
          </p:nvPr>
        </p:nvSpPr>
        <p:spPr/>
        <p:txBody>
          <a:bodyPr/>
          <a:lstStyle/>
          <a:p>
            <a:pPr>
              <a:defRPr/>
            </a:pPr>
            <a:fld id="{901F5E82-B3B7-463F-887F-B19C2742AC45}" type="slidenum">
              <a:rPr lang="el-GR" smtClean="0"/>
              <a:pPr>
                <a:defRPr/>
              </a:pPr>
              <a:t>3</a:t>
            </a:fld>
            <a:endParaRPr lang="el-GR"/>
          </a:p>
        </p:txBody>
      </p:sp>
      <p:sp>
        <p:nvSpPr>
          <p:cNvPr id="5" name="Rectangle: Rounded Corners 4">
            <a:extLst>
              <a:ext uri="{FF2B5EF4-FFF2-40B4-BE49-F238E27FC236}">
                <a16:creationId xmlns:a16="http://schemas.microsoft.com/office/drawing/2014/main" xmlns="" id="{8D54A751-4BDE-4661-A68D-0EFF2FFE3D01}"/>
              </a:ext>
            </a:extLst>
          </p:cNvPr>
          <p:cNvSpPr/>
          <p:nvPr/>
        </p:nvSpPr>
        <p:spPr>
          <a:xfrm>
            <a:off x="887896" y="1303006"/>
            <a:ext cx="7641742" cy="102041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000" dirty="0" smtClean="0"/>
              <a:t>ΣΤΟΧΟΙ </a:t>
            </a:r>
            <a:r>
              <a:rPr lang="el-GR" sz="3000" dirty="0"/>
              <a:t>ΠΟΛΙΤΙΚΗΣ (5+1)</a:t>
            </a:r>
            <a:endParaRPr lang="x-none" sz="3000" dirty="0"/>
          </a:p>
        </p:txBody>
      </p:sp>
      <p:sp>
        <p:nvSpPr>
          <p:cNvPr id="6" name="Rectangle: Rounded Corners 5">
            <a:extLst>
              <a:ext uri="{FF2B5EF4-FFF2-40B4-BE49-F238E27FC236}">
                <a16:creationId xmlns:a16="http://schemas.microsoft.com/office/drawing/2014/main" xmlns="" id="{459B39B5-C371-4A1C-AD41-D8F64FC28C8E}"/>
              </a:ext>
            </a:extLst>
          </p:cNvPr>
          <p:cNvSpPr/>
          <p:nvPr/>
        </p:nvSpPr>
        <p:spPr>
          <a:xfrm>
            <a:off x="887896" y="3060425"/>
            <a:ext cx="7641742" cy="102041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r>
              <a:rPr lang="el-GR" sz="3000" dirty="0"/>
              <a:t>ΕΙΔΙΚΟΙ ΣΤΟΧΟΙ (30)</a:t>
            </a:r>
          </a:p>
          <a:p>
            <a:pPr algn="ctr"/>
            <a:endParaRPr lang="el-GR" sz="2400" spc="60" dirty="0">
              <a:latin typeface="Candara" pitchFamily="34" charset="0"/>
            </a:endParaRPr>
          </a:p>
          <a:p>
            <a:pPr algn="ctr"/>
            <a:endParaRPr lang="x-none" dirty="0"/>
          </a:p>
        </p:txBody>
      </p:sp>
      <p:sp>
        <p:nvSpPr>
          <p:cNvPr id="11" name="Title 2">
            <a:extLst>
              <a:ext uri="{FF2B5EF4-FFF2-40B4-BE49-F238E27FC236}">
                <a16:creationId xmlns:a16="http://schemas.microsoft.com/office/drawing/2014/main" xmlns="" id="{9782E7CA-39A2-41BE-95CA-810B1E26B618}"/>
              </a:ext>
            </a:extLst>
          </p:cNvPr>
          <p:cNvSpPr>
            <a:spLocks noGrp="1"/>
          </p:cNvSpPr>
          <p:nvPr>
            <p:ph type="title"/>
          </p:nvPr>
        </p:nvSpPr>
        <p:spPr>
          <a:xfrm>
            <a:off x="457200" y="102636"/>
            <a:ext cx="8229600" cy="744537"/>
          </a:xfrm>
        </p:spPr>
        <p:txBody>
          <a:bodyPr>
            <a:normAutofit fontScale="90000"/>
          </a:bodyPr>
          <a:lstStyle/>
          <a:p>
            <a:r>
              <a:rPr lang="el-GR" dirty="0"/>
              <a:t>Προγραμματική Περίοδος 2021-2027 </a:t>
            </a:r>
            <a:br>
              <a:rPr lang="el-GR" dirty="0"/>
            </a:br>
            <a:r>
              <a:rPr lang="el-GR" i="1" dirty="0">
                <a:solidFill>
                  <a:srgbClr val="C00000"/>
                </a:solidFill>
              </a:rPr>
              <a:t>Στόχοι Πολιτικής (1/3)</a:t>
            </a:r>
            <a:endParaRPr lang="x-none" i="1" dirty="0">
              <a:solidFill>
                <a:srgbClr val="C00000"/>
              </a:solidFill>
            </a:endParaRPr>
          </a:p>
        </p:txBody>
      </p:sp>
      <p:sp>
        <p:nvSpPr>
          <p:cNvPr id="3" name="Arrow: Down 2">
            <a:extLst>
              <a:ext uri="{FF2B5EF4-FFF2-40B4-BE49-F238E27FC236}">
                <a16:creationId xmlns:a16="http://schemas.microsoft.com/office/drawing/2014/main" xmlns="" id="{7E343DB5-2923-4044-AE1B-081E9D5FEA5F}"/>
              </a:ext>
            </a:extLst>
          </p:cNvPr>
          <p:cNvSpPr/>
          <p:nvPr/>
        </p:nvSpPr>
        <p:spPr>
          <a:xfrm>
            <a:off x="4439220" y="2620618"/>
            <a:ext cx="539094" cy="34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Arrow: Down 7">
            <a:extLst>
              <a:ext uri="{FF2B5EF4-FFF2-40B4-BE49-F238E27FC236}">
                <a16:creationId xmlns:a16="http://schemas.microsoft.com/office/drawing/2014/main" xmlns="" id="{F7D72C27-DE93-4D56-AE65-5BA800B7FE4D}"/>
              </a:ext>
            </a:extLst>
          </p:cNvPr>
          <p:cNvSpPr/>
          <p:nvPr/>
        </p:nvSpPr>
        <p:spPr>
          <a:xfrm>
            <a:off x="4439220" y="4668272"/>
            <a:ext cx="539094" cy="34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 name="Rectangle: Rounded Corners 8">
            <a:extLst>
              <a:ext uri="{FF2B5EF4-FFF2-40B4-BE49-F238E27FC236}">
                <a16:creationId xmlns:a16="http://schemas.microsoft.com/office/drawing/2014/main" xmlns="" id="{2B21B846-78BF-46E9-878D-5A1DBB816E49}"/>
              </a:ext>
            </a:extLst>
          </p:cNvPr>
          <p:cNvSpPr/>
          <p:nvPr/>
        </p:nvSpPr>
        <p:spPr>
          <a:xfrm>
            <a:off x="887896" y="5242850"/>
            <a:ext cx="7641742" cy="1020418"/>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r>
              <a:rPr lang="el-GR" sz="3000" dirty="0"/>
              <a:t>Κατηγορίες Δράσεων</a:t>
            </a:r>
          </a:p>
          <a:p>
            <a:pPr algn="ctr"/>
            <a:endParaRPr lang="el-GR" sz="1400" spc="60" dirty="0">
              <a:latin typeface="Candara" pitchFamily="34" charset="0"/>
            </a:endParaRPr>
          </a:p>
          <a:p>
            <a:pPr algn="ctr"/>
            <a:endParaRPr lang="x-none" dirty="0"/>
          </a:p>
        </p:txBody>
      </p:sp>
    </p:spTree>
    <p:extLst>
      <p:ext uri="{BB962C8B-B14F-4D97-AF65-F5344CB8AC3E}">
        <p14:creationId xmlns:p14="http://schemas.microsoft.com/office/powerpoint/2010/main" xmlns="" val="301556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40BD76A-11D2-4294-9531-2DB6A17EDE60}"/>
              </a:ext>
            </a:extLst>
          </p:cNvPr>
          <p:cNvSpPr>
            <a:spLocks noGrp="1"/>
          </p:cNvSpPr>
          <p:nvPr>
            <p:ph idx="1"/>
          </p:nvPr>
        </p:nvSpPr>
        <p:spPr>
          <a:solidFill>
            <a:schemeClr val="accent5">
              <a:lumMod val="40000"/>
              <a:lumOff val="60000"/>
            </a:schemeClr>
          </a:solidFill>
        </p:spPr>
        <p:txBody>
          <a:bodyPr/>
          <a:lstStyle/>
          <a:p>
            <a:endParaRPr lang="x-none" dirty="0"/>
          </a:p>
        </p:txBody>
      </p:sp>
      <p:sp>
        <p:nvSpPr>
          <p:cNvPr id="3" name="Title 2">
            <a:extLst>
              <a:ext uri="{FF2B5EF4-FFF2-40B4-BE49-F238E27FC236}">
                <a16:creationId xmlns:a16="http://schemas.microsoft.com/office/drawing/2014/main" xmlns="" id="{8D419DE7-371B-4248-877D-B17E85B6F3E0}"/>
              </a:ext>
            </a:extLst>
          </p:cNvPr>
          <p:cNvSpPr>
            <a:spLocks noGrp="1"/>
          </p:cNvSpPr>
          <p:nvPr>
            <p:ph type="title"/>
          </p:nvPr>
        </p:nvSpPr>
        <p:spPr/>
        <p:txBody>
          <a:bodyPr>
            <a:normAutofit fontScale="90000"/>
          </a:bodyPr>
          <a:lstStyle/>
          <a:p>
            <a:r>
              <a:rPr lang="el-GR" dirty="0"/>
              <a:t>Προγραμματική Περίοδος 2021-2027 </a:t>
            </a:r>
            <a:br>
              <a:rPr lang="el-GR" dirty="0"/>
            </a:br>
            <a:r>
              <a:rPr lang="el-GR" i="1" dirty="0">
                <a:solidFill>
                  <a:srgbClr val="C00000"/>
                </a:solidFill>
              </a:rPr>
              <a:t>Στόχοι Πολιτικής (2/3)</a:t>
            </a:r>
            <a:endParaRPr lang="x-none" i="1" dirty="0">
              <a:solidFill>
                <a:srgbClr val="C00000"/>
              </a:solidFill>
            </a:endParaRPr>
          </a:p>
        </p:txBody>
      </p:sp>
      <p:sp>
        <p:nvSpPr>
          <p:cNvPr id="4" name="Slide Number Placeholder 3">
            <a:extLst>
              <a:ext uri="{FF2B5EF4-FFF2-40B4-BE49-F238E27FC236}">
                <a16:creationId xmlns:a16="http://schemas.microsoft.com/office/drawing/2014/main" xmlns="" id="{E0CE13B4-1654-437F-AF65-A4412733309F}"/>
              </a:ext>
            </a:extLst>
          </p:cNvPr>
          <p:cNvSpPr>
            <a:spLocks noGrp="1"/>
          </p:cNvSpPr>
          <p:nvPr>
            <p:ph type="sldNum" sz="quarter" idx="10"/>
          </p:nvPr>
        </p:nvSpPr>
        <p:spPr/>
        <p:txBody>
          <a:bodyPr/>
          <a:lstStyle/>
          <a:p>
            <a:pPr>
              <a:defRPr/>
            </a:pPr>
            <a:fld id="{901F5E82-B3B7-463F-887F-B19C2742AC45}" type="slidenum">
              <a:rPr lang="el-GR" smtClean="0"/>
              <a:pPr>
                <a:defRPr/>
              </a:pPr>
              <a:t>4</a:t>
            </a:fld>
            <a:endParaRPr lang="el-GR"/>
          </a:p>
        </p:txBody>
      </p:sp>
      <p:sp>
        <p:nvSpPr>
          <p:cNvPr id="5" name="Rectangle: Rounded Corners 4">
            <a:extLst>
              <a:ext uri="{FF2B5EF4-FFF2-40B4-BE49-F238E27FC236}">
                <a16:creationId xmlns:a16="http://schemas.microsoft.com/office/drawing/2014/main" xmlns="" id="{8D54A751-4BDE-4661-A68D-0EFF2FFE3D01}"/>
              </a:ext>
            </a:extLst>
          </p:cNvPr>
          <p:cNvSpPr/>
          <p:nvPr/>
        </p:nvSpPr>
        <p:spPr>
          <a:xfrm>
            <a:off x="887896" y="1303006"/>
            <a:ext cx="7641742" cy="11508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spc="60" dirty="0">
                <a:latin typeface="Candara" pitchFamily="34" charset="0"/>
              </a:rPr>
              <a:t>ΣΠ1</a:t>
            </a:r>
            <a:r>
              <a:rPr lang="en-US" sz="1600" spc="60" dirty="0">
                <a:latin typeface="Candara" pitchFamily="34" charset="0"/>
              </a:rPr>
              <a:t>:</a:t>
            </a:r>
            <a:endParaRPr lang="el-GR" sz="1600" spc="60" dirty="0">
              <a:latin typeface="Candara" pitchFamily="34" charset="0"/>
            </a:endParaRPr>
          </a:p>
          <a:p>
            <a:pPr algn="ctr"/>
            <a:r>
              <a:rPr lang="el-GR" sz="1600" spc="60" dirty="0">
                <a:latin typeface="Candara" pitchFamily="34" charset="0"/>
              </a:rPr>
              <a:t>Προώθηση του καινοτόμου και έξυπνου οικονομικού μετασχηματισμού</a:t>
            </a:r>
          </a:p>
          <a:p>
            <a:pPr algn="ctr"/>
            <a:endParaRPr lang="x-none" dirty="0"/>
          </a:p>
        </p:txBody>
      </p:sp>
      <p:sp>
        <p:nvSpPr>
          <p:cNvPr id="6" name="Rectangle: Rounded Corners 5">
            <a:extLst>
              <a:ext uri="{FF2B5EF4-FFF2-40B4-BE49-F238E27FC236}">
                <a16:creationId xmlns:a16="http://schemas.microsoft.com/office/drawing/2014/main" xmlns="" id="{459B39B5-C371-4A1C-AD41-D8F64FC28C8E}"/>
              </a:ext>
            </a:extLst>
          </p:cNvPr>
          <p:cNvSpPr/>
          <p:nvPr/>
        </p:nvSpPr>
        <p:spPr>
          <a:xfrm>
            <a:off x="887896" y="2820592"/>
            <a:ext cx="7641742" cy="143335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r>
              <a:rPr lang="el-GR" sz="1500" spc="60" dirty="0">
                <a:latin typeface="Candara" pitchFamily="34" charset="0"/>
              </a:rPr>
              <a:t>ΣΠ2</a:t>
            </a:r>
            <a:r>
              <a:rPr lang="en-US" sz="1500" spc="60" dirty="0">
                <a:latin typeface="Candara" pitchFamily="34" charset="0"/>
              </a:rPr>
              <a:t>:</a:t>
            </a:r>
            <a:r>
              <a:rPr lang="el-GR" sz="1500" spc="60" dirty="0">
                <a:latin typeface="Candara" pitchFamily="34" charset="0"/>
              </a:rPr>
              <a:t>Μια πιο </a:t>
            </a:r>
            <a:r>
              <a:rPr lang="el-GR" sz="1500" spc="60" dirty="0" smtClean="0">
                <a:latin typeface="Candara" pitchFamily="34" charset="0"/>
              </a:rPr>
              <a:t>πράσινη, </a:t>
            </a:r>
            <a:r>
              <a:rPr lang="el-GR" sz="1500" spc="60" dirty="0">
                <a:latin typeface="Candara" pitchFamily="34" charset="0"/>
              </a:rPr>
              <a:t>χαμηλών εκπομπών διοξειδίου του άνθρακα και</a:t>
            </a:r>
          </a:p>
          <a:p>
            <a:pPr algn="ctr"/>
            <a:r>
              <a:rPr lang="el-GR" sz="1500" spc="60" dirty="0">
                <a:latin typeface="Candara" pitchFamily="34" charset="0"/>
              </a:rPr>
              <a:t>ανθεκτική </a:t>
            </a:r>
            <a:r>
              <a:rPr lang="el-GR" sz="1500" spc="60" dirty="0" smtClean="0">
                <a:latin typeface="Candara" pitchFamily="34" charset="0"/>
              </a:rPr>
              <a:t>Ευρώπη, </a:t>
            </a:r>
            <a:r>
              <a:rPr lang="el-GR" sz="1500" spc="60" dirty="0">
                <a:latin typeface="Candara" pitchFamily="34" charset="0"/>
              </a:rPr>
              <a:t>μέσω της προώθησης της καθαρής και δίκαιης ενεργειακής</a:t>
            </a:r>
          </a:p>
          <a:p>
            <a:pPr algn="ctr"/>
            <a:r>
              <a:rPr lang="el-GR" sz="1500" spc="60" dirty="0">
                <a:latin typeface="Candara" pitchFamily="34" charset="0"/>
              </a:rPr>
              <a:t>μετάβασης, των πράσινων και γαλάζιων επενδύσεων, της κυκλικής οικονομίας,</a:t>
            </a:r>
          </a:p>
          <a:p>
            <a:pPr algn="ctr"/>
            <a:r>
              <a:rPr lang="el-GR" sz="1500" spc="60" dirty="0">
                <a:latin typeface="Candara" pitchFamily="34" charset="0"/>
              </a:rPr>
              <a:t>της προσαρμογής στην κλιματική αλλαγή και της πρόληψης και διαχείρισης</a:t>
            </a:r>
          </a:p>
          <a:p>
            <a:pPr algn="ctr"/>
            <a:r>
              <a:rPr lang="el-GR" sz="1500" spc="60" dirty="0">
                <a:latin typeface="Candara" pitchFamily="34" charset="0"/>
              </a:rPr>
              <a:t>κινδύνων</a:t>
            </a:r>
          </a:p>
          <a:p>
            <a:pPr algn="ctr"/>
            <a:endParaRPr lang="el-GR" spc="60" dirty="0">
              <a:latin typeface="Candara" pitchFamily="34" charset="0"/>
            </a:endParaRPr>
          </a:p>
          <a:p>
            <a:pPr algn="ctr"/>
            <a:endParaRPr lang="el-GR" spc="60" dirty="0">
              <a:latin typeface="Candara" pitchFamily="34" charset="0"/>
            </a:endParaRPr>
          </a:p>
          <a:p>
            <a:pPr algn="ctr"/>
            <a:endParaRPr lang="el-GR" sz="1200" spc="60" dirty="0">
              <a:latin typeface="Candara" pitchFamily="34" charset="0"/>
            </a:endParaRPr>
          </a:p>
          <a:p>
            <a:pPr algn="ctr"/>
            <a:endParaRPr lang="x-none" dirty="0"/>
          </a:p>
        </p:txBody>
      </p:sp>
      <p:sp>
        <p:nvSpPr>
          <p:cNvPr id="7" name="Rectangle: Rounded Corners 6">
            <a:extLst>
              <a:ext uri="{FF2B5EF4-FFF2-40B4-BE49-F238E27FC236}">
                <a16:creationId xmlns:a16="http://schemas.microsoft.com/office/drawing/2014/main" xmlns="" id="{060F793E-6ECA-4A22-B9F9-FBAD546004F2}"/>
              </a:ext>
            </a:extLst>
          </p:cNvPr>
          <p:cNvSpPr/>
          <p:nvPr/>
        </p:nvSpPr>
        <p:spPr>
          <a:xfrm>
            <a:off x="887896" y="4826045"/>
            <a:ext cx="7641742" cy="102041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spc="60" dirty="0">
                <a:solidFill>
                  <a:srgbClr val="A50021"/>
                </a:solidFill>
                <a:latin typeface="Candara" pitchFamily="34" charset="0"/>
              </a:rPr>
              <a:t>ΣΠ3</a:t>
            </a:r>
            <a:r>
              <a:rPr lang="en-US" sz="1600" spc="60" dirty="0">
                <a:solidFill>
                  <a:srgbClr val="A50021"/>
                </a:solidFill>
                <a:latin typeface="Candara" pitchFamily="34" charset="0"/>
              </a:rPr>
              <a:t>:</a:t>
            </a:r>
            <a:endParaRPr lang="el-GR" sz="1600" spc="60" dirty="0">
              <a:solidFill>
                <a:srgbClr val="A50021"/>
              </a:solidFill>
              <a:latin typeface="Candara" pitchFamily="34" charset="0"/>
            </a:endParaRPr>
          </a:p>
          <a:p>
            <a:pPr algn="ctr"/>
            <a:r>
              <a:rPr lang="el-GR" sz="1600" spc="60" dirty="0">
                <a:solidFill>
                  <a:srgbClr val="A50021"/>
                </a:solidFill>
                <a:latin typeface="Candara" pitchFamily="34" charset="0"/>
              </a:rPr>
              <a:t>Μια πιο διασυνδεδεμένη Ευρώπη μέσω της ενίσχυσης της κινητικότητας</a:t>
            </a:r>
          </a:p>
          <a:p>
            <a:pPr algn="ctr"/>
            <a:r>
              <a:rPr lang="el-GR" sz="1600" spc="60" dirty="0">
                <a:solidFill>
                  <a:srgbClr val="A50021"/>
                </a:solidFill>
                <a:latin typeface="Candara" pitchFamily="34" charset="0"/>
              </a:rPr>
              <a:t>και των περιφερειακών διασυνδέσεων ΤΠΕ</a:t>
            </a:r>
            <a:endParaRPr lang="x-none" sz="1600" spc="60" dirty="0">
              <a:solidFill>
                <a:srgbClr val="A50021"/>
              </a:solidFill>
              <a:latin typeface="Candara" pitchFamily="34" charset="0"/>
            </a:endParaRPr>
          </a:p>
        </p:txBody>
      </p:sp>
    </p:spTree>
    <p:extLst>
      <p:ext uri="{BB962C8B-B14F-4D97-AF65-F5344CB8AC3E}">
        <p14:creationId xmlns:p14="http://schemas.microsoft.com/office/powerpoint/2010/main" xmlns="" val="112186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40BD76A-11D2-4294-9531-2DB6A17EDE60}"/>
              </a:ext>
            </a:extLst>
          </p:cNvPr>
          <p:cNvSpPr>
            <a:spLocks noGrp="1"/>
          </p:cNvSpPr>
          <p:nvPr>
            <p:ph idx="1"/>
          </p:nvPr>
        </p:nvSpPr>
        <p:spPr>
          <a:xfrm>
            <a:off x="457200" y="1578029"/>
            <a:ext cx="8229600" cy="4525963"/>
          </a:xfrm>
          <a:solidFill>
            <a:schemeClr val="accent5">
              <a:lumMod val="40000"/>
              <a:lumOff val="60000"/>
            </a:schemeClr>
          </a:solidFill>
        </p:spPr>
        <p:txBody>
          <a:bodyPr/>
          <a:lstStyle/>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endParaRPr lang="el-GR" sz="2000" spc="60" dirty="0">
              <a:latin typeface="Candara" pitchFamily="34" charset="0"/>
            </a:endParaRPr>
          </a:p>
          <a:p>
            <a:endParaRPr lang="el-GR" spc="60" dirty="0">
              <a:latin typeface="Candara" pitchFamily="34" charset="0"/>
            </a:endParaRPr>
          </a:p>
          <a:p>
            <a:pPr marL="0" indent="0" algn="ctr">
              <a:buNone/>
            </a:pPr>
            <a:endParaRPr lang="el-GR" sz="2000" b="1" spc="60" dirty="0">
              <a:latin typeface="Candara" pitchFamily="34" charset="0"/>
            </a:endParaRPr>
          </a:p>
          <a:p>
            <a:pPr marL="0" indent="0" algn="ctr">
              <a:buNone/>
            </a:pPr>
            <a:r>
              <a:rPr lang="el-GR" sz="2000" b="1" spc="60" dirty="0">
                <a:latin typeface="Candara" pitchFamily="34" charset="0"/>
              </a:rPr>
              <a:t>Επιπρόσθετα έχει τεθεί και ένας ειδικός στόχος για το Ταμείο Δίκαιης Μετάβασης (αφορά τις Περιφέρειες με </a:t>
            </a:r>
            <a:r>
              <a:rPr lang="el-GR" sz="2000" b="1" spc="60" dirty="0" err="1">
                <a:latin typeface="Candara" pitchFamily="34" charset="0"/>
              </a:rPr>
              <a:t>λιγνιτικές</a:t>
            </a:r>
            <a:r>
              <a:rPr lang="el-GR" sz="2000" b="1" spc="60" dirty="0">
                <a:latin typeface="Candara" pitchFamily="34" charset="0"/>
              </a:rPr>
              <a:t> περιοχές)</a:t>
            </a:r>
          </a:p>
          <a:p>
            <a:pPr marL="0" indent="0" algn="ctr">
              <a:buNone/>
            </a:pPr>
            <a:endParaRPr lang="el-GR" sz="2000" b="1" spc="60" dirty="0">
              <a:latin typeface="Candara" pitchFamily="34" charset="0"/>
            </a:endParaRPr>
          </a:p>
          <a:p>
            <a:endParaRPr lang="x-none" dirty="0"/>
          </a:p>
        </p:txBody>
      </p:sp>
      <p:sp>
        <p:nvSpPr>
          <p:cNvPr id="4" name="Slide Number Placeholder 3">
            <a:extLst>
              <a:ext uri="{FF2B5EF4-FFF2-40B4-BE49-F238E27FC236}">
                <a16:creationId xmlns:a16="http://schemas.microsoft.com/office/drawing/2014/main" xmlns="" id="{E0CE13B4-1654-437F-AF65-A4412733309F}"/>
              </a:ext>
            </a:extLst>
          </p:cNvPr>
          <p:cNvSpPr>
            <a:spLocks noGrp="1"/>
          </p:cNvSpPr>
          <p:nvPr>
            <p:ph type="sldNum" sz="quarter" idx="10"/>
          </p:nvPr>
        </p:nvSpPr>
        <p:spPr/>
        <p:txBody>
          <a:bodyPr/>
          <a:lstStyle/>
          <a:p>
            <a:pPr>
              <a:defRPr/>
            </a:pPr>
            <a:fld id="{901F5E82-B3B7-463F-887F-B19C2742AC45}" type="slidenum">
              <a:rPr lang="el-GR" smtClean="0"/>
              <a:pPr>
                <a:defRPr/>
              </a:pPr>
              <a:t>5</a:t>
            </a:fld>
            <a:endParaRPr lang="el-GR"/>
          </a:p>
        </p:txBody>
      </p:sp>
      <p:sp>
        <p:nvSpPr>
          <p:cNvPr id="5" name="Rectangle: Rounded Corners 4">
            <a:extLst>
              <a:ext uri="{FF2B5EF4-FFF2-40B4-BE49-F238E27FC236}">
                <a16:creationId xmlns:a16="http://schemas.microsoft.com/office/drawing/2014/main" xmlns="" id="{8D54A751-4BDE-4661-A68D-0EFF2FFE3D01}"/>
              </a:ext>
            </a:extLst>
          </p:cNvPr>
          <p:cNvSpPr/>
          <p:nvPr/>
        </p:nvSpPr>
        <p:spPr>
          <a:xfrm>
            <a:off x="887896" y="1303005"/>
            <a:ext cx="7641742" cy="1446823"/>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700" spc="60" dirty="0">
                <a:latin typeface="Candara" pitchFamily="34" charset="0"/>
              </a:rPr>
              <a:t>ΣΠ4</a:t>
            </a:r>
            <a:r>
              <a:rPr lang="en-US" sz="1700" spc="60" dirty="0">
                <a:latin typeface="Candara" pitchFamily="34" charset="0"/>
              </a:rPr>
              <a:t>:</a:t>
            </a:r>
            <a:endParaRPr lang="el-GR" sz="1700" spc="60" dirty="0">
              <a:latin typeface="Candara" pitchFamily="34" charset="0"/>
            </a:endParaRPr>
          </a:p>
          <a:p>
            <a:pPr algn="ctr"/>
            <a:r>
              <a:rPr lang="el-GR" sz="1700" spc="60" dirty="0">
                <a:latin typeface="Candara" pitchFamily="34" charset="0"/>
              </a:rPr>
              <a:t>Μια πιο κοινωνική Ευρώπη μέσω της υλοποίησης του ευρωπαϊκού πυλώνα</a:t>
            </a:r>
          </a:p>
          <a:p>
            <a:pPr algn="ctr"/>
            <a:r>
              <a:rPr lang="el-GR" sz="1700" spc="60" dirty="0">
                <a:latin typeface="Candara" pitchFamily="34" charset="0"/>
              </a:rPr>
              <a:t>κοινωνικών δικαιωμάτων</a:t>
            </a:r>
          </a:p>
          <a:p>
            <a:pPr algn="ctr"/>
            <a:endParaRPr lang="x-none" dirty="0"/>
          </a:p>
        </p:txBody>
      </p:sp>
      <p:sp>
        <p:nvSpPr>
          <p:cNvPr id="6" name="Rectangle: Rounded Corners 5">
            <a:extLst>
              <a:ext uri="{FF2B5EF4-FFF2-40B4-BE49-F238E27FC236}">
                <a16:creationId xmlns:a16="http://schemas.microsoft.com/office/drawing/2014/main" xmlns="" id="{459B39B5-C371-4A1C-AD41-D8F64FC28C8E}"/>
              </a:ext>
            </a:extLst>
          </p:cNvPr>
          <p:cNvSpPr/>
          <p:nvPr/>
        </p:nvSpPr>
        <p:spPr>
          <a:xfrm>
            <a:off x="887896" y="3218157"/>
            <a:ext cx="7641742" cy="144682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endParaRPr lang="el-GR" spc="60" dirty="0">
              <a:latin typeface="Candara" pitchFamily="34" charset="0"/>
            </a:endParaRPr>
          </a:p>
          <a:p>
            <a:pPr algn="ctr"/>
            <a:r>
              <a:rPr lang="el-GR" sz="1700" spc="60" dirty="0">
                <a:latin typeface="Candara" pitchFamily="34" charset="0"/>
              </a:rPr>
              <a:t>ΣΠ5</a:t>
            </a:r>
            <a:r>
              <a:rPr lang="en-US" sz="1700" spc="60" dirty="0">
                <a:latin typeface="Candara" pitchFamily="34" charset="0"/>
              </a:rPr>
              <a:t>:</a:t>
            </a:r>
            <a:endParaRPr lang="el-GR" sz="1700" spc="60" dirty="0">
              <a:latin typeface="Candara" pitchFamily="34" charset="0"/>
            </a:endParaRPr>
          </a:p>
          <a:p>
            <a:pPr algn="ctr"/>
            <a:r>
              <a:rPr lang="el-GR" sz="1700" spc="60" dirty="0">
                <a:latin typeface="Candara" pitchFamily="34" charset="0"/>
              </a:rPr>
              <a:t>Μια Ευρώπη πιο κοντά στους πολίτες της, μέσω της προώθησης της</a:t>
            </a:r>
          </a:p>
          <a:p>
            <a:pPr algn="ctr"/>
            <a:r>
              <a:rPr lang="el-GR" sz="1700" spc="60" dirty="0">
                <a:latin typeface="Candara" pitchFamily="34" charset="0"/>
              </a:rPr>
              <a:t>βιώσιμης και ολοκληρωμένης ανάπτυξης των αστικών, αγροτικών και</a:t>
            </a:r>
          </a:p>
          <a:p>
            <a:pPr algn="ctr"/>
            <a:r>
              <a:rPr lang="el-GR" sz="1700" spc="60" dirty="0">
                <a:latin typeface="Candara" pitchFamily="34" charset="0"/>
              </a:rPr>
              <a:t>παράκτιων περιοχών, καθώς και μέσω της στήριξης τοπικών πρωτοβουλιών</a:t>
            </a:r>
          </a:p>
          <a:p>
            <a:pPr algn="ctr"/>
            <a:endParaRPr lang="el-GR" sz="1400" spc="60" dirty="0">
              <a:latin typeface="Candara" pitchFamily="34" charset="0"/>
            </a:endParaRPr>
          </a:p>
          <a:p>
            <a:pPr algn="ctr"/>
            <a:endParaRPr lang="el-GR" sz="1400" spc="60" dirty="0">
              <a:latin typeface="Candara" pitchFamily="34" charset="0"/>
            </a:endParaRPr>
          </a:p>
          <a:p>
            <a:pPr algn="ctr"/>
            <a:endParaRPr lang="el-GR" dirty="0"/>
          </a:p>
          <a:p>
            <a:pPr algn="ctr"/>
            <a:endParaRPr lang="el-GR" dirty="0"/>
          </a:p>
          <a:p>
            <a:pPr algn="ctr"/>
            <a:endParaRPr lang="x-none" dirty="0"/>
          </a:p>
        </p:txBody>
      </p:sp>
      <p:sp>
        <p:nvSpPr>
          <p:cNvPr id="11" name="Title 2">
            <a:extLst>
              <a:ext uri="{FF2B5EF4-FFF2-40B4-BE49-F238E27FC236}">
                <a16:creationId xmlns:a16="http://schemas.microsoft.com/office/drawing/2014/main" xmlns="" id="{9782E7CA-39A2-41BE-95CA-810B1E26B618}"/>
              </a:ext>
            </a:extLst>
          </p:cNvPr>
          <p:cNvSpPr>
            <a:spLocks noGrp="1"/>
          </p:cNvSpPr>
          <p:nvPr>
            <p:ph type="title"/>
          </p:nvPr>
        </p:nvSpPr>
        <p:spPr>
          <a:xfrm>
            <a:off x="457200" y="102636"/>
            <a:ext cx="8229600" cy="744537"/>
          </a:xfrm>
        </p:spPr>
        <p:txBody>
          <a:bodyPr>
            <a:normAutofit fontScale="90000"/>
          </a:bodyPr>
          <a:lstStyle/>
          <a:p>
            <a:r>
              <a:rPr lang="el-GR" dirty="0"/>
              <a:t>Προγραμματική Περίοδος 2021-2027 </a:t>
            </a:r>
            <a:br>
              <a:rPr lang="el-GR" dirty="0"/>
            </a:br>
            <a:r>
              <a:rPr lang="el-GR" i="1" dirty="0">
                <a:solidFill>
                  <a:srgbClr val="C00000"/>
                </a:solidFill>
              </a:rPr>
              <a:t>Στόχοι Πολιτικής (3/3)</a:t>
            </a:r>
            <a:endParaRPr lang="x-none" i="1" dirty="0">
              <a:solidFill>
                <a:srgbClr val="C00000"/>
              </a:solidFill>
            </a:endParaRPr>
          </a:p>
        </p:txBody>
      </p:sp>
    </p:spTree>
    <p:extLst>
      <p:ext uri="{BB962C8B-B14F-4D97-AF65-F5344CB8AC3E}">
        <p14:creationId xmlns:p14="http://schemas.microsoft.com/office/powerpoint/2010/main" xmlns="" val="235739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42900" y="987336"/>
            <a:ext cx="8432800" cy="5413464"/>
          </a:xfrm>
        </p:spPr>
        <p:txBody>
          <a:bodyPr>
            <a:normAutofit/>
          </a:bodyPr>
          <a:lstStyle/>
          <a:p>
            <a:pPr lvl="1" algn="just">
              <a:lnSpc>
                <a:spcPct val="90000"/>
              </a:lnSpc>
            </a:pPr>
            <a:r>
              <a:rPr lang="el-GR" sz="2000" spc="60" dirty="0">
                <a:latin typeface="Candara" pitchFamily="34" charset="0"/>
              </a:rPr>
              <a:t>Τα Προγράμματα του ΕΣΠΑ 2021-2027 έχουν ως ακολούθως:</a:t>
            </a:r>
          </a:p>
          <a:p>
            <a:pPr lvl="2" algn="just">
              <a:lnSpc>
                <a:spcPct val="90000"/>
              </a:lnSpc>
            </a:pPr>
            <a:r>
              <a:rPr lang="el-GR" sz="2000" spc="60" dirty="0">
                <a:latin typeface="Candara" pitchFamily="34" charset="0"/>
              </a:rPr>
              <a:t>13 Περιφερειακά Προγράμματα</a:t>
            </a:r>
          </a:p>
          <a:p>
            <a:pPr lvl="2" algn="just">
              <a:lnSpc>
                <a:spcPct val="90000"/>
              </a:lnSpc>
            </a:pPr>
            <a:r>
              <a:rPr lang="el-GR" sz="2000" spc="60" dirty="0">
                <a:latin typeface="Candara" pitchFamily="34" charset="0"/>
              </a:rPr>
              <a:t>Πρόγραμμα Ανταγωνιστικότητα – Επιχειρηματικότητα – Καινοτομία</a:t>
            </a:r>
          </a:p>
          <a:p>
            <a:pPr lvl="2" algn="just">
              <a:lnSpc>
                <a:spcPct val="90000"/>
              </a:lnSpc>
            </a:pPr>
            <a:r>
              <a:rPr lang="el-GR" sz="2000" spc="60" dirty="0">
                <a:latin typeface="Candara" pitchFamily="34" charset="0"/>
              </a:rPr>
              <a:t>Πρόγραμμα Ψηφιακού Μετασχηματισμού</a:t>
            </a:r>
          </a:p>
          <a:p>
            <a:pPr lvl="2" algn="just">
              <a:lnSpc>
                <a:spcPct val="90000"/>
              </a:lnSpc>
            </a:pPr>
            <a:r>
              <a:rPr lang="el-GR" sz="2000" spc="60" dirty="0">
                <a:latin typeface="Candara" pitchFamily="34" charset="0"/>
              </a:rPr>
              <a:t>Πρόγραμμα Περιβάλλον – Ενέργεια – Κλιματική Αλλαγή</a:t>
            </a:r>
          </a:p>
          <a:p>
            <a:pPr lvl="2" algn="just">
              <a:lnSpc>
                <a:spcPct val="90000"/>
              </a:lnSpc>
            </a:pPr>
            <a:r>
              <a:rPr lang="el-GR" sz="2000" spc="60" dirty="0">
                <a:latin typeface="Candara" pitchFamily="34" charset="0"/>
              </a:rPr>
              <a:t>Πρόγραμμα Υποδομών Μεταφορών</a:t>
            </a:r>
          </a:p>
          <a:p>
            <a:pPr lvl="2" algn="just">
              <a:lnSpc>
                <a:spcPct val="90000"/>
              </a:lnSpc>
            </a:pPr>
            <a:r>
              <a:rPr lang="el-GR" sz="2000" spc="60" dirty="0">
                <a:latin typeface="Candara" pitchFamily="34" charset="0"/>
              </a:rPr>
              <a:t>Πρόγραμμα Ανάπτυξη Ανθρώπινου Δυναμικού – Εκπαίδευση και Διά Βίου Μάθηση</a:t>
            </a:r>
          </a:p>
          <a:p>
            <a:pPr lvl="2" algn="just">
              <a:lnSpc>
                <a:spcPct val="90000"/>
              </a:lnSpc>
            </a:pPr>
            <a:r>
              <a:rPr lang="el-GR" sz="2000" spc="60" dirty="0">
                <a:latin typeface="Candara" pitchFamily="34" charset="0"/>
              </a:rPr>
              <a:t>Πρόγραμμα Πολιτικής Προστασίας</a:t>
            </a:r>
          </a:p>
          <a:p>
            <a:pPr lvl="2" algn="just">
              <a:lnSpc>
                <a:spcPct val="90000"/>
              </a:lnSpc>
            </a:pPr>
            <a:r>
              <a:rPr lang="el-GR" sz="2000" spc="60" dirty="0">
                <a:latin typeface="Candara" pitchFamily="34" charset="0"/>
              </a:rPr>
              <a:t>Πρόγραμμα Αλιείας και Θάλασσας</a:t>
            </a:r>
          </a:p>
          <a:p>
            <a:pPr lvl="2" algn="just">
              <a:lnSpc>
                <a:spcPct val="90000"/>
              </a:lnSpc>
            </a:pPr>
            <a:r>
              <a:rPr lang="el-GR" sz="2000" spc="60" dirty="0">
                <a:latin typeface="Candara" pitchFamily="34" charset="0"/>
              </a:rPr>
              <a:t>Πρόγραμμα Τεχνική Βοήθεια</a:t>
            </a:r>
          </a:p>
          <a:p>
            <a:pPr lvl="2" algn="just">
              <a:lnSpc>
                <a:spcPct val="90000"/>
              </a:lnSpc>
            </a:pPr>
            <a:r>
              <a:rPr lang="el-GR" sz="2000" spc="60" dirty="0">
                <a:latin typeface="Candara" pitchFamily="34" charset="0"/>
              </a:rPr>
              <a:t>Εθνικό Σχέδιο Δίκαιης Αναπτυξιακής Μετάβασης </a:t>
            </a:r>
          </a:p>
          <a:p>
            <a:pPr lvl="2" algn="just">
              <a:lnSpc>
                <a:spcPct val="90000"/>
              </a:lnSpc>
            </a:pPr>
            <a:r>
              <a:rPr lang="el-GR" sz="2000" spc="60" dirty="0">
                <a:latin typeface="Candara" pitchFamily="34" charset="0"/>
              </a:rPr>
              <a:t>Προγράμματα Ευρωπαϊκής Εδαφικής Συνεργασίας</a:t>
            </a:r>
          </a:p>
        </p:txBody>
      </p:sp>
      <p:sp>
        <p:nvSpPr>
          <p:cNvPr id="5" name="Title 2"/>
          <p:cNvSpPr>
            <a:spLocks noGrp="1"/>
          </p:cNvSpPr>
          <p:nvPr>
            <p:ph type="title"/>
          </p:nvPr>
        </p:nvSpPr>
        <p:spPr/>
        <p:txBody>
          <a:bodyPr>
            <a:normAutofit fontScale="90000"/>
          </a:bodyPr>
          <a:lstStyle/>
          <a:p>
            <a:r>
              <a:rPr lang="el-GR" dirty="0"/>
              <a:t>Προγραμματική Περίοδος 2021-2027</a:t>
            </a:r>
            <a:br>
              <a:rPr lang="el-GR" dirty="0"/>
            </a:br>
            <a:r>
              <a:rPr lang="el-GR" sz="2200" i="1" dirty="0">
                <a:solidFill>
                  <a:srgbClr val="C00000"/>
                </a:solidFill>
              </a:rPr>
              <a:t>Προγράμματα ΕΣΠΑ </a:t>
            </a:r>
          </a:p>
        </p:txBody>
      </p:sp>
      <p:sp>
        <p:nvSpPr>
          <p:cNvPr id="4" name="3 - Θέση αριθμού διαφάνειας"/>
          <p:cNvSpPr>
            <a:spLocks noGrp="1"/>
          </p:cNvSpPr>
          <p:nvPr>
            <p:ph type="sldNum" sz="quarter" idx="10"/>
          </p:nvPr>
        </p:nvSpPr>
        <p:spPr/>
        <p:txBody>
          <a:bodyPr/>
          <a:lstStyle/>
          <a:p>
            <a:pPr>
              <a:defRPr/>
            </a:pPr>
            <a:fld id="{901F5E82-B3B7-463F-887F-B19C2742AC45}" type="slidenum">
              <a:rPr lang="el-GR" smtClean="0"/>
              <a:pPr>
                <a:defRPr/>
              </a:pPr>
              <a:t>6</a:t>
            </a:fld>
            <a:endParaRPr lang="el-GR" dirty="0"/>
          </a:p>
        </p:txBody>
      </p:sp>
    </p:spTree>
    <p:extLst>
      <p:ext uri="{BB962C8B-B14F-4D97-AF65-F5344CB8AC3E}">
        <p14:creationId xmlns:p14="http://schemas.microsoft.com/office/powerpoint/2010/main" xmlns="" val="270829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374603B-EFBE-4883-B1B8-7C2BAA8AD6BC}"/>
              </a:ext>
            </a:extLst>
          </p:cNvPr>
          <p:cNvSpPr>
            <a:spLocks noGrp="1"/>
          </p:cNvSpPr>
          <p:nvPr>
            <p:ph type="sldNum" sz="quarter" idx="10"/>
          </p:nvPr>
        </p:nvSpPr>
        <p:spPr/>
        <p:txBody>
          <a:bodyPr/>
          <a:lstStyle/>
          <a:p>
            <a:pPr>
              <a:defRPr/>
            </a:pPr>
            <a:fld id="{901F5E82-B3B7-463F-887F-B19C2742AC45}" type="slidenum">
              <a:rPr lang="el-GR" smtClean="0"/>
              <a:pPr>
                <a:defRPr/>
              </a:pPr>
              <a:t>7</a:t>
            </a:fld>
            <a:endParaRPr lang="el-GR"/>
          </a:p>
        </p:txBody>
      </p:sp>
      <p:graphicFrame>
        <p:nvGraphicFramePr>
          <p:cNvPr id="13" name="Diagram 12">
            <a:extLst>
              <a:ext uri="{FF2B5EF4-FFF2-40B4-BE49-F238E27FC236}">
                <a16:creationId xmlns:a16="http://schemas.microsoft.com/office/drawing/2014/main" xmlns="" id="{18505FE0-0590-454C-BBA9-DA4987399616}"/>
              </a:ext>
            </a:extLst>
          </p:cNvPr>
          <p:cNvGraphicFramePr/>
          <p:nvPr>
            <p:extLst>
              <p:ext uri="{D42A27DB-BD31-4B8C-83A1-F6EECF244321}">
                <p14:modId xmlns:p14="http://schemas.microsoft.com/office/powerpoint/2010/main" xmlns="" val="3920630046"/>
              </p:ext>
            </p:extLst>
          </p:nvPr>
        </p:nvGraphicFramePr>
        <p:xfrm>
          <a:off x="457200" y="1052735"/>
          <a:ext cx="7571184"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le 2">
            <a:extLst>
              <a:ext uri="{FF2B5EF4-FFF2-40B4-BE49-F238E27FC236}">
                <a16:creationId xmlns:a16="http://schemas.microsoft.com/office/drawing/2014/main" xmlns="" id="{00028071-6719-4007-BD60-926624A0450F}"/>
              </a:ext>
            </a:extLst>
          </p:cNvPr>
          <p:cNvSpPr>
            <a:spLocks noGrp="1"/>
          </p:cNvSpPr>
          <p:nvPr>
            <p:ph type="title"/>
          </p:nvPr>
        </p:nvSpPr>
        <p:spPr>
          <a:xfrm>
            <a:off x="457200" y="115888"/>
            <a:ext cx="8229600" cy="744537"/>
          </a:xfrm>
        </p:spPr>
        <p:txBody>
          <a:bodyPr>
            <a:normAutofit fontScale="90000"/>
          </a:bodyPr>
          <a:lstStyle/>
          <a:p>
            <a:r>
              <a:rPr lang="el-GR" dirty="0"/>
              <a:t>Προγραμματική Περίοδος 2021-2027 </a:t>
            </a:r>
            <a:br>
              <a:rPr lang="el-GR" dirty="0"/>
            </a:br>
            <a:r>
              <a:rPr lang="el-GR" i="1" dirty="0">
                <a:solidFill>
                  <a:srgbClr val="C00000"/>
                </a:solidFill>
              </a:rPr>
              <a:t>Διαδικασία Σχεδιασμού</a:t>
            </a:r>
            <a:endParaRPr lang="x-none" i="1" dirty="0">
              <a:solidFill>
                <a:srgbClr val="C00000"/>
              </a:solidFill>
            </a:endParaRPr>
          </a:p>
        </p:txBody>
      </p:sp>
    </p:spTree>
    <p:extLst>
      <p:ext uri="{BB962C8B-B14F-4D97-AF65-F5344CB8AC3E}">
        <p14:creationId xmlns:p14="http://schemas.microsoft.com/office/powerpoint/2010/main" xmlns="" val="201792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42900" y="987336"/>
            <a:ext cx="8432800" cy="5413464"/>
          </a:xfrm>
        </p:spPr>
        <p:txBody>
          <a:bodyPr>
            <a:normAutofit fontScale="92500" lnSpcReduction="10000"/>
          </a:bodyPr>
          <a:lstStyle/>
          <a:p>
            <a:pPr lvl="1" algn="just"/>
            <a:r>
              <a:rPr lang="el-GR" sz="1600" spc="60" dirty="0">
                <a:latin typeface="Candara" pitchFamily="34" charset="0"/>
              </a:rPr>
              <a:t>Έρευνα – Καινοτομία – Επιχειρηματικότητα:</a:t>
            </a:r>
          </a:p>
          <a:p>
            <a:pPr lvl="2" algn="just"/>
            <a:r>
              <a:rPr lang="el-GR" sz="1400" spc="60" dirty="0">
                <a:latin typeface="Candara" pitchFamily="34" charset="0"/>
              </a:rPr>
              <a:t>Οι δράσεις που θα χρηματοδοτηθούν θα πρέπει να είναι σύμφωνες με την Περιφερειακή Στρατηγική Έξυπνης Εξειδίκευσης</a:t>
            </a:r>
          </a:p>
          <a:p>
            <a:pPr lvl="2" algn="just"/>
            <a:r>
              <a:rPr lang="el-GR" sz="1400" spc="60" dirty="0">
                <a:latin typeface="Candara" pitchFamily="34" charset="0"/>
              </a:rPr>
              <a:t>Στο πλαίσιο αυτό μπορούν να χρηματοδοτηθούν δράσεις στήριξης επιχειρηματικών σχεδίων και στήριξης ερευνητικών υποδομών.</a:t>
            </a:r>
          </a:p>
          <a:p>
            <a:pPr lvl="1" algn="just"/>
            <a:r>
              <a:rPr lang="el-GR" sz="1600" spc="60" dirty="0">
                <a:latin typeface="Candara" pitchFamily="34" charset="0"/>
              </a:rPr>
              <a:t>Περιβάλλον – Κλιματική Αλλαγή:</a:t>
            </a:r>
          </a:p>
          <a:p>
            <a:pPr lvl="2" algn="just"/>
            <a:r>
              <a:rPr lang="el-GR" sz="1400" spc="60" dirty="0">
                <a:latin typeface="Candara" pitchFamily="34" charset="0"/>
              </a:rPr>
              <a:t>Δράσεις που αφορούν στην επεξεργασία λυμάτων, την ύδρευση και την αποχέτευση. </a:t>
            </a:r>
          </a:p>
          <a:p>
            <a:pPr lvl="2" algn="just"/>
            <a:r>
              <a:rPr lang="el-GR" sz="1400" spc="60" dirty="0">
                <a:latin typeface="Candara" pitchFamily="34" charset="0"/>
              </a:rPr>
              <a:t>Χρηματοδότηση μικρών υποδομών στερεών αποβλήτων.</a:t>
            </a:r>
          </a:p>
          <a:p>
            <a:pPr lvl="2" algn="just"/>
            <a:r>
              <a:rPr lang="el-GR" sz="1400" spc="60" dirty="0">
                <a:latin typeface="Candara" pitchFamily="34" charset="0"/>
              </a:rPr>
              <a:t>Χρηματοδότηση μικρού μεγέθους αντιπλημμυρικών έργων.</a:t>
            </a:r>
          </a:p>
          <a:p>
            <a:pPr lvl="2" algn="just"/>
            <a:r>
              <a:rPr lang="el-GR" sz="1400" spc="60" dirty="0">
                <a:latin typeface="Candara" pitchFamily="34" charset="0"/>
              </a:rPr>
              <a:t>Δράσεις εξοικονόμησης ενέργειας Δημοσίων κτιρίων.</a:t>
            </a:r>
          </a:p>
          <a:p>
            <a:pPr lvl="1" algn="just"/>
            <a:r>
              <a:rPr lang="el-GR" sz="1600" spc="60" dirty="0">
                <a:latin typeface="Candara" pitchFamily="34" charset="0"/>
              </a:rPr>
              <a:t>Μεταφορές </a:t>
            </a:r>
          </a:p>
          <a:p>
            <a:pPr lvl="2" algn="just"/>
            <a:r>
              <a:rPr lang="el-GR" sz="1400" spc="60" dirty="0">
                <a:latin typeface="Candara" pitchFamily="34" charset="0"/>
              </a:rPr>
              <a:t>Παρεμβάσεις εθνικής ή/ και διαπεριφερειακής κλίμακας.</a:t>
            </a:r>
          </a:p>
          <a:p>
            <a:pPr lvl="2" algn="just"/>
            <a:r>
              <a:rPr lang="el-GR" sz="1400" spc="60" dirty="0">
                <a:latin typeface="Candara" pitchFamily="34" charset="0"/>
              </a:rPr>
              <a:t>Παρεμβάσεις περιφερειακής και τοπικής κινητικότητας.</a:t>
            </a:r>
          </a:p>
          <a:p>
            <a:pPr lvl="1" algn="just">
              <a:lnSpc>
                <a:spcPct val="90000"/>
              </a:lnSpc>
            </a:pPr>
            <a:r>
              <a:rPr lang="el-GR" sz="1600" spc="60" dirty="0">
                <a:latin typeface="Candara" pitchFamily="34" charset="0"/>
              </a:rPr>
              <a:t>Κοιν</a:t>
            </a:r>
            <a:r>
              <a:rPr lang="el-GR" sz="1400" spc="60" dirty="0">
                <a:solidFill>
                  <a:schemeClr val="tx1"/>
                </a:solidFill>
                <a:latin typeface="Candara" pitchFamily="34" charset="0"/>
              </a:rPr>
              <a:t>ω</a:t>
            </a:r>
            <a:r>
              <a:rPr lang="el-GR" sz="1600" spc="60" dirty="0">
                <a:latin typeface="Candara" pitchFamily="34" charset="0"/>
              </a:rPr>
              <a:t>νική Πολιτική</a:t>
            </a:r>
          </a:p>
          <a:p>
            <a:pPr lvl="2" algn="just">
              <a:lnSpc>
                <a:spcPct val="90000"/>
              </a:lnSpc>
            </a:pPr>
            <a:r>
              <a:rPr lang="el-GR" sz="1400" spc="60" dirty="0">
                <a:latin typeface="Candara" pitchFamily="34" charset="0"/>
              </a:rPr>
              <a:t>Υποδομές υγείας, εκπαίδευσης, κοινωνικής πρόνοιας.</a:t>
            </a:r>
          </a:p>
          <a:p>
            <a:pPr lvl="2" algn="just">
              <a:lnSpc>
                <a:spcPct val="90000"/>
              </a:lnSpc>
            </a:pPr>
            <a:r>
              <a:rPr lang="el-GR" sz="1400" spc="60" dirty="0">
                <a:latin typeface="Candara" pitchFamily="34" charset="0"/>
              </a:rPr>
              <a:t>Δράσεις για τη φτώχεια και τον κοινωνικό αποκλεισμό.</a:t>
            </a:r>
          </a:p>
          <a:p>
            <a:pPr lvl="1" algn="just">
              <a:lnSpc>
                <a:spcPct val="90000"/>
              </a:lnSpc>
            </a:pPr>
            <a:r>
              <a:rPr lang="el-GR" sz="1600" spc="60" dirty="0">
                <a:latin typeface="Candara" pitchFamily="34" charset="0"/>
              </a:rPr>
              <a:t>Βιώσιμη και ολοκληρωμένη ανάπτυξη</a:t>
            </a:r>
          </a:p>
          <a:p>
            <a:pPr lvl="2" algn="just"/>
            <a:r>
              <a:rPr lang="el-GR" sz="1400" spc="60" dirty="0">
                <a:latin typeface="Candara" pitchFamily="34" charset="0"/>
              </a:rPr>
              <a:t>Ολοκληρωμένες παρεμβάσεις σε αστικές περιοχές που προάγουν τη βιώσιμη ανάπτυξη του αστικού ιστού, τον πολιτισμό και την ασφάλεια</a:t>
            </a:r>
          </a:p>
          <a:p>
            <a:pPr lvl="2" algn="just"/>
            <a:r>
              <a:rPr lang="el-GR" sz="1400" spc="60" dirty="0">
                <a:latin typeface="Candara" pitchFamily="34" charset="0"/>
              </a:rPr>
              <a:t>Εφαρμογή ολοκληρωμένων στρατηγικών στις ορεινές, αγροτικές και παράκτιες περιοχές</a:t>
            </a:r>
          </a:p>
          <a:p>
            <a:pPr lvl="2" algn="just"/>
            <a:r>
              <a:rPr lang="el-GR" sz="1400" spc="60" dirty="0">
                <a:latin typeface="Candara" pitchFamily="34" charset="0"/>
              </a:rPr>
              <a:t>Εφαρμογή ολοκληρωμένων στρατηγικών στις νησιωτικές περιοχές και συμπλέγματα νησιών</a:t>
            </a:r>
          </a:p>
          <a:p>
            <a:pPr lvl="2" algn="just"/>
            <a:r>
              <a:rPr lang="el-GR" sz="1400" spc="60" dirty="0">
                <a:latin typeface="Candara" pitchFamily="34" charset="0"/>
              </a:rPr>
              <a:t>Ολοκληρωμένες στρατηγικές σε περιοχές που εμφανίζουν χωρική και θεματική συνέχεια</a:t>
            </a:r>
          </a:p>
        </p:txBody>
      </p:sp>
      <p:sp>
        <p:nvSpPr>
          <p:cNvPr id="5" name="Title 2"/>
          <p:cNvSpPr>
            <a:spLocks noGrp="1"/>
          </p:cNvSpPr>
          <p:nvPr>
            <p:ph type="title"/>
          </p:nvPr>
        </p:nvSpPr>
        <p:spPr/>
        <p:txBody>
          <a:bodyPr>
            <a:normAutofit fontScale="90000"/>
          </a:bodyPr>
          <a:lstStyle/>
          <a:p>
            <a:r>
              <a:rPr lang="el-GR" dirty="0"/>
              <a:t>Προγραμματική Περίοδος 2021-2027</a:t>
            </a:r>
            <a:br>
              <a:rPr lang="el-GR" dirty="0"/>
            </a:br>
            <a:r>
              <a:rPr lang="el-GR" sz="2200" i="1" dirty="0">
                <a:solidFill>
                  <a:srgbClr val="C00000"/>
                </a:solidFill>
              </a:rPr>
              <a:t>Δράσεις Περιφερειακών Προγραμμάτων</a:t>
            </a:r>
          </a:p>
        </p:txBody>
      </p:sp>
      <p:sp>
        <p:nvSpPr>
          <p:cNvPr id="4" name="3 - Θέση αριθμού διαφάνειας"/>
          <p:cNvSpPr>
            <a:spLocks noGrp="1"/>
          </p:cNvSpPr>
          <p:nvPr>
            <p:ph type="sldNum" sz="quarter" idx="10"/>
          </p:nvPr>
        </p:nvSpPr>
        <p:spPr/>
        <p:txBody>
          <a:bodyPr/>
          <a:lstStyle/>
          <a:p>
            <a:pPr>
              <a:defRPr/>
            </a:pPr>
            <a:fld id="{901F5E82-B3B7-463F-887F-B19C2742AC45}" type="slidenum">
              <a:rPr lang="el-GR" smtClean="0"/>
              <a:pPr>
                <a:defRPr/>
              </a:pPr>
              <a:t>8</a:t>
            </a:fld>
            <a:endParaRPr lang="el-GR" dirty="0"/>
          </a:p>
        </p:txBody>
      </p:sp>
    </p:spTree>
    <p:extLst>
      <p:ext uri="{BB962C8B-B14F-4D97-AF65-F5344CB8AC3E}">
        <p14:creationId xmlns:p14="http://schemas.microsoft.com/office/powerpoint/2010/main" xmlns="" val="3348017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λανετ">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solidFill>
          <a:schemeClr val="bg1">
            <a:lumMod val="85000"/>
          </a:schemeClr>
        </a:solidFill>
        <a:ln>
          <a:noFill/>
        </a:ln>
      </a:spPr>
      <a:bodyPr rtlCol="0" anchor="ctr"/>
      <a:lstStyle>
        <a:defPPr marL="171450" indent="-171450" algn="ctr">
          <a:defRPr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17812</TotalTime>
  <Words>717</Words>
  <Application>Microsoft Office PowerPoint</Application>
  <PresentationFormat>Προβολή στην οθόνη (4:3)</PresentationFormat>
  <Paragraphs>136</Paragraphs>
  <Slides>11</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11</vt:i4>
      </vt:variant>
    </vt:vector>
  </HeadingPairs>
  <TitlesOfParts>
    <vt:vector size="13" baseType="lpstr">
      <vt:lpstr>Πλανετ</vt:lpstr>
      <vt:lpstr>Θέμα του Office</vt:lpstr>
      <vt:lpstr>Διαφάνεια 0</vt:lpstr>
      <vt:lpstr>Προγραμματική Περίοδος 2021-2027 Το γενικό πλαίσιο σχεδιασμού </vt:lpstr>
      <vt:lpstr>Προγραμματική Περίοδος 2021-2027  Βασικές Εισροές Σχεδιασμού</vt:lpstr>
      <vt:lpstr>Προγραμματική Περίοδος 2021-2027  Στόχοι Πολιτικής (1/3)</vt:lpstr>
      <vt:lpstr>Προγραμματική Περίοδος 2021-2027  Στόχοι Πολιτικής (2/3)</vt:lpstr>
      <vt:lpstr>Προγραμματική Περίοδος 2021-2027  Στόχοι Πολιτικής (3/3)</vt:lpstr>
      <vt:lpstr>Προγραμματική Περίοδος 2021-2027 Προγράμματα ΕΣΠΑ </vt:lpstr>
      <vt:lpstr>Προγραμματική Περίοδος 2021-2027  Διαδικασία Σχεδιασμού</vt:lpstr>
      <vt:lpstr>Προγραμματική Περίοδος 2021-2027 Δράσεις Περιφερειακών Προγραμμάτων</vt:lpstr>
      <vt:lpstr>Διαδικασίες Σχεδιασμού Προγραμμάτων</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0</dc:title>
  <dc:creator/>
  <cp:lastModifiedBy>tspiggos</cp:lastModifiedBy>
  <cp:revision>860</cp:revision>
  <cp:lastPrinted>2010-12-17T16:45:21Z</cp:lastPrinted>
  <dcterms:created xsi:type="dcterms:W3CDTF">2009-01-27T10:49:22Z</dcterms:created>
  <dcterms:modified xsi:type="dcterms:W3CDTF">2020-12-16T11:41:23Z</dcterms:modified>
</cp:coreProperties>
</file>