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6"/>
  </p:notesMasterIdLst>
  <p:sldIdLst>
    <p:sldId id="262" r:id="rId2"/>
    <p:sldId id="257" r:id="rId3"/>
    <p:sldId id="273" r:id="rId4"/>
    <p:sldId id="259" r:id="rId5"/>
    <p:sldId id="260" r:id="rId6"/>
    <p:sldId id="261" r:id="rId7"/>
    <p:sldId id="277" r:id="rId8"/>
    <p:sldId id="274" r:id="rId9"/>
    <p:sldId id="275" r:id="rId10"/>
    <p:sldId id="276" r:id="rId11"/>
    <p:sldId id="269" r:id="rId12"/>
    <p:sldId id="270" r:id="rId13"/>
    <p:sldId id="271" r:id="rId14"/>
    <p:sldId id="267"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8" autoAdjust="0"/>
  </p:normalViewPr>
  <p:slideViewPr>
    <p:cSldViewPr>
      <p:cViewPr varScale="1">
        <p:scale>
          <a:sx n="82" d="100"/>
          <a:sy n="82" d="100"/>
        </p:scale>
        <p:origin x="1474" y="58"/>
      </p:cViewPr>
      <p:guideLst>
        <p:guide orient="horz" pos="2160"/>
        <p:guide pos="2880"/>
      </p:guideLst>
    </p:cSldViewPr>
  </p:slideViewPr>
  <p:outlineViewPr>
    <p:cViewPr>
      <p:scale>
        <a:sx n="33" d="100"/>
        <a:sy n="33" d="100"/>
      </p:scale>
      <p:origin x="0" y="1036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33EB8D-E59F-472B-859F-B7910E655A89}" type="doc">
      <dgm:prSet loTypeId="urn:microsoft.com/office/officeart/2008/layout/HorizontalMultiLevelHierarchy" loCatId="hierarchy" qsTypeId="urn:microsoft.com/office/officeart/2005/8/quickstyle/simple3" qsCatId="simple" csTypeId="urn:microsoft.com/office/officeart/2005/8/colors/accent4_5" csCatId="accent4" phldr="1"/>
      <dgm:spPr/>
      <dgm:t>
        <a:bodyPr/>
        <a:lstStyle/>
        <a:p>
          <a:endParaRPr lang="el-GR"/>
        </a:p>
      </dgm:t>
    </dgm:pt>
    <dgm:pt modelId="{66727436-CC4F-454F-83BB-6DF40B9FC2ED}">
      <dgm:prSet phldrT="[Κείμενο]" custT="1"/>
      <dgm:spPr/>
      <dgm:t>
        <a:bodyPr/>
        <a:lstStyle/>
        <a:p>
          <a:r>
            <a:rPr lang="el-GR" sz="2000" dirty="0"/>
            <a:t>ΟΙΚΙΣΤΙΚΟ ΔΥΝΑΜΙΚΟ ΠΙΝ</a:t>
          </a:r>
        </a:p>
      </dgm:t>
    </dgm:pt>
    <dgm:pt modelId="{10963643-844E-4104-A2B6-D3AA7C830854}" type="parTrans" cxnId="{0739B1B4-D25D-4D39-9F05-3332BD471D36}">
      <dgm:prSet/>
      <dgm:spPr/>
      <dgm:t>
        <a:bodyPr/>
        <a:lstStyle/>
        <a:p>
          <a:endParaRPr lang="el-GR"/>
        </a:p>
      </dgm:t>
    </dgm:pt>
    <dgm:pt modelId="{2841BF20-0171-4540-AD6B-A414BD0A3EBD}" type="sibTrans" cxnId="{0739B1B4-D25D-4D39-9F05-3332BD471D36}">
      <dgm:prSet/>
      <dgm:spPr/>
      <dgm:t>
        <a:bodyPr/>
        <a:lstStyle/>
        <a:p>
          <a:endParaRPr lang="el-GR"/>
        </a:p>
      </dgm:t>
    </dgm:pt>
    <dgm:pt modelId="{75AD1E27-ADD2-4906-8957-19F41EFF88CD}">
      <dgm:prSet phldrT="[Κείμενο]" custT="1"/>
      <dgm:spPr/>
      <dgm:t>
        <a:bodyPr/>
        <a:lstStyle/>
        <a:p>
          <a:r>
            <a:rPr lang="el-GR" sz="1600" dirty="0"/>
            <a:t>651 οικισμοί-207.855 μόνιμοι κάτοικοι </a:t>
          </a:r>
          <a:r>
            <a:rPr lang="el-GR" sz="800" dirty="0"/>
            <a:t>(ΕΛΣΤΑΤ-2011)</a:t>
          </a:r>
        </a:p>
      </dgm:t>
    </dgm:pt>
    <dgm:pt modelId="{2089825D-B550-40D4-A128-3E14EC3DBD3D}" type="parTrans" cxnId="{73D62A8C-3D13-45F9-AFAD-28DF6C257C80}">
      <dgm:prSet/>
      <dgm:spPr/>
      <dgm:t>
        <a:bodyPr/>
        <a:lstStyle/>
        <a:p>
          <a:endParaRPr lang="el-GR"/>
        </a:p>
      </dgm:t>
    </dgm:pt>
    <dgm:pt modelId="{1DF1189A-E251-4724-8B49-56788BB48919}" type="sibTrans" cxnId="{73D62A8C-3D13-45F9-AFAD-28DF6C257C80}">
      <dgm:prSet/>
      <dgm:spPr/>
      <dgm:t>
        <a:bodyPr/>
        <a:lstStyle/>
        <a:p>
          <a:endParaRPr lang="el-GR"/>
        </a:p>
      </dgm:t>
    </dgm:pt>
    <dgm:pt modelId="{2765179F-E633-4415-A715-41CBF751BC15}">
      <dgm:prSet phldrT="[Κείμενο]"/>
      <dgm:spPr/>
      <dgm:t>
        <a:bodyPr/>
        <a:lstStyle/>
        <a:p>
          <a:r>
            <a:rPr lang="el-GR" dirty="0"/>
            <a:t>Οικιστικά μεγέθη </a:t>
          </a:r>
          <a:r>
            <a:rPr lang="el-GR" dirty="0">
              <a:sym typeface="Wingdings" panose="05000000000000000000" pitchFamily="2" charset="2"/>
            </a:rPr>
            <a:t> </a:t>
          </a:r>
          <a:r>
            <a:rPr lang="el-GR" i="1" dirty="0">
              <a:sym typeface="Wingdings" panose="05000000000000000000" pitchFamily="2" charset="2"/>
            </a:rPr>
            <a:t>αστικά κέντρα, ημιαστικά κέντρα, κεφαλοχώρια, μεσαίοι οικισμοί, τουριστικά κέντρα, μικρά χωριά, ακατοίκητοι </a:t>
          </a:r>
          <a:r>
            <a:rPr lang="el-GR" i="1" dirty="0" err="1">
              <a:sym typeface="Wingdings" panose="05000000000000000000" pitchFamily="2" charset="2"/>
            </a:rPr>
            <a:t>οικισμοι</a:t>
          </a:r>
          <a:endParaRPr lang="el-GR" dirty="0"/>
        </a:p>
      </dgm:t>
    </dgm:pt>
    <dgm:pt modelId="{1C320019-6CD6-4331-834D-9C2572C06AE7}" type="parTrans" cxnId="{87095A35-157B-4682-9BC6-8D67E1D4F169}">
      <dgm:prSet/>
      <dgm:spPr/>
      <dgm:t>
        <a:bodyPr/>
        <a:lstStyle/>
        <a:p>
          <a:endParaRPr lang="el-GR"/>
        </a:p>
      </dgm:t>
    </dgm:pt>
    <dgm:pt modelId="{FFB9E093-F367-46E2-BFAB-9CE4600E9D4A}" type="sibTrans" cxnId="{87095A35-157B-4682-9BC6-8D67E1D4F169}">
      <dgm:prSet/>
      <dgm:spPr/>
      <dgm:t>
        <a:bodyPr/>
        <a:lstStyle/>
        <a:p>
          <a:endParaRPr lang="el-GR"/>
        </a:p>
      </dgm:t>
    </dgm:pt>
    <dgm:pt modelId="{08ECFF2D-2987-4D8E-9A7A-194A4FDEE9BA}">
      <dgm:prSet phldrT="[Κείμενο]"/>
      <dgm:spPr/>
      <dgm:t>
        <a:bodyPr/>
        <a:lstStyle/>
        <a:p>
          <a:r>
            <a:rPr lang="el-GR" dirty="0"/>
            <a:t>Μικρά νησιά </a:t>
          </a:r>
          <a:r>
            <a:rPr lang="el-GR" dirty="0">
              <a:sym typeface="Wingdings" panose="05000000000000000000" pitchFamily="2" charset="2"/>
            </a:rPr>
            <a:t> </a:t>
          </a:r>
          <a:r>
            <a:rPr lang="el-GR" i="1" dirty="0">
              <a:sym typeface="Wingdings" panose="05000000000000000000" pitchFamily="2" charset="2"/>
            </a:rPr>
            <a:t>89 οικισμοί, </a:t>
          </a:r>
          <a:r>
            <a:rPr lang="el-GR" i="0" dirty="0">
              <a:sym typeface="Wingdings" panose="05000000000000000000" pitchFamily="2" charset="2"/>
            </a:rPr>
            <a:t>34 εκ των οποίων χωρίς κατοίκους  8.516 κάτοικοι</a:t>
          </a:r>
          <a:endParaRPr lang="el-GR" dirty="0"/>
        </a:p>
      </dgm:t>
    </dgm:pt>
    <dgm:pt modelId="{42402C41-5C97-4707-959B-6D8E75F99516}" type="parTrans" cxnId="{74B63F6F-AFE9-48A3-9E42-14F47319EFA1}">
      <dgm:prSet/>
      <dgm:spPr/>
      <dgm:t>
        <a:bodyPr/>
        <a:lstStyle/>
        <a:p>
          <a:endParaRPr lang="el-GR"/>
        </a:p>
      </dgm:t>
    </dgm:pt>
    <dgm:pt modelId="{2BB95A52-17D9-43CE-854D-84513FA0D7B5}" type="sibTrans" cxnId="{74B63F6F-AFE9-48A3-9E42-14F47319EFA1}">
      <dgm:prSet/>
      <dgm:spPr/>
      <dgm:t>
        <a:bodyPr/>
        <a:lstStyle/>
        <a:p>
          <a:endParaRPr lang="el-GR"/>
        </a:p>
      </dgm:t>
    </dgm:pt>
    <dgm:pt modelId="{4FFB9D62-44E3-4393-86DA-BA1076B40507}">
      <dgm:prSet phldrT="[Κείμενο]"/>
      <dgm:spPr/>
      <dgm:t>
        <a:bodyPr/>
        <a:lstStyle/>
        <a:p>
          <a:r>
            <a:rPr lang="el-GR" b="0" dirty="0" err="1"/>
            <a:t>Αστικότητα</a:t>
          </a:r>
          <a:r>
            <a:rPr lang="el-GR" b="1" dirty="0"/>
            <a:t> </a:t>
          </a:r>
          <a:r>
            <a:rPr lang="el-GR" b="1" dirty="0">
              <a:sym typeface="Wingdings" panose="05000000000000000000" pitchFamily="2" charset="2"/>
            </a:rPr>
            <a:t> </a:t>
          </a:r>
          <a:r>
            <a:rPr lang="el-GR" b="0" i="1" dirty="0">
              <a:sym typeface="Wingdings" panose="05000000000000000000" pitchFamily="2" charset="2"/>
            </a:rPr>
            <a:t>αστικοί </a:t>
          </a:r>
          <a:r>
            <a:rPr lang="el-GR" b="0" i="0" dirty="0">
              <a:sym typeface="Wingdings" panose="05000000000000000000" pitchFamily="2" charset="2"/>
            </a:rPr>
            <a:t>και </a:t>
          </a:r>
          <a:r>
            <a:rPr lang="el-GR" b="0" i="1" dirty="0">
              <a:sym typeface="Wingdings" panose="05000000000000000000" pitchFamily="2" charset="2"/>
            </a:rPr>
            <a:t>αγροτικοί </a:t>
          </a:r>
          <a:r>
            <a:rPr lang="el-GR" b="0" i="0" dirty="0">
              <a:sym typeface="Wingdings" panose="05000000000000000000" pitchFamily="2" charset="2"/>
            </a:rPr>
            <a:t>οικισμοί</a:t>
          </a:r>
          <a:endParaRPr lang="el-GR" b="1" dirty="0"/>
        </a:p>
      </dgm:t>
    </dgm:pt>
    <dgm:pt modelId="{E351623F-D81C-4338-B3F3-FEC6BFF360AF}" type="parTrans" cxnId="{9FB84A83-489D-4FEA-B7A9-EB7F91086ECA}">
      <dgm:prSet/>
      <dgm:spPr/>
      <dgm:t>
        <a:bodyPr/>
        <a:lstStyle/>
        <a:p>
          <a:endParaRPr lang="el-GR"/>
        </a:p>
      </dgm:t>
    </dgm:pt>
    <dgm:pt modelId="{DC38986D-87AB-469C-AA12-AB6DB2D88727}" type="sibTrans" cxnId="{9FB84A83-489D-4FEA-B7A9-EB7F91086ECA}">
      <dgm:prSet/>
      <dgm:spPr/>
      <dgm:t>
        <a:bodyPr/>
        <a:lstStyle/>
        <a:p>
          <a:endParaRPr lang="el-GR"/>
        </a:p>
      </dgm:t>
    </dgm:pt>
    <dgm:pt modelId="{81A675AF-1D66-4125-B34B-1D0FEBB87CD1}" type="pres">
      <dgm:prSet presAssocID="{2E33EB8D-E59F-472B-859F-B7910E655A89}" presName="Name0" presStyleCnt="0">
        <dgm:presLayoutVars>
          <dgm:chPref val="1"/>
          <dgm:dir/>
          <dgm:animOne val="branch"/>
          <dgm:animLvl val="lvl"/>
          <dgm:resizeHandles val="exact"/>
        </dgm:presLayoutVars>
      </dgm:prSet>
      <dgm:spPr/>
    </dgm:pt>
    <dgm:pt modelId="{74BF2C36-FEA4-4236-8121-C97D9566AFF8}" type="pres">
      <dgm:prSet presAssocID="{66727436-CC4F-454F-83BB-6DF40B9FC2ED}" presName="root1" presStyleCnt="0"/>
      <dgm:spPr/>
    </dgm:pt>
    <dgm:pt modelId="{6EA94993-E049-4BFE-8CCD-B1BCD86BA05A}" type="pres">
      <dgm:prSet presAssocID="{66727436-CC4F-454F-83BB-6DF40B9FC2ED}" presName="LevelOneTextNode" presStyleLbl="node0" presStyleIdx="0" presStyleCnt="1" custAng="5400000" custScaleX="72861" custScaleY="82059" custLinFactNeighborX="81400" custLinFactNeighborY="-3830">
        <dgm:presLayoutVars>
          <dgm:chPref val="3"/>
        </dgm:presLayoutVars>
      </dgm:prSet>
      <dgm:spPr/>
    </dgm:pt>
    <dgm:pt modelId="{1FE94146-5B75-4843-BCCB-2AC2FBCBB67A}" type="pres">
      <dgm:prSet presAssocID="{66727436-CC4F-454F-83BB-6DF40B9FC2ED}" presName="level2hierChild" presStyleCnt="0"/>
      <dgm:spPr/>
    </dgm:pt>
    <dgm:pt modelId="{8F7BD7CF-02F6-44E4-AA81-B8ADEE9FB304}" type="pres">
      <dgm:prSet presAssocID="{2089825D-B550-40D4-A128-3E14EC3DBD3D}" presName="conn2-1" presStyleLbl="parChTrans1D2" presStyleIdx="0" presStyleCnt="4"/>
      <dgm:spPr/>
    </dgm:pt>
    <dgm:pt modelId="{64B81A0E-FA02-45CA-B108-5DFEBF85E244}" type="pres">
      <dgm:prSet presAssocID="{2089825D-B550-40D4-A128-3E14EC3DBD3D}" presName="connTx" presStyleLbl="parChTrans1D2" presStyleIdx="0" presStyleCnt="4"/>
      <dgm:spPr/>
    </dgm:pt>
    <dgm:pt modelId="{13DC7DA7-30B5-4C16-A144-11A977CC1BFD}" type="pres">
      <dgm:prSet presAssocID="{75AD1E27-ADD2-4906-8957-19F41EFF88CD}" presName="root2" presStyleCnt="0"/>
      <dgm:spPr/>
    </dgm:pt>
    <dgm:pt modelId="{D08A1291-F009-4B73-AE20-C94FA61A28A4}" type="pres">
      <dgm:prSet presAssocID="{75AD1E27-ADD2-4906-8957-19F41EFF88CD}" presName="LevelTwoTextNode" presStyleLbl="node2" presStyleIdx="0" presStyleCnt="4" custScaleX="137851" custScaleY="64156" custLinFactNeighborX="7947" custLinFactNeighborY="-35908">
        <dgm:presLayoutVars>
          <dgm:chPref val="3"/>
        </dgm:presLayoutVars>
      </dgm:prSet>
      <dgm:spPr/>
    </dgm:pt>
    <dgm:pt modelId="{4E16D87F-69D5-4725-9DEB-B86F1532279A}" type="pres">
      <dgm:prSet presAssocID="{75AD1E27-ADD2-4906-8957-19F41EFF88CD}" presName="level3hierChild" presStyleCnt="0"/>
      <dgm:spPr/>
    </dgm:pt>
    <dgm:pt modelId="{BD1A24F2-FD22-4A51-9531-23C422861D0E}" type="pres">
      <dgm:prSet presAssocID="{E351623F-D81C-4338-B3F3-FEC6BFF360AF}" presName="conn2-1" presStyleLbl="parChTrans1D2" presStyleIdx="1" presStyleCnt="4"/>
      <dgm:spPr/>
    </dgm:pt>
    <dgm:pt modelId="{CD9F63D4-88CE-4951-853A-109A78AF81E3}" type="pres">
      <dgm:prSet presAssocID="{E351623F-D81C-4338-B3F3-FEC6BFF360AF}" presName="connTx" presStyleLbl="parChTrans1D2" presStyleIdx="1" presStyleCnt="4"/>
      <dgm:spPr/>
    </dgm:pt>
    <dgm:pt modelId="{2ED1D181-257E-44A6-A949-DD1AB35D47F4}" type="pres">
      <dgm:prSet presAssocID="{4FFB9D62-44E3-4393-86DA-BA1076B40507}" presName="root2" presStyleCnt="0"/>
      <dgm:spPr/>
    </dgm:pt>
    <dgm:pt modelId="{F65279B2-8E5C-46D8-BF7D-99FB8DE0ED4E}" type="pres">
      <dgm:prSet presAssocID="{4FFB9D62-44E3-4393-86DA-BA1076B40507}" presName="LevelTwoTextNode" presStyleLbl="node2" presStyleIdx="1" presStyleCnt="4" custScaleX="139251" custScaleY="67462" custLinFactNeighborX="7947" custLinFactNeighborY="-49323">
        <dgm:presLayoutVars>
          <dgm:chPref val="3"/>
        </dgm:presLayoutVars>
      </dgm:prSet>
      <dgm:spPr/>
    </dgm:pt>
    <dgm:pt modelId="{A8BF23BF-6760-4568-AB7D-7BF471E79566}" type="pres">
      <dgm:prSet presAssocID="{4FFB9D62-44E3-4393-86DA-BA1076B40507}" presName="level3hierChild" presStyleCnt="0"/>
      <dgm:spPr/>
    </dgm:pt>
    <dgm:pt modelId="{91F987D9-B482-437B-84CB-8975B0F0AD9E}" type="pres">
      <dgm:prSet presAssocID="{1C320019-6CD6-4331-834D-9C2572C06AE7}" presName="conn2-1" presStyleLbl="parChTrans1D2" presStyleIdx="2" presStyleCnt="4"/>
      <dgm:spPr/>
    </dgm:pt>
    <dgm:pt modelId="{507C23B1-4326-48AE-A167-F34F2FD4708A}" type="pres">
      <dgm:prSet presAssocID="{1C320019-6CD6-4331-834D-9C2572C06AE7}" presName="connTx" presStyleLbl="parChTrans1D2" presStyleIdx="2" presStyleCnt="4"/>
      <dgm:spPr/>
    </dgm:pt>
    <dgm:pt modelId="{50EA5589-D00B-46B1-8149-B4BFE2F9E0E0}" type="pres">
      <dgm:prSet presAssocID="{2765179F-E633-4415-A715-41CBF751BC15}" presName="root2" presStyleCnt="0"/>
      <dgm:spPr/>
    </dgm:pt>
    <dgm:pt modelId="{1184DD64-9E52-468F-AF75-315DC02A0AA2}" type="pres">
      <dgm:prSet presAssocID="{2765179F-E633-4415-A715-41CBF751BC15}" presName="LevelTwoTextNode" presStyleLbl="node2" presStyleIdx="2" presStyleCnt="4" custScaleX="139251" custScaleY="79025" custLinFactNeighborX="7947" custLinFactNeighborY="37240">
        <dgm:presLayoutVars>
          <dgm:chPref val="3"/>
        </dgm:presLayoutVars>
      </dgm:prSet>
      <dgm:spPr/>
    </dgm:pt>
    <dgm:pt modelId="{497F9062-0BDF-4A54-BC88-F42DF1F6AEC8}" type="pres">
      <dgm:prSet presAssocID="{2765179F-E633-4415-A715-41CBF751BC15}" presName="level3hierChild" presStyleCnt="0"/>
      <dgm:spPr/>
    </dgm:pt>
    <dgm:pt modelId="{207A0A04-D1A1-449F-A863-D600535328FD}" type="pres">
      <dgm:prSet presAssocID="{42402C41-5C97-4707-959B-6D8E75F99516}" presName="conn2-1" presStyleLbl="parChTrans1D2" presStyleIdx="3" presStyleCnt="4"/>
      <dgm:spPr/>
    </dgm:pt>
    <dgm:pt modelId="{1FC3302D-FAAA-47F9-960C-7038C7D0BC27}" type="pres">
      <dgm:prSet presAssocID="{42402C41-5C97-4707-959B-6D8E75F99516}" presName="connTx" presStyleLbl="parChTrans1D2" presStyleIdx="3" presStyleCnt="4"/>
      <dgm:spPr/>
    </dgm:pt>
    <dgm:pt modelId="{5059EA12-4FD5-4C8B-929A-19D2FDDEB07B}" type="pres">
      <dgm:prSet presAssocID="{08ECFF2D-2987-4D8E-9A7A-194A4FDEE9BA}" presName="root2" presStyleCnt="0"/>
      <dgm:spPr/>
    </dgm:pt>
    <dgm:pt modelId="{E2FFBDCA-CE47-4D53-A231-D5B1E2BF0BCC}" type="pres">
      <dgm:prSet presAssocID="{08ECFF2D-2987-4D8E-9A7A-194A4FDEE9BA}" presName="LevelTwoTextNode" presStyleLbl="node2" presStyleIdx="3" presStyleCnt="4" custScaleX="139251" custScaleY="86229" custLinFactNeighborX="7947" custLinFactNeighborY="22727">
        <dgm:presLayoutVars>
          <dgm:chPref val="3"/>
        </dgm:presLayoutVars>
      </dgm:prSet>
      <dgm:spPr/>
    </dgm:pt>
    <dgm:pt modelId="{64EF3FE7-35B4-4B00-973E-E2F4242629E7}" type="pres">
      <dgm:prSet presAssocID="{08ECFF2D-2987-4D8E-9A7A-194A4FDEE9BA}" presName="level3hierChild" presStyleCnt="0"/>
      <dgm:spPr/>
    </dgm:pt>
  </dgm:ptLst>
  <dgm:cxnLst>
    <dgm:cxn modelId="{0FE23522-4897-469A-8A22-0B62646E0156}" type="presOf" srcId="{E351623F-D81C-4338-B3F3-FEC6BFF360AF}" destId="{BD1A24F2-FD22-4A51-9531-23C422861D0E}" srcOrd="0" destOrd="0" presId="urn:microsoft.com/office/officeart/2008/layout/HorizontalMultiLevelHierarchy"/>
    <dgm:cxn modelId="{87095A35-157B-4682-9BC6-8D67E1D4F169}" srcId="{66727436-CC4F-454F-83BB-6DF40B9FC2ED}" destId="{2765179F-E633-4415-A715-41CBF751BC15}" srcOrd="2" destOrd="0" parTransId="{1C320019-6CD6-4331-834D-9C2572C06AE7}" sibTransId="{FFB9E093-F367-46E2-BFAB-9CE4600E9D4A}"/>
    <dgm:cxn modelId="{083F485C-CFA1-4EC8-93E2-ED721167D3F5}" type="presOf" srcId="{66727436-CC4F-454F-83BB-6DF40B9FC2ED}" destId="{6EA94993-E049-4BFE-8CCD-B1BCD86BA05A}" srcOrd="0" destOrd="0" presId="urn:microsoft.com/office/officeart/2008/layout/HorizontalMultiLevelHierarchy"/>
    <dgm:cxn modelId="{23D53C5F-0B7C-4927-8552-F48480B36519}" type="presOf" srcId="{08ECFF2D-2987-4D8E-9A7A-194A4FDEE9BA}" destId="{E2FFBDCA-CE47-4D53-A231-D5B1E2BF0BCC}" srcOrd="0" destOrd="0" presId="urn:microsoft.com/office/officeart/2008/layout/HorizontalMultiLevelHierarchy"/>
    <dgm:cxn modelId="{25C39D44-67B8-41E2-A97D-D7A700A39779}" type="presOf" srcId="{42402C41-5C97-4707-959B-6D8E75F99516}" destId="{1FC3302D-FAAA-47F9-960C-7038C7D0BC27}" srcOrd="1" destOrd="0" presId="urn:microsoft.com/office/officeart/2008/layout/HorizontalMultiLevelHierarchy"/>
    <dgm:cxn modelId="{74B63F6F-AFE9-48A3-9E42-14F47319EFA1}" srcId="{66727436-CC4F-454F-83BB-6DF40B9FC2ED}" destId="{08ECFF2D-2987-4D8E-9A7A-194A4FDEE9BA}" srcOrd="3" destOrd="0" parTransId="{42402C41-5C97-4707-959B-6D8E75F99516}" sibTransId="{2BB95A52-17D9-43CE-854D-84513FA0D7B5}"/>
    <dgm:cxn modelId="{00FD5B50-0F1D-49B1-B909-AF649E5A27D6}" type="presOf" srcId="{2089825D-B550-40D4-A128-3E14EC3DBD3D}" destId="{64B81A0E-FA02-45CA-B108-5DFEBF85E244}" srcOrd="1" destOrd="0" presId="urn:microsoft.com/office/officeart/2008/layout/HorizontalMultiLevelHierarchy"/>
    <dgm:cxn modelId="{9FB84A83-489D-4FEA-B7A9-EB7F91086ECA}" srcId="{66727436-CC4F-454F-83BB-6DF40B9FC2ED}" destId="{4FFB9D62-44E3-4393-86DA-BA1076B40507}" srcOrd="1" destOrd="0" parTransId="{E351623F-D81C-4338-B3F3-FEC6BFF360AF}" sibTransId="{DC38986D-87AB-469C-AA12-AB6DB2D88727}"/>
    <dgm:cxn modelId="{73D62A8C-3D13-45F9-AFAD-28DF6C257C80}" srcId="{66727436-CC4F-454F-83BB-6DF40B9FC2ED}" destId="{75AD1E27-ADD2-4906-8957-19F41EFF88CD}" srcOrd="0" destOrd="0" parTransId="{2089825D-B550-40D4-A128-3E14EC3DBD3D}" sibTransId="{1DF1189A-E251-4724-8B49-56788BB48919}"/>
    <dgm:cxn modelId="{B989EB97-9790-49BE-A69D-1069AC3F68FF}" type="presOf" srcId="{2089825D-B550-40D4-A128-3E14EC3DBD3D}" destId="{8F7BD7CF-02F6-44E4-AA81-B8ADEE9FB304}" srcOrd="0" destOrd="0" presId="urn:microsoft.com/office/officeart/2008/layout/HorizontalMultiLevelHierarchy"/>
    <dgm:cxn modelId="{BDD7EB97-0E54-4A81-BFE4-9B321161AAD6}" type="presOf" srcId="{42402C41-5C97-4707-959B-6D8E75F99516}" destId="{207A0A04-D1A1-449F-A863-D600535328FD}" srcOrd="0" destOrd="0" presId="urn:microsoft.com/office/officeart/2008/layout/HorizontalMultiLevelHierarchy"/>
    <dgm:cxn modelId="{9A6ECCA9-5409-4F40-B4E8-DD5877E1F7D6}" type="presOf" srcId="{1C320019-6CD6-4331-834D-9C2572C06AE7}" destId="{91F987D9-B482-437B-84CB-8975B0F0AD9E}" srcOrd="0" destOrd="0" presId="urn:microsoft.com/office/officeart/2008/layout/HorizontalMultiLevelHierarchy"/>
    <dgm:cxn modelId="{0739B1B4-D25D-4D39-9F05-3332BD471D36}" srcId="{2E33EB8D-E59F-472B-859F-B7910E655A89}" destId="{66727436-CC4F-454F-83BB-6DF40B9FC2ED}" srcOrd="0" destOrd="0" parTransId="{10963643-844E-4104-A2B6-D3AA7C830854}" sibTransId="{2841BF20-0171-4540-AD6B-A414BD0A3EBD}"/>
    <dgm:cxn modelId="{33007EC3-3538-4896-B860-C40334BFE641}" type="presOf" srcId="{E351623F-D81C-4338-B3F3-FEC6BFF360AF}" destId="{CD9F63D4-88CE-4951-853A-109A78AF81E3}" srcOrd="1" destOrd="0" presId="urn:microsoft.com/office/officeart/2008/layout/HorizontalMultiLevelHierarchy"/>
    <dgm:cxn modelId="{F3E5BEC5-F26D-41C2-86CA-3A3346449608}" type="presOf" srcId="{2765179F-E633-4415-A715-41CBF751BC15}" destId="{1184DD64-9E52-468F-AF75-315DC02A0AA2}" srcOrd="0" destOrd="0" presId="urn:microsoft.com/office/officeart/2008/layout/HorizontalMultiLevelHierarchy"/>
    <dgm:cxn modelId="{5CC41AD5-76DD-4919-8E9E-46A5F9D0F48C}" type="presOf" srcId="{75AD1E27-ADD2-4906-8957-19F41EFF88CD}" destId="{D08A1291-F009-4B73-AE20-C94FA61A28A4}" srcOrd="0" destOrd="0" presId="urn:microsoft.com/office/officeart/2008/layout/HorizontalMultiLevelHierarchy"/>
    <dgm:cxn modelId="{27C175D7-7982-459C-9277-7C423E4433EA}" type="presOf" srcId="{2E33EB8D-E59F-472B-859F-B7910E655A89}" destId="{81A675AF-1D66-4125-B34B-1D0FEBB87CD1}" srcOrd="0" destOrd="0" presId="urn:microsoft.com/office/officeart/2008/layout/HorizontalMultiLevelHierarchy"/>
    <dgm:cxn modelId="{1F9764E6-3495-41F3-8F56-9A46BF024043}" type="presOf" srcId="{4FFB9D62-44E3-4393-86DA-BA1076B40507}" destId="{F65279B2-8E5C-46D8-BF7D-99FB8DE0ED4E}" srcOrd="0" destOrd="0" presId="urn:microsoft.com/office/officeart/2008/layout/HorizontalMultiLevelHierarchy"/>
    <dgm:cxn modelId="{33063EF5-8A50-4711-A672-DB7E0D578FAF}" type="presOf" srcId="{1C320019-6CD6-4331-834D-9C2572C06AE7}" destId="{507C23B1-4326-48AE-A167-F34F2FD4708A}" srcOrd="1" destOrd="0" presId="urn:microsoft.com/office/officeart/2008/layout/HorizontalMultiLevelHierarchy"/>
    <dgm:cxn modelId="{B4ABB703-FF2A-4F9E-826B-20CBC3CAB9B1}" type="presParOf" srcId="{81A675AF-1D66-4125-B34B-1D0FEBB87CD1}" destId="{74BF2C36-FEA4-4236-8121-C97D9566AFF8}" srcOrd="0" destOrd="0" presId="urn:microsoft.com/office/officeart/2008/layout/HorizontalMultiLevelHierarchy"/>
    <dgm:cxn modelId="{007D052D-BC7E-4EDF-AB31-E744A9E03121}" type="presParOf" srcId="{74BF2C36-FEA4-4236-8121-C97D9566AFF8}" destId="{6EA94993-E049-4BFE-8CCD-B1BCD86BA05A}" srcOrd="0" destOrd="0" presId="urn:microsoft.com/office/officeart/2008/layout/HorizontalMultiLevelHierarchy"/>
    <dgm:cxn modelId="{AC91853D-5DA8-480E-A297-4E88D9B3466E}" type="presParOf" srcId="{74BF2C36-FEA4-4236-8121-C97D9566AFF8}" destId="{1FE94146-5B75-4843-BCCB-2AC2FBCBB67A}" srcOrd="1" destOrd="0" presId="urn:microsoft.com/office/officeart/2008/layout/HorizontalMultiLevelHierarchy"/>
    <dgm:cxn modelId="{45F5B618-3B5C-4E94-A465-25FDE3743093}" type="presParOf" srcId="{1FE94146-5B75-4843-BCCB-2AC2FBCBB67A}" destId="{8F7BD7CF-02F6-44E4-AA81-B8ADEE9FB304}" srcOrd="0" destOrd="0" presId="urn:microsoft.com/office/officeart/2008/layout/HorizontalMultiLevelHierarchy"/>
    <dgm:cxn modelId="{9E418AEF-6BBE-4304-A120-E2FF0877AE24}" type="presParOf" srcId="{8F7BD7CF-02F6-44E4-AA81-B8ADEE9FB304}" destId="{64B81A0E-FA02-45CA-B108-5DFEBF85E244}" srcOrd="0" destOrd="0" presId="urn:microsoft.com/office/officeart/2008/layout/HorizontalMultiLevelHierarchy"/>
    <dgm:cxn modelId="{6A81DE08-3429-46E6-AF98-4B1890C3B5E1}" type="presParOf" srcId="{1FE94146-5B75-4843-BCCB-2AC2FBCBB67A}" destId="{13DC7DA7-30B5-4C16-A144-11A977CC1BFD}" srcOrd="1" destOrd="0" presId="urn:microsoft.com/office/officeart/2008/layout/HorizontalMultiLevelHierarchy"/>
    <dgm:cxn modelId="{CDA36241-F63A-412C-94D4-A7A229B5D305}" type="presParOf" srcId="{13DC7DA7-30B5-4C16-A144-11A977CC1BFD}" destId="{D08A1291-F009-4B73-AE20-C94FA61A28A4}" srcOrd="0" destOrd="0" presId="urn:microsoft.com/office/officeart/2008/layout/HorizontalMultiLevelHierarchy"/>
    <dgm:cxn modelId="{59233293-D5ED-425E-A6FD-7DB115DFB7FD}" type="presParOf" srcId="{13DC7DA7-30B5-4C16-A144-11A977CC1BFD}" destId="{4E16D87F-69D5-4725-9DEB-B86F1532279A}" srcOrd="1" destOrd="0" presId="urn:microsoft.com/office/officeart/2008/layout/HorizontalMultiLevelHierarchy"/>
    <dgm:cxn modelId="{8F3985B2-ED61-4A3C-A9D6-1B1F5383167C}" type="presParOf" srcId="{1FE94146-5B75-4843-BCCB-2AC2FBCBB67A}" destId="{BD1A24F2-FD22-4A51-9531-23C422861D0E}" srcOrd="2" destOrd="0" presId="urn:microsoft.com/office/officeart/2008/layout/HorizontalMultiLevelHierarchy"/>
    <dgm:cxn modelId="{5BACC927-2AD6-4BE3-B8F8-213F61993DAC}" type="presParOf" srcId="{BD1A24F2-FD22-4A51-9531-23C422861D0E}" destId="{CD9F63D4-88CE-4951-853A-109A78AF81E3}" srcOrd="0" destOrd="0" presId="urn:microsoft.com/office/officeart/2008/layout/HorizontalMultiLevelHierarchy"/>
    <dgm:cxn modelId="{F4839464-2D86-4554-BA1B-64463292704C}" type="presParOf" srcId="{1FE94146-5B75-4843-BCCB-2AC2FBCBB67A}" destId="{2ED1D181-257E-44A6-A949-DD1AB35D47F4}" srcOrd="3" destOrd="0" presId="urn:microsoft.com/office/officeart/2008/layout/HorizontalMultiLevelHierarchy"/>
    <dgm:cxn modelId="{E181585C-A996-4C8B-AC9A-E0B523FFEE85}" type="presParOf" srcId="{2ED1D181-257E-44A6-A949-DD1AB35D47F4}" destId="{F65279B2-8E5C-46D8-BF7D-99FB8DE0ED4E}" srcOrd="0" destOrd="0" presId="urn:microsoft.com/office/officeart/2008/layout/HorizontalMultiLevelHierarchy"/>
    <dgm:cxn modelId="{539DA716-872F-4B1D-BA72-5FD89A37BA11}" type="presParOf" srcId="{2ED1D181-257E-44A6-A949-DD1AB35D47F4}" destId="{A8BF23BF-6760-4568-AB7D-7BF471E79566}" srcOrd="1" destOrd="0" presId="urn:microsoft.com/office/officeart/2008/layout/HorizontalMultiLevelHierarchy"/>
    <dgm:cxn modelId="{B31CD6ED-2312-45D9-B1DC-97494BF2B2B2}" type="presParOf" srcId="{1FE94146-5B75-4843-BCCB-2AC2FBCBB67A}" destId="{91F987D9-B482-437B-84CB-8975B0F0AD9E}" srcOrd="4" destOrd="0" presId="urn:microsoft.com/office/officeart/2008/layout/HorizontalMultiLevelHierarchy"/>
    <dgm:cxn modelId="{6DC1E518-6085-4896-A394-CA48BB654B69}" type="presParOf" srcId="{91F987D9-B482-437B-84CB-8975B0F0AD9E}" destId="{507C23B1-4326-48AE-A167-F34F2FD4708A}" srcOrd="0" destOrd="0" presId="urn:microsoft.com/office/officeart/2008/layout/HorizontalMultiLevelHierarchy"/>
    <dgm:cxn modelId="{3845CC16-0EE2-4E79-B0A1-D3E5B53ECC58}" type="presParOf" srcId="{1FE94146-5B75-4843-BCCB-2AC2FBCBB67A}" destId="{50EA5589-D00B-46B1-8149-B4BFE2F9E0E0}" srcOrd="5" destOrd="0" presId="urn:microsoft.com/office/officeart/2008/layout/HorizontalMultiLevelHierarchy"/>
    <dgm:cxn modelId="{A0F5AFCF-0B6E-4D05-AFE1-A0862EBACB98}" type="presParOf" srcId="{50EA5589-D00B-46B1-8149-B4BFE2F9E0E0}" destId="{1184DD64-9E52-468F-AF75-315DC02A0AA2}" srcOrd="0" destOrd="0" presId="urn:microsoft.com/office/officeart/2008/layout/HorizontalMultiLevelHierarchy"/>
    <dgm:cxn modelId="{AFCFE367-5C3A-4248-8FB4-AA93AE850738}" type="presParOf" srcId="{50EA5589-D00B-46B1-8149-B4BFE2F9E0E0}" destId="{497F9062-0BDF-4A54-BC88-F42DF1F6AEC8}" srcOrd="1" destOrd="0" presId="urn:microsoft.com/office/officeart/2008/layout/HorizontalMultiLevelHierarchy"/>
    <dgm:cxn modelId="{E3A25C94-9042-40F2-87BA-A26A5E17A7EB}" type="presParOf" srcId="{1FE94146-5B75-4843-BCCB-2AC2FBCBB67A}" destId="{207A0A04-D1A1-449F-A863-D600535328FD}" srcOrd="6" destOrd="0" presId="urn:microsoft.com/office/officeart/2008/layout/HorizontalMultiLevelHierarchy"/>
    <dgm:cxn modelId="{341A2F9C-4E3A-4A2A-9BE6-D6507586D45A}" type="presParOf" srcId="{207A0A04-D1A1-449F-A863-D600535328FD}" destId="{1FC3302D-FAAA-47F9-960C-7038C7D0BC27}" srcOrd="0" destOrd="0" presId="urn:microsoft.com/office/officeart/2008/layout/HorizontalMultiLevelHierarchy"/>
    <dgm:cxn modelId="{1B96361D-11B5-4A01-9BF4-408DB9CF3832}" type="presParOf" srcId="{1FE94146-5B75-4843-BCCB-2AC2FBCBB67A}" destId="{5059EA12-4FD5-4C8B-929A-19D2FDDEB07B}" srcOrd="7" destOrd="0" presId="urn:microsoft.com/office/officeart/2008/layout/HorizontalMultiLevelHierarchy"/>
    <dgm:cxn modelId="{F53060A2-5563-4F12-BFB6-58686B23C6CA}" type="presParOf" srcId="{5059EA12-4FD5-4C8B-929A-19D2FDDEB07B}" destId="{E2FFBDCA-CE47-4D53-A231-D5B1E2BF0BCC}" srcOrd="0" destOrd="0" presId="urn:microsoft.com/office/officeart/2008/layout/HorizontalMultiLevelHierarchy"/>
    <dgm:cxn modelId="{42F17988-48A5-4C43-9767-C7999FFBE6C4}" type="presParOf" srcId="{5059EA12-4FD5-4C8B-929A-19D2FDDEB07B}" destId="{64EF3FE7-35B4-4B00-973E-E2F4242629E7}" srcOrd="1" destOrd="0" presId="urn:microsoft.com/office/officeart/2008/layout/HorizontalMultiLevelHierarchy"/>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D84E35-6ACD-4EB0-B683-21F0063F8EBF}" type="doc">
      <dgm:prSet loTypeId="urn:microsoft.com/office/officeart/2008/layout/VerticalAccentList" loCatId="list" qsTypeId="urn:microsoft.com/office/officeart/2005/8/quickstyle/3d4" qsCatId="3D" csTypeId="urn:microsoft.com/office/officeart/2005/8/colors/accent1_2" csCatId="accent1" phldr="1"/>
      <dgm:spPr/>
      <dgm:t>
        <a:bodyPr/>
        <a:lstStyle/>
        <a:p>
          <a:endParaRPr lang="el-GR"/>
        </a:p>
      </dgm:t>
    </dgm:pt>
    <dgm:pt modelId="{0E19BB83-57E8-4E9B-896D-12E785E6CF96}">
      <dgm:prSet phldrT="[Κείμενο]"/>
      <dgm:spPr/>
      <dgm:t>
        <a:bodyPr/>
        <a:lstStyle/>
        <a:p>
          <a:r>
            <a:rPr lang="el-GR" dirty="0"/>
            <a:t>Είναι περισσότερο «διασυνδεδεμένος» ανεξαρτήτως ορίων </a:t>
          </a:r>
          <a:r>
            <a:rPr lang="el-GR" dirty="0">
              <a:sym typeface="Wingdings" panose="05000000000000000000" pitchFamily="2" charset="2"/>
            </a:rPr>
            <a:t> ότι συμβαίνει σε ένα σημείο διαχέεται ευκολότερα σε πιο μακρινές αποστάσεις</a:t>
          </a:r>
          <a:endParaRPr lang="el-GR" dirty="0"/>
        </a:p>
      </dgm:t>
    </dgm:pt>
    <dgm:pt modelId="{89D1E0F7-6EEA-4C25-A561-E5347B5BC005}" type="parTrans" cxnId="{E1B6462D-3688-4559-ACF1-878C3AB3BA5A}">
      <dgm:prSet/>
      <dgm:spPr/>
      <dgm:t>
        <a:bodyPr/>
        <a:lstStyle/>
        <a:p>
          <a:endParaRPr lang="el-GR"/>
        </a:p>
      </dgm:t>
    </dgm:pt>
    <dgm:pt modelId="{D4DA85CE-F691-49CD-9DF6-7697A92A8927}" type="sibTrans" cxnId="{E1B6462D-3688-4559-ACF1-878C3AB3BA5A}">
      <dgm:prSet/>
      <dgm:spPr/>
      <dgm:t>
        <a:bodyPr/>
        <a:lstStyle/>
        <a:p>
          <a:endParaRPr lang="el-GR"/>
        </a:p>
      </dgm:t>
    </dgm:pt>
    <dgm:pt modelId="{AC82C9ED-59B0-4E79-8700-52A2F2CEB4A1}">
      <dgm:prSet phldrT="[Κείμενο]"/>
      <dgm:spPr/>
      <dgm:t>
        <a:bodyPr/>
        <a:lstStyle/>
        <a:p>
          <a:r>
            <a:rPr lang="el-GR" dirty="0"/>
            <a:t>Προσθέτει ποικιλία νέων δραστηριοτήτων και δυνητικά αξιοποιήσιμων πόρων (θαλάσσια ενέργεια, υδατοκαλλιέργεια, βιοτεχνολογία, </a:t>
          </a:r>
          <a:r>
            <a:rPr lang="el-GR" dirty="0" err="1"/>
            <a:t>κλπ</a:t>
          </a:r>
          <a:r>
            <a:rPr lang="el-GR" dirty="0"/>
            <a:t>)</a:t>
          </a:r>
        </a:p>
      </dgm:t>
    </dgm:pt>
    <dgm:pt modelId="{07676F7B-8CC6-48A6-940D-BEC79D15F0D7}" type="parTrans" cxnId="{73C85D4E-D63F-493E-BC07-019C802908DF}">
      <dgm:prSet/>
      <dgm:spPr/>
      <dgm:t>
        <a:bodyPr/>
        <a:lstStyle/>
        <a:p>
          <a:endParaRPr lang="el-GR"/>
        </a:p>
      </dgm:t>
    </dgm:pt>
    <dgm:pt modelId="{1D17D6E2-0A69-44D5-8E68-96604861E12D}" type="sibTrans" cxnId="{73C85D4E-D63F-493E-BC07-019C802908DF}">
      <dgm:prSet/>
      <dgm:spPr/>
      <dgm:t>
        <a:bodyPr/>
        <a:lstStyle/>
        <a:p>
          <a:endParaRPr lang="el-GR"/>
        </a:p>
      </dgm:t>
    </dgm:pt>
    <dgm:pt modelId="{A8F7E669-0FC4-4036-930C-9B5228E9DE3C}">
      <dgm:prSet phldrT="[Κείμενο]"/>
      <dgm:spPr/>
      <dgm:t>
        <a:bodyPr/>
        <a:lstStyle/>
        <a:p>
          <a:r>
            <a:rPr lang="el-GR" dirty="0"/>
            <a:t>Ευνοεί τη δημιουργία ευεργετικών οικοσυστημάτων με επίδραση στη βιοποικιλότητα, στο κλίμα και στην ατμόσφαιρα</a:t>
          </a:r>
        </a:p>
      </dgm:t>
    </dgm:pt>
    <dgm:pt modelId="{D53DA93D-4CA3-45C2-8EBB-94A3389F14FC}" type="parTrans" cxnId="{29097F80-6EEA-4284-BB6C-4F021D641394}">
      <dgm:prSet/>
      <dgm:spPr/>
      <dgm:t>
        <a:bodyPr/>
        <a:lstStyle/>
        <a:p>
          <a:endParaRPr lang="el-GR"/>
        </a:p>
      </dgm:t>
    </dgm:pt>
    <dgm:pt modelId="{C626533F-DA1E-41F4-9E97-3F264B7CE7B5}" type="sibTrans" cxnId="{29097F80-6EEA-4284-BB6C-4F021D641394}">
      <dgm:prSet/>
      <dgm:spPr/>
      <dgm:t>
        <a:bodyPr/>
        <a:lstStyle/>
        <a:p>
          <a:endParaRPr lang="el-GR"/>
        </a:p>
      </dgm:t>
    </dgm:pt>
    <dgm:pt modelId="{8496BACC-8B3A-413B-A772-562CBC50CE8A}">
      <dgm:prSet phldrT="[Κείμενο]"/>
      <dgm:spPr/>
      <dgm:t>
        <a:bodyPr/>
        <a:lstStyle/>
        <a:p>
          <a:r>
            <a:rPr lang="el-GR" dirty="0"/>
            <a:t>Πολλαπλασιάζει τη συνολική έκταση της περιφέρειας</a:t>
          </a:r>
        </a:p>
      </dgm:t>
    </dgm:pt>
    <dgm:pt modelId="{81DF67DC-7534-48B4-9904-507162848024}" type="sibTrans" cxnId="{A46555AD-6CD9-490F-B3D6-57EAD1136A55}">
      <dgm:prSet/>
      <dgm:spPr/>
      <dgm:t>
        <a:bodyPr/>
        <a:lstStyle/>
        <a:p>
          <a:endParaRPr lang="el-GR"/>
        </a:p>
      </dgm:t>
    </dgm:pt>
    <dgm:pt modelId="{469CF2B3-CDE5-4B63-9294-E3240EE5CB29}" type="parTrans" cxnId="{A46555AD-6CD9-490F-B3D6-57EAD1136A55}">
      <dgm:prSet/>
      <dgm:spPr/>
      <dgm:t>
        <a:bodyPr/>
        <a:lstStyle/>
        <a:p>
          <a:endParaRPr lang="el-GR"/>
        </a:p>
      </dgm:t>
    </dgm:pt>
    <dgm:pt modelId="{69A85CFD-312E-423D-A876-ABF9C08A2146}" type="pres">
      <dgm:prSet presAssocID="{E6D84E35-6ACD-4EB0-B683-21F0063F8EBF}" presName="Name0" presStyleCnt="0">
        <dgm:presLayoutVars>
          <dgm:chMax/>
          <dgm:chPref/>
          <dgm:dir/>
        </dgm:presLayoutVars>
      </dgm:prSet>
      <dgm:spPr/>
    </dgm:pt>
    <dgm:pt modelId="{00C4CA3E-DC2A-4E22-98B3-63410831BF26}" type="pres">
      <dgm:prSet presAssocID="{8496BACC-8B3A-413B-A772-562CBC50CE8A}" presName="parenttextcomposite" presStyleCnt="0"/>
      <dgm:spPr/>
    </dgm:pt>
    <dgm:pt modelId="{D99E1111-C25E-4533-9F9B-073E7FB350EA}" type="pres">
      <dgm:prSet presAssocID="{8496BACC-8B3A-413B-A772-562CBC50CE8A}" presName="parenttext" presStyleLbl="revTx" presStyleIdx="0" presStyleCnt="2" custLinFactNeighborX="1106" custLinFactNeighborY="2037">
        <dgm:presLayoutVars>
          <dgm:chMax/>
          <dgm:chPref val="2"/>
          <dgm:bulletEnabled val="1"/>
        </dgm:presLayoutVars>
      </dgm:prSet>
      <dgm:spPr/>
    </dgm:pt>
    <dgm:pt modelId="{46FB8FB2-54E3-4C47-9736-85CF63A8AB45}" type="pres">
      <dgm:prSet presAssocID="{8496BACC-8B3A-413B-A772-562CBC50CE8A}" presName="composite" presStyleCnt="0"/>
      <dgm:spPr/>
    </dgm:pt>
    <dgm:pt modelId="{5657A630-B0CA-4870-8881-9F7C1A4447D2}" type="pres">
      <dgm:prSet presAssocID="{8496BACC-8B3A-413B-A772-562CBC50CE8A}" presName="chevron1" presStyleLbl="alignNode1" presStyleIdx="0" presStyleCnt="14"/>
      <dgm:spPr/>
    </dgm:pt>
    <dgm:pt modelId="{A81B4773-C602-490F-B675-5B6E28A8AC72}" type="pres">
      <dgm:prSet presAssocID="{8496BACC-8B3A-413B-A772-562CBC50CE8A}" presName="chevron2" presStyleLbl="alignNode1" presStyleIdx="1" presStyleCnt="14"/>
      <dgm:spPr/>
    </dgm:pt>
    <dgm:pt modelId="{DF1FB5F6-B5E9-4D25-AF03-123663A123F8}" type="pres">
      <dgm:prSet presAssocID="{8496BACC-8B3A-413B-A772-562CBC50CE8A}" presName="chevron3" presStyleLbl="alignNode1" presStyleIdx="2" presStyleCnt="14"/>
      <dgm:spPr/>
    </dgm:pt>
    <dgm:pt modelId="{8819B036-3012-4AF5-BEDD-B5188F694DF5}" type="pres">
      <dgm:prSet presAssocID="{8496BACC-8B3A-413B-A772-562CBC50CE8A}" presName="chevron4" presStyleLbl="alignNode1" presStyleIdx="3" presStyleCnt="14"/>
      <dgm:spPr/>
    </dgm:pt>
    <dgm:pt modelId="{6789AA24-7254-4639-9BF7-3A3DCAE62960}" type="pres">
      <dgm:prSet presAssocID="{8496BACC-8B3A-413B-A772-562CBC50CE8A}" presName="chevron5" presStyleLbl="alignNode1" presStyleIdx="4" presStyleCnt="14"/>
      <dgm:spPr/>
    </dgm:pt>
    <dgm:pt modelId="{85111916-5397-48AA-9694-B3CD533C613E}" type="pres">
      <dgm:prSet presAssocID="{8496BACC-8B3A-413B-A772-562CBC50CE8A}" presName="chevron6" presStyleLbl="alignNode1" presStyleIdx="5" presStyleCnt="14"/>
      <dgm:spPr/>
    </dgm:pt>
    <dgm:pt modelId="{2DBF0389-4BFD-43BE-9BF4-23ED8CAF96F0}" type="pres">
      <dgm:prSet presAssocID="{8496BACC-8B3A-413B-A772-562CBC50CE8A}" presName="chevron7" presStyleLbl="alignNode1" presStyleIdx="6" presStyleCnt="14"/>
      <dgm:spPr/>
    </dgm:pt>
    <dgm:pt modelId="{690416E3-7AB9-4664-89C1-ECDEA7548DAF}" type="pres">
      <dgm:prSet presAssocID="{8496BACC-8B3A-413B-A772-562CBC50CE8A}" presName="childtext" presStyleLbl="solidFgAcc1" presStyleIdx="0" presStyleCnt="2">
        <dgm:presLayoutVars>
          <dgm:chMax/>
          <dgm:chPref val="0"/>
          <dgm:bulletEnabled val="1"/>
        </dgm:presLayoutVars>
      </dgm:prSet>
      <dgm:spPr/>
    </dgm:pt>
    <dgm:pt modelId="{5E2BB5C3-B84B-4331-81FC-A3FBF04F843D}" type="pres">
      <dgm:prSet presAssocID="{81DF67DC-7534-48B4-9904-507162848024}" presName="sibTrans" presStyleCnt="0"/>
      <dgm:spPr/>
    </dgm:pt>
    <dgm:pt modelId="{263272AA-484C-40BF-8F17-0126A818E906}" type="pres">
      <dgm:prSet presAssocID="{AC82C9ED-59B0-4E79-8700-52A2F2CEB4A1}" presName="parenttextcomposite" presStyleCnt="0"/>
      <dgm:spPr/>
    </dgm:pt>
    <dgm:pt modelId="{EA599722-7296-4AF7-8B1F-6B3345C94500}" type="pres">
      <dgm:prSet presAssocID="{AC82C9ED-59B0-4E79-8700-52A2F2CEB4A1}" presName="parenttext" presStyleLbl="revTx" presStyleIdx="1" presStyleCnt="2">
        <dgm:presLayoutVars>
          <dgm:chMax/>
          <dgm:chPref val="2"/>
          <dgm:bulletEnabled val="1"/>
        </dgm:presLayoutVars>
      </dgm:prSet>
      <dgm:spPr/>
    </dgm:pt>
    <dgm:pt modelId="{2B79CAEB-097F-4E67-BB2F-45D6085E1A50}" type="pres">
      <dgm:prSet presAssocID="{AC82C9ED-59B0-4E79-8700-52A2F2CEB4A1}" presName="composite" presStyleCnt="0"/>
      <dgm:spPr/>
    </dgm:pt>
    <dgm:pt modelId="{41C19FB4-0562-4DF2-BD6B-237543C207FC}" type="pres">
      <dgm:prSet presAssocID="{AC82C9ED-59B0-4E79-8700-52A2F2CEB4A1}" presName="chevron1" presStyleLbl="alignNode1" presStyleIdx="7" presStyleCnt="14"/>
      <dgm:spPr/>
    </dgm:pt>
    <dgm:pt modelId="{527491F7-9659-41FE-A870-B6E4E854D9E3}" type="pres">
      <dgm:prSet presAssocID="{AC82C9ED-59B0-4E79-8700-52A2F2CEB4A1}" presName="chevron2" presStyleLbl="alignNode1" presStyleIdx="8" presStyleCnt="14"/>
      <dgm:spPr/>
    </dgm:pt>
    <dgm:pt modelId="{4B6CCA05-FAE2-43EA-B879-0D35F1B34FBC}" type="pres">
      <dgm:prSet presAssocID="{AC82C9ED-59B0-4E79-8700-52A2F2CEB4A1}" presName="chevron3" presStyleLbl="alignNode1" presStyleIdx="9" presStyleCnt="14"/>
      <dgm:spPr/>
    </dgm:pt>
    <dgm:pt modelId="{F8EED528-948A-43B5-98F4-DC1DA4EE89BF}" type="pres">
      <dgm:prSet presAssocID="{AC82C9ED-59B0-4E79-8700-52A2F2CEB4A1}" presName="chevron4" presStyleLbl="alignNode1" presStyleIdx="10" presStyleCnt="14"/>
      <dgm:spPr/>
    </dgm:pt>
    <dgm:pt modelId="{F8AA61BA-1471-478B-AA98-B7CCB9F54021}" type="pres">
      <dgm:prSet presAssocID="{AC82C9ED-59B0-4E79-8700-52A2F2CEB4A1}" presName="chevron5" presStyleLbl="alignNode1" presStyleIdx="11" presStyleCnt="14"/>
      <dgm:spPr/>
    </dgm:pt>
    <dgm:pt modelId="{EBC31696-5B07-4F36-9D62-9B40D9693E39}" type="pres">
      <dgm:prSet presAssocID="{AC82C9ED-59B0-4E79-8700-52A2F2CEB4A1}" presName="chevron6" presStyleLbl="alignNode1" presStyleIdx="12" presStyleCnt="14"/>
      <dgm:spPr/>
    </dgm:pt>
    <dgm:pt modelId="{BCB951FD-F9BA-4BBF-8981-524B1D8C9F7D}" type="pres">
      <dgm:prSet presAssocID="{AC82C9ED-59B0-4E79-8700-52A2F2CEB4A1}" presName="chevron7" presStyleLbl="alignNode1" presStyleIdx="13" presStyleCnt="14"/>
      <dgm:spPr/>
    </dgm:pt>
    <dgm:pt modelId="{E3C40E7F-B892-42EA-B87A-E0D94BFD8969}" type="pres">
      <dgm:prSet presAssocID="{AC82C9ED-59B0-4E79-8700-52A2F2CEB4A1}" presName="childtext" presStyleLbl="solidFgAcc1" presStyleIdx="1" presStyleCnt="2">
        <dgm:presLayoutVars>
          <dgm:chMax/>
          <dgm:chPref val="0"/>
          <dgm:bulletEnabled val="1"/>
        </dgm:presLayoutVars>
      </dgm:prSet>
      <dgm:spPr/>
    </dgm:pt>
  </dgm:ptLst>
  <dgm:cxnLst>
    <dgm:cxn modelId="{61E91205-AF99-4B96-AE79-6483F0214F1A}" type="presOf" srcId="{AC82C9ED-59B0-4E79-8700-52A2F2CEB4A1}" destId="{EA599722-7296-4AF7-8B1F-6B3345C94500}" srcOrd="0" destOrd="0" presId="urn:microsoft.com/office/officeart/2008/layout/VerticalAccentList"/>
    <dgm:cxn modelId="{E1B6462D-3688-4559-ACF1-878C3AB3BA5A}" srcId="{8496BACC-8B3A-413B-A772-562CBC50CE8A}" destId="{0E19BB83-57E8-4E9B-896D-12E785E6CF96}" srcOrd="0" destOrd="0" parTransId="{89D1E0F7-6EEA-4C25-A561-E5347B5BC005}" sibTransId="{D4DA85CE-F691-49CD-9DF6-7697A92A8927}"/>
    <dgm:cxn modelId="{8BC2D65B-C6F9-4FCE-B1DB-4CA4241116A1}" type="presOf" srcId="{8496BACC-8B3A-413B-A772-562CBC50CE8A}" destId="{D99E1111-C25E-4533-9F9B-073E7FB350EA}" srcOrd="0" destOrd="0" presId="urn:microsoft.com/office/officeart/2008/layout/VerticalAccentList"/>
    <dgm:cxn modelId="{CB7DBA64-3E45-4589-8F43-2B919FD97FC4}" type="presOf" srcId="{0E19BB83-57E8-4E9B-896D-12E785E6CF96}" destId="{690416E3-7AB9-4664-89C1-ECDEA7548DAF}" srcOrd="0" destOrd="0" presId="urn:microsoft.com/office/officeart/2008/layout/VerticalAccentList"/>
    <dgm:cxn modelId="{73C85D4E-D63F-493E-BC07-019C802908DF}" srcId="{E6D84E35-6ACD-4EB0-B683-21F0063F8EBF}" destId="{AC82C9ED-59B0-4E79-8700-52A2F2CEB4A1}" srcOrd="1" destOrd="0" parTransId="{07676F7B-8CC6-48A6-940D-BEC79D15F0D7}" sibTransId="{1D17D6E2-0A69-44D5-8E68-96604861E12D}"/>
    <dgm:cxn modelId="{29097F80-6EEA-4284-BB6C-4F021D641394}" srcId="{AC82C9ED-59B0-4E79-8700-52A2F2CEB4A1}" destId="{A8F7E669-0FC4-4036-930C-9B5228E9DE3C}" srcOrd="0" destOrd="0" parTransId="{D53DA93D-4CA3-45C2-8EBB-94A3389F14FC}" sibTransId="{C626533F-DA1E-41F4-9E97-3F264B7CE7B5}"/>
    <dgm:cxn modelId="{A46555AD-6CD9-490F-B3D6-57EAD1136A55}" srcId="{E6D84E35-6ACD-4EB0-B683-21F0063F8EBF}" destId="{8496BACC-8B3A-413B-A772-562CBC50CE8A}" srcOrd="0" destOrd="0" parTransId="{469CF2B3-CDE5-4B63-9294-E3240EE5CB29}" sibTransId="{81DF67DC-7534-48B4-9904-507162848024}"/>
    <dgm:cxn modelId="{488D0DBB-55D0-46AC-AEDD-4EC75037B780}" type="presOf" srcId="{A8F7E669-0FC4-4036-930C-9B5228E9DE3C}" destId="{E3C40E7F-B892-42EA-B87A-E0D94BFD8969}" srcOrd="0" destOrd="0" presId="urn:microsoft.com/office/officeart/2008/layout/VerticalAccentList"/>
    <dgm:cxn modelId="{1B12FFBD-E887-436C-9C78-35CBC08F0493}" type="presOf" srcId="{E6D84E35-6ACD-4EB0-B683-21F0063F8EBF}" destId="{69A85CFD-312E-423D-A876-ABF9C08A2146}" srcOrd="0" destOrd="0" presId="urn:microsoft.com/office/officeart/2008/layout/VerticalAccentList"/>
    <dgm:cxn modelId="{A3C3DD2E-A306-4050-996A-3AB5BA62B53C}" type="presParOf" srcId="{69A85CFD-312E-423D-A876-ABF9C08A2146}" destId="{00C4CA3E-DC2A-4E22-98B3-63410831BF26}" srcOrd="0" destOrd="0" presId="urn:microsoft.com/office/officeart/2008/layout/VerticalAccentList"/>
    <dgm:cxn modelId="{AF733829-C374-48A5-AD17-2C9ECC20B622}" type="presParOf" srcId="{00C4CA3E-DC2A-4E22-98B3-63410831BF26}" destId="{D99E1111-C25E-4533-9F9B-073E7FB350EA}" srcOrd="0" destOrd="0" presId="urn:microsoft.com/office/officeart/2008/layout/VerticalAccentList"/>
    <dgm:cxn modelId="{C4962B62-086A-4521-A3E7-7B1E9BE9FA2B}" type="presParOf" srcId="{69A85CFD-312E-423D-A876-ABF9C08A2146}" destId="{46FB8FB2-54E3-4C47-9736-85CF63A8AB45}" srcOrd="1" destOrd="0" presId="urn:microsoft.com/office/officeart/2008/layout/VerticalAccentList"/>
    <dgm:cxn modelId="{4C478612-A822-4CC0-928E-E223BADF7CC4}" type="presParOf" srcId="{46FB8FB2-54E3-4C47-9736-85CF63A8AB45}" destId="{5657A630-B0CA-4870-8881-9F7C1A4447D2}" srcOrd="0" destOrd="0" presId="urn:microsoft.com/office/officeart/2008/layout/VerticalAccentList"/>
    <dgm:cxn modelId="{4E17674B-F091-4EEB-9F4B-F823D8E8B1B7}" type="presParOf" srcId="{46FB8FB2-54E3-4C47-9736-85CF63A8AB45}" destId="{A81B4773-C602-490F-B675-5B6E28A8AC72}" srcOrd="1" destOrd="0" presId="urn:microsoft.com/office/officeart/2008/layout/VerticalAccentList"/>
    <dgm:cxn modelId="{1FBB6C8B-C1D5-40F7-8B43-33ECED2F142E}" type="presParOf" srcId="{46FB8FB2-54E3-4C47-9736-85CF63A8AB45}" destId="{DF1FB5F6-B5E9-4D25-AF03-123663A123F8}" srcOrd="2" destOrd="0" presId="urn:microsoft.com/office/officeart/2008/layout/VerticalAccentList"/>
    <dgm:cxn modelId="{7018620A-4CCE-4029-A6F5-C19FBF79F30C}" type="presParOf" srcId="{46FB8FB2-54E3-4C47-9736-85CF63A8AB45}" destId="{8819B036-3012-4AF5-BEDD-B5188F694DF5}" srcOrd="3" destOrd="0" presId="urn:microsoft.com/office/officeart/2008/layout/VerticalAccentList"/>
    <dgm:cxn modelId="{F14FFB5E-E491-401D-BFA4-695101FD6734}" type="presParOf" srcId="{46FB8FB2-54E3-4C47-9736-85CF63A8AB45}" destId="{6789AA24-7254-4639-9BF7-3A3DCAE62960}" srcOrd="4" destOrd="0" presId="urn:microsoft.com/office/officeart/2008/layout/VerticalAccentList"/>
    <dgm:cxn modelId="{DE8826E5-CFD1-4437-93D3-F87E92995929}" type="presParOf" srcId="{46FB8FB2-54E3-4C47-9736-85CF63A8AB45}" destId="{85111916-5397-48AA-9694-B3CD533C613E}" srcOrd="5" destOrd="0" presId="urn:microsoft.com/office/officeart/2008/layout/VerticalAccentList"/>
    <dgm:cxn modelId="{EBEE137C-F07B-41D4-8D67-BADC17807FFA}" type="presParOf" srcId="{46FB8FB2-54E3-4C47-9736-85CF63A8AB45}" destId="{2DBF0389-4BFD-43BE-9BF4-23ED8CAF96F0}" srcOrd="6" destOrd="0" presId="urn:microsoft.com/office/officeart/2008/layout/VerticalAccentList"/>
    <dgm:cxn modelId="{8F97B3F9-8C37-4FC9-A19E-D0D29019B5DA}" type="presParOf" srcId="{46FB8FB2-54E3-4C47-9736-85CF63A8AB45}" destId="{690416E3-7AB9-4664-89C1-ECDEA7548DAF}" srcOrd="7" destOrd="0" presId="urn:microsoft.com/office/officeart/2008/layout/VerticalAccentList"/>
    <dgm:cxn modelId="{F0FAA081-7ABB-43BB-B3F6-EA131DD68FE5}" type="presParOf" srcId="{69A85CFD-312E-423D-A876-ABF9C08A2146}" destId="{5E2BB5C3-B84B-4331-81FC-A3FBF04F843D}" srcOrd="2" destOrd="0" presId="urn:microsoft.com/office/officeart/2008/layout/VerticalAccentList"/>
    <dgm:cxn modelId="{6A8A65DD-0537-42BC-8301-B782A8133AEC}" type="presParOf" srcId="{69A85CFD-312E-423D-A876-ABF9C08A2146}" destId="{263272AA-484C-40BF-8F17-0126A818E906}" srcOrd="3" destOrd="0" presId="urn:microsoft.com/office/officeart/2008/layout/VerticalAccentList"/>
    <dgm:cxn modelId="{2BB246C0-7A1F-4104-B9F1-5340AE9DCF0D}" type="presParOf" srcId="{263272AA-484C-40BF-8F17-0126A818E906}" destId="{EA599722-7296-4AF7-8B1F-6B3345C94500}" srcOrd="0" destOrd="0" presId="urn:microsoft.com/office/officeart/2008/layout/VerticalAccentList"/>
    <dgm:cxn modelId="{1CF215B9-AB1B-4EA8-A0C0-EA7AF448E254}" type="presParOf" srcId="{69A85CFD-312E-423D-A876-ABF9C08A2146}" destId="{2B79CAEB-097F-4E67-BB2F-45D6085E1A50}" srcOrd="4" destOrd="0" presId="urn:microsoft.com/office/officeart/2008/layout/VerticalAccentList"/>
    <dgm:cxn modelId="{0C2DC526-5C97-4BC7-9B5E-16B3A461D174}" type="presParOf" srcId="{2B79CAEB-097F-4E67-BB2F-45D6085E1A50}" destId="{41C19FB4-0562-4DF2-BD6B-237543C207FC}" srcOrd="0" destOrd="0" presId="urn:microsoft.com/office/officeart/2008/layout/VerticalAccentList"/>
    <dgm:cxn modelId="{E60D0075-2A60-4E60-84F8-74FC36DC61CF}" type="presParOf" srcId="{2B79CAEB-097F-4E67-BB2F-45D6085E1A50}" destId="{527491F7-9659-41FE-A870-B6E4E854D9E3}" srcOrd="1" destOrd="0" presId="urn:microsoft.com/office/officeart/2008/layout/VerticalAccentList"/>
    <dgm:cxn modelId="{046AA8B9-B19C-4412-A766-73A123400419}" type="presParOf" srcId="{2B79CAEB-097F-4E67-BB2F-45D6085E1A50}" destId="{4B6CCA05-FAE2-43EA-B879-0D35F1B34FBC}" srcOrd="2" destOrd="0" presId="urn:microsoft.com/office/officeart/2008/layout/VerticalAccentList"/>
    <dgm:cxn modelId="{5AD6F30A-3B26-4EDD-A211-116B9C423642}" type="presParOf" srcId="{2B79CAEB-097F-4E67-BB2F-45D6085E1A50}" destId="{F8EED528-948A-43B5-98F4-DC1DA4EE89BF}" srcOrd="3" destOrd="0" presId="urn:microsoft.com/office/officeart/2008/layout/VerticalAccentList"/>
    <dgm:cxn modelId="{91616B3E-D344-4204-BAA0-FA3C83BF5FFC}" type="presParOf" srcId="{2B79CAEB-097F-4E67-BB2F-45D6085E1A50}" destId="{F8AA61BA-1471-478B-AA98-B7CCB9F54021}" srcOrd="4" destOrd="0" presId="urn:microsoft.com/office/officeart/2008/layout/VerticalAccentList"/>
    <dgm:cxn modelId="{835D2B60-4010-4791-B841-932078C977DC}" type="presParOf" srcId="{2B79CAEB-097F-4E67-BB2F-45D6085E1A50}" destId="{EBC31696-5B07-4F36-9D62-9B40D9693E39}" srcOrd="5" destOrd="0" presId="urn:microsoft.com/office/officeart/2008/layout/VerticalAccentList"/>
    <dgm:cxn modelId="{0D3B9F39-C859-4D2A-B5FB-4C8FE0B450E6}" type="presParOf" srcId="{2B79CAEB-097F-4E67-BB2F-45D6085E1A50}" destId="{BCB951FD-F9BA-4BBF-8981-524B1D8C9F7D}" srcOrd="6" destOrd="0" presId="urn:microsoft.com/office/officeart/2008/layout/VerticalAccentList"/>
    <dgm:cxn modelId="{EF50275A-FB3E-496C-8ED7-3F9AA8C8B537}" type="presParOf" srcId="{2B79CAEB-097F-4E67-BB2F-45D6085E1A50}" destId="{E3C40E7F-B892-42EA-B87A-E0D94BFD8969}" srcOrd="7" destOrd="0" presId="urn:microsoft.com/office/officeart/2008/layout/VerticalAccen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CFD81E-BFAD-4319-9D13-1368F6D633F5}" type="doc">
      <dgm:prSet loTypeId="urn:microsoft.com/office/officeart/2008/layout/AlternatingHexagons" loCatId="list" qsTypeId="urn:microsoft.com/office/officeart/2005/8/quickstyle/3d4" qsCatId="3D" csTypeId="urn:microsoft.com/office/officeart/2005/8/colors/accent4_3" csCatId="accent4" phldr="1"/>
      <dgm:spPr/>
      <dgm:t>
        <a:bodyPr/>
        <a:lstStyle/>
        <a:p>
          <a:endParaRPr lang="el-GR"/>
        </a:p>
      </dgm:t>
    </dgm:pt>
    <dgm:pt modelId="{F356F818-1E02-45C4-B2D7-6F352B68F7DC}">
      <dgm:prSet phldrT="[Κείμενο]"/>
      <dgm:spPr/>
      <dgm:t>
        <a:bodyPr/>
        <a:lstStyle/>
        <a:p>
          <a:r>
            <a:rPr lang="el-GR" dirty="0"/>
            <a:t>Μεγάλος αριθμός μνημείων πολιτιστικής κληρονομιάς (φρούρια, αρχαιολογικοί χώροι, εκκλησίες, κ.α.)</a:t>
          </a:r>
        </a:p>
      </dgm:t>
    </dgm:pt>
    <dgm:pt modelId="{10BD7EA2-30C2-4139-BC5A-CFB10CF0740B}" type="parTrans" cxnId="{005A4382-E13B-4C35-B8A5-49D00388E291}">
      <dgm:prSet/>
      <dgm:spPr/>
      <dgm:t>
        <a:bodyPr/>
        <a:lstStyle/>
        <a:p>
          <a:endParaRPr lang="el-GR"/>
        </a:p>
      </dgm:t>
    </dgm:pt>
    <dgm:pt modelId="{6343A1E9-5C4E-498D-AD44-DCF27F778CA1}" type="sibTrans" cxnId="{005A4382-E13B-4C35-B8A5-49D00388E291}">
      <dgm:prSet/>
      <dgm:spPr/>
      <dgm:t>
        <a:bodyPr/>
        <a:lstStyle/>
        <a:p>
          <a:r>
            <a:rPr lang="el-GR" dirty="0"/>
            <a:t>Κοινό ιστορικό και πολιτιστικό απόθεμα των νησιών</a:t>
          </a:r>
        </a:p>
      </dgm:t>
    </dgm:pt>
    <dgm:pt modelId="{133546E5-22F8-4EDE-9C60-8BCA6E6F80D2}">
      <dgm:prSet phldrT="[Κείμενο]" custT="1"/>
      <dgm:spPr/>
      <dgm:t>
        <a:bodyPr/>
        <a:lstStyle/>
        <a:p>
          <a:r>
            <a:rPr lang="el-GR" sz="900" dirty="0"/>
            <a:t>Διαφοροποίηση τουριστικού προϊόντος, προώθηση θεματικού ποιοτικού τουρισμού</a:t>
          </a:r>
        </a:p>
      </dgm:t>
    </dgm:pt>
    <dgm:pt modelId="{C69F1269-BCAB-4E15-BE0A-EC8EAAEFE926}" type="parTrans" cxnId="{920E528D-B85B-476F-9947-242B5DD445F4}">
      <dgm:prSet/>
      <dgm:spPr/>
      <dgm:t>
        <a:bodyPr/>
        <a:lstStyle/>
        <a:p>
          <a:endParaRPr lang="el-GR"/>
        </a:p>
      </dgm:t>
    </dgm:pt>
    <dgm:pt modelId="{F37466C9-72F2-4FDD-9B11-F7ECE3F317F6}" type="sibTrans" cxnId="{920E528D-B85B-476F-9947-242B5DD445F4}">
      <dgm:prSet/>
      <dgm:spPr/>
      <dgm:t>
        <a:bodyPr/>
        <a:lstStyle/>
        <a:p>
          <a:r>
            <a:rPr lang="el-GR" dirty="0"/>
            <a:t>Οικιστικός πλούτος </a:t>
          </a:r>
          <a:r>
            <a:rPr lang="el-GR" dirty="0">
              <a:sym typeface="Wingdings" panose="05000000000000000000" pitchFamily="2" charset="2"/>
            </a:rPr>
            <a:t> πλήθος δυναμικών στοιχείων</a:t>
          </a:r>
          <a:endParaRPr lang="el-GR" dirty="0"/>
        </a:p>
      </dgm:t>
    </dgm:pt>
    <dgm:pt modelId="{C1AA243C-6B01-4B11-9DBF-F9866F99C949}">
      <dgm:prSet phldrT="[Κείμενο]" custT="1"/>
      <dgm:spPr/>
      <dgm:t>
        <a:bodyPr/>
        <a:lstStyle/>
        <a:p>
          <a:r>
            <a:rPr lang="el-GR" sz="900" dirty="0"/>
            <a:t>Σύγχρονη πολιτιστική δημιουργία (μουσική, εικαστικά, θέατρο, χορός, λαϊκή κληρονομιά)</a:t>
          </a:r>
        </a:p>
      </dgm:t>
    </dgm:pt>
    <dgm:pt modelId="{40713FF4-AD5A-419D-BFC9-C2830F3F3327}" type="parTrans" cxnId="{421F9F76-E3DD-4C09-A4D9-B13407C7C953}">
      <dgm:prSet/>
      <dgm:spPr/>
      <dgm:t>
        <a:bodyPr/>
        <a:lstStyle/>
        <a:p>
          <a:endParaRPr lang="el-GR"/>
        </a:p>
      </dgm:t>
    </dgm:pt>
    <dgm:pt modelId="{805E7EA6-784F-4A76-AB76-C8FF4F87069B}" type="sibTrans" cxnId="{421F9F76-E3DD-4C09-A4D9-B13407C7C953}">
      <dgm:prSet>
        <dgm:style>
          <a:lnRef idx="0">
            <a:schemeClr val="accent2"/>
          </a:lnRef>
          <a:fillRef idx="3">
            <a:schemeClr val="accent2"/>
          </a:fillRef>
          <a:effectRef idx="3">
            <a:schemeClr val="accent2"/>
          </a:effectRef>
          <a:fontRef idx="minor">
            <a:schemeClr val="lt1"/>
          </a:fontRef>
        </dgm:style>
      </dgm:prSet>
      <dgm:spPr/>
      <dgm:t>
        <a:bodyPr/>
        <a:lstStyle/>
        <a:p>
          <a:r>
            <a:rPr lang="el-GR" dirty="0"/>
            <a:t>Συνδυαστική και ολιστική αξιοποίηση των δυνατοτήτων θα προσδώσει </a:t>
          </a:r>
          <a:r>
            <a:rPr lang="el-GR" b="1" dirty="0"/>
            <a:t>προστιθέμενη αξία</a:t>
          </a:r>
          <a:r>
            <a:rPr lang="el-GR" b="0" dirty="0"/>
            <a:t> στο πλαίσιο μιας διαδικασίας αναζωογόνησης</a:t>
          </a:r>
          <a:endParaRPr lang="el-GR" dirty="0"/>
        </a:p>
      </dgm:t>
    </dgm:pt>
    <dgm:pt modelId="{72F0D2F0-824E-4315-981C-110B42880A2D}">
      <dgm:prSet phldrT="[Κείμενο]" phldr="1"/>
      <dgm:spPr/>
      <dgm:t>
        <a:bodyPr/>
        <a:lstStyle/>
        <a:p>
          <a:endParaRPr lang="el-GR"/>
        </a:p>
      </dgm:t>
    </dgm:pt>
    <dgm:pt modelId="{DAEC17F9-B235-472F-809E-AFDD8342C43F}" type="parTrans" cxnId="{02ED77CB-6F9E-4429-8108-D0526520974A}">
      <dgm:prSet/>
      <dgm:spPr/>
      <dgm:t>
        <a:bodyPr/>
        <a:lstStyle/>
        <a:p>
          <a:endParaRPr lang="el-GR"/>
        </a:p>
      </dgm:t>
    </dgm:pt>
    <dgm:pt modelId="{9B40297E-1928-4F82-9E12-D7EC2A118AD9}" type="sibTrans" cxnId="{02ED77CB-6F9E-4429-8108-D0526520974A}">
      <dgm:prSet/>
      <dgm:spPr/>
      <dgm:t>
        <a:bodyPr/>
        <a:lstStyle/>
        <a:p>
          <a:endParaRPr lang="el-GR"/>
        </a:p>
      </dgm:t>
    </dgm:pt>
    <dgm:pt modelId="{66D99E7F-2E6D-444A-89CD-7467D2967B69}">
      <dgm:prSet custT="1"/>
      <dgm:spPr/>
      <dgm:t>
        <a:bodyPr/>
        <a:lstStyle/>
        <a:p>
          <a:r>
            <a:rPr lang="el-GR" sz="1000" dirty="0"/>
            <a:t>Μεγάλη </a:t>
          </a:r>
          <a:r>
            <a:rPr lang="el-GR" sz="1000" dirty="0" err="1"/>
            <a:t>επισκεψιμότητα</a:t>
          </a:r>
          <a:r>
            <a:rPr lang="el-GR" sz="1000" dirty="0"/>
            <a:t> Μουσείων και Αρχαιολογικών χώρων</a:t>
          </a:r>
        </a:p>
      </dgm:t>
    </dgm:pt>
    <dgm:pt modelId="{03D43DBD-926E-4B91-817A-CFBDA26754C3}" type="parTrans" cxnId="{9B048D43-7187-491E-884B-5F98379ADFCE}">
      <dgm:prSet/>
      <dgm:spPr/>
      <dgm:t>
        <a:bodyPr/>
        <a:lstStyle/>
        <a:p>
          <a:endParaRPr lang="el-GR"/>
        </a:p>
      </dgm:t>
    </dgm:pt>
    <dgm:pt modelId="{A30310B8-6D04-4F56-B5B6-11C5E7E03355}" type="sibTrans" cxnId="{9B048D43-7187-491E-884B-5F98379ADFCE}">
      <dgm:prSet/>
      <dgm:spPr/>
      <dgm:t>
        <a:bodyPr/>
        <a:lstStyle/>
        <a:p>
          <a:r>
            <a:rPr lang="el-GR" i="1" dirty="0"/>
            <a:t>‘Τοπία περιφερειακής σημασίας’</a:t>
          </a:r>
          <a:r>
            <a:rPr lang="el-GR" i="0" dirty="0"/>
            <a:t> φυσικού και δομημένου περιβάλλοντος</a:t>
          </a:r>
          <a:endParaRPr lang="el-GR" i="1" dirty="0"/>
        </a:p>
      </dgm:t>
    </dgm:pt>
    <dgm:pt modelId="{9126EF50-DDEE-438B-A407-A63EFEA2256D}" type="pres">
      <dgm:prSet presAssocID="{43CFD81E-BFAD-4319-9D13-1368F6D633F5}" presName="Name0" presStyleCnt="0">
        <dgm:presLayoutVars>
          <dgm:chMax/>
          <dgm:chPref/>
          <dgm:dir/>
          <dgm:animLvl val="lvl"/>
        </dgm:presLayoutVars>
      </dgm:prSet>
      <dgm:spPr/>
    </dgm:pt>
    <dgm:pt modelId="{D35DD2BE-0A6E-44C0-9281-E6223D7B5B2F}" type="pres">
      <dgm:prSet presAssocID="{F356F818-1E02-45C4-B2D7-6F352B68F7DC}" presName="composite" presStyleCnt="0"/>
      <dgm:spPr/>
    </dgm:pt>
    <dgm:pt modelId="{AFD3C112-2E68-433F-B23C-6955A381A366}" type="pres">
      <dgm:prSet presAssocID="{F356F818-1E02-45C4-B2D7-6F352B68F7DC}" presName="Parent1" presStyleLbl="node1" presStyleIdx="0" presStyleCnt="8" custScaleX="113327" custScaleY="103009" custLinFactNeighborX="2484" custLinFactNeighborY="-1081">
        <dgm:presLayoutVars>
          <dgm:chMax val="1"/>
          <dgm:chPref val="1"/>
          <dgm:bulletEnabled val="1"/>
        </dgm:presLayoutVars>
      </dgm:prSet>
      <dgm:spPr/>
    </dgm:pt>
    <dgm:pt modelId="{8A54F6D1-7381-49C2-A66B-651D3025439C}" type="pres">
      <dgm:prSet presAssocID="{F356F818-1E02-45C4-B2D7-6F352B68F7DC}" presName="Childtext1" presStyleLbl="revTx" presStyleIdx="0" presStyleCnt="4" custLinFactNeighborX="14045" custLinFactNeighborY="-4098">
        <dgm:presLayoutVars>
          <dgm:chMax val="0"/>
          <dgm:chPref val="0"/>
          <dgm:bulletEnabled val="1"/>
        </dgm:presLayoutVars>
      </dgm:prSet>
      <dgm:spPr/>
    </dgm:pt>
    <dgm:pt modelId="{23C441DF-B7C8-4139-AA40-7107FE0B0214}" type="pres">
      <dgm:prSet presAssocID="{F356F818-1E02-45C4-B2D7-6F352B68F7DC}" presName="BalanceSpacing" presStyleCnt="0"/>
      <dgm:spPr/>
    </dgm:pt>
    <dgm:pt modelId="{29966E61-1884-44D9-ABD2-4936B9DFE811}" type="pres">
      <dgm:prSet presAssocID="{F356F818-1E02-45C4-B2D7-6F352B68F7DC}" presName="BalanceSpacing1" presStyleCnt="0"/>
      <dgm:spPr/>
    </dgm:pt>
    <dgm:pt modelId="{2672376A-80B8-4A30-AF35-121359F29716}" type="pres">
      <dgm:prSet presAssocID="{6343A1E9-5C4E-498D-AD44-DCF27F778CA1}" presName="Accent1Text" presStyleLbl="node1" presStyleIdx="1" presStyleCnt="8" custScaleX="114846" custScaleY="102750" custLinFactNeighborX="-11024" custLinFactNeighborY="-1879"/>
      <dgm:spPr/>
    </dgm:pt>
    <dgm:pt modelId="{64B3AD05-6DE5-4368-BCCE-C0C733CE8077}" type="pres">
      <dgm:prSet presAssocID="{6343A1E9-5C4E-498D-AD44-DCF27F778CA1}" presName="spaceBetweenRectangles" presStyleCnt="0"/>
      <dgm:spPr/>
    </dgm:pt>
    <dgm:pt modelId="{7901CA47-CF96-4B38-A0D0-A85771E4A293}" type="pres">
      <dgm:prSet presAssocID="{66D99E7F-2E6D-444A-89CD-7467D2967B69}" presName="composite" presStyleCnt="0"/>
      <dgm:spPr/>
    </dgm:pt>
    <dgm:pt modelId="{D67307F7-E143-4C70-8663-BC5517CC55E3}" type="pres">
      <dgm:prSet presAssocID="{66D99E7F-2E6D-444A-89CD-7467D2967B69}" presName="Parent1" presStyleLbl="node1" presStyleIdx="2" presStyleCnt="8" custScaleX="100768" custScaleY="112825">
        <dgm:presLayoutVars>
          <dgm:chMax val="1"/>
          <dgm:chPref val="1"/>
          <dgm:bulletEnabled val="1"/>
        </dgm:presLayoutVars>
      </dgm:prSet>
      <dgm:spPr/>
    </dgm:pt>
    <dgm:pt modelId="{675740CD-D75F-440A-A5BA-BF0CF15E0DAE}" type="pres">
      <dgm:prSet presAssocID="{66D99E7F-2E6D-444A-89CD-7467D2967B69}" presName="Childtext1" presStyleLbl="revTx" presStyleIdx="1" presStyleCnt="4">
        <dgm:presLayoutVars>
          <dgm:chMax val="0"/>
          <dgm:chPref val="0"/>
          <dgm:bulletEnabled val="1"/>
        </dgm:presLayoutVars>
      </dgm:prSet>
      <dgm:spPr/>
    </dgm:pt>
    <dgm:pt modelId="{912AE44E-EA69-48FA-9B6A-757891F9D87D}" type="pres">
      <dgm:prSet presAssocID="{66D99E7F-2E6D-444A-89CD-7467D2967B69}" presName="BalanceSpacing" presStyleCnt="0"/>
      <dgm:spPr/>
    </dgm:pt>
    <dgm:pt modelId="{E72FADD3-5193-45FD-852D-78511E5786E6}" type="pres">
      <dgm:prSet presAssocID="{66D99E7F-2E6D-444A-89CD-7467D2967B69}" presName="BalanceSpacing1" presStyleCnt="0"/>
      <dgm:spPr/>
    </dgm:pt>
    <dgm:pt modelId="{DADB8B0D-0097-4BE0-845C-2D5EA06D1B1D}" type="pres">
      <dgm:prSet presAssocID="{A30310B8-6D04-4F56-B5B6-11C5E7E03355}" presName="Accent1Text" presStyleLbl="node1" presStyleIdx="3" presStyleCnt="8" custScaleX="101784" custScaleY="111929"/>
      <dgm:spPr/>
    </dgm:pt>
    <dgm:pt modelId="{F101CD11-0E57-4841-A8EA-2B269839CA33}" type="pres">
      <dgm:prSet presAssocID="{A30310B8-6D04-4F56-B5B6-11C5E7E03355}" presName="spaceBetweenRectangles" presStyleCnt="0"/>
      <dgm:spPr/>
    </dgm:pt>
    <dgm:pt modelId="{32D03A69-5F27-4567-908B-3759B62EAB2C}" type="pres">
      <dgm:prSet presAssocID="{133546E5-22F8-4EDE-9C60-8BCA6E6F80D2}" presName="composite" presStyleCnt="0"/>
      <dgm:spPr/>
    </dgm:pt>
    <dgm:pt modelId="{E5CEBB77-88FB-453A-AB71-C114BD2E4A8B}" type="pres">
      <dgm:prSet presAssocID="{133546E5-22F8-4EDE-9C60-8BCA6E6F80D2}" presName="Parent1" presStyleLbl="node1" presStyleIdx="4" presStyleCnt="8">
        <dgm:presLayoutVars>
          <dgm:chMax val="1"/>
          <dgm:chPref val="1"/>
          <dgm:bulletEnabled val="1"/>
        </dgm:presLayoutVars>
      </dgm:prSet>
      <dgm:spPr/>
    </dgm:pt>
    <dgm:pt modelId="{2D055D5C-D79C-4DAC-A507-0CDE04140223}" type="pres">
      <dgm:prSet presAssocID="{133546E5-22F8-4EDE-9C60-8BCA6E6F80D2}" presName="Childtext1" presStyleLbl="revTx" presStyleIdx="2" presStyleCnt="4">
        <dgm:presLayoutVars>
          <dgm:chMax val="0"/>
          <dgm:chPref val="0"/>
          <dgm:bulletEnabled val="1"/>
        </dgm:presLayoutVars>
      </dgm:prSet>
      <dgm:spPr/>
    </dgm:pt>
    <dgm:pt modelId="{91CC6B93-6880-4636-A2AF-CE6F3DD031AF}" type="pres">
      <dgm:prSet presAssocID="{133546E5-22F8-4EDE-9C60-8BCA6E6F80D2}" presName="BalanceSpacing" presStyleCnt="0"/>
      <dgm:spPr/>
    </dgm:pt>
    <dgm:pt modelId="{1B722A14-81B1-4ADC-A578-670951E5E62B}" type="pres">
      <dgm:prSet presAssocID="{133546E5-22F8-4EDE-9C60-8BCA6E6F80D2}" presName="BalanceSpacing1" presStyleCnt="0"/>
      <dgm:spPr/>
    </dgm:pt>
    <dgm:pt modelId="{0C69B366-0220-4146-BB05-4E7C5C537CC4}" type="pres">
      <dgm:prSet presAssocID="{F37466C9-72F2-4FDD-9B11-F7ECE3F317F6}" presName="Accent1Text" presStyleLbl="node1" presStyleIdx="5" presStyleCnt="8"/>
      <dgm:spPr/>
    </dgm:pt>
    <dgm:pt modelId="{A605AB3C-3933-403C-93E5-767986D2D970}" type="pres">
      <dgm:prSet presAssocID="{F37466C9-72F2-4FDD-9B11-F7ECE3F317F6}" presName="spaceBetweenRectangles" presStyleCnt="0"/>
      <dgm:spPr/>
    </dgm:pt>
    <dgm:pt modelId="{C40ECB45-F634-4864-A229-166488988E9B}" type="pres">
      <dgm:prSet presAssocID="{C1AA243C-6B01-4B11-9DBF-F9866F99C949}" presName="composite" presStyleCnt="0"/>
      <dgm:spPr/>
    </dgm:pt>
    <dgm:pt modelId="{0345945B-B126-47CE-83AF-EB832CA5AD00}" type="pres">
      <dgm:prSet presAssocID="{C1AA243C-6B01-4B11-9DBF-F9866F99C949}" presName="Parent1" presStyleLbl="node1" presStyleIdx="6" presStyleCnt="8" custScaleX="106228" custScaleY="114884" custLinFactY="-79913" custLinFactNeighborX="-55640" custLinFactNeighborY="-100000">
        <dgm:presLayoutVars>
          <dgm:chMax val="1"/>
          <dgm:chPref val="1"/>
          <dgm:bulletEnabled val="1"/>
        </dgm:presLayoutVars>
      </dgm:prSet>
      <dgm:spPr/>
    </dgm:pt>
    <dgm:pt modelId="{0605FEEA-0FB2-408E-AAAD-597886CB62CD}" type="pres">
      <dgm:prSet presAssocID="{C1AA243C-6B01-4B11-9DBF-F9866F99C949}" presName="Childtext1" presStyleLbl="revTx" presStyleIdx="3" presStyleCnt="4">
        <dgm:presLayoutVars>
          <dgm:chMax val="0"/>
          <dgm:chPref val="0"/>
          <dgm:bulletEnabled val="1"/>
        </dgm:presLayoutVars>
      </dgm:prSet>
      <dgm:spPr/>
    </dgm:pt>
    <dgm:pt modelId="{687DF68B-C879-47E4-8AEF-CD52AF04744A}" type="pres">
      <dgm:prSet presAssocID="{C1AA243C-6B01-4B11-9DBF-F9866F99C949}" presName="BalanceSpacing" presStyleCnt="0"/>
      <dgm:spPr/>
    </dgm:pt>
    <dgm:pt modelId="{08C68D14-43BF-4F07-990F-D4E00D135E0D}" type="pres">
      <dgm:prSet presAssocID="{C1AA243C-6B01-4B11-9DBF-F9866F99C949}" presName="BalanceSpacing1" presStyleCnt="0"/>
      <dgm:spPr/>
    </dgm:pt>
    <dgm:pt modelId="{08B0A58E-A289-4FCE-9498-95898028EC8A}" type="pres">
      <dgm:prSet presAssocID="{805E7EA6-784F-4A76-AB76-C8FF4F87069B}" presName="Accent1Text" presStyleLbl="node1" presStyleIdx="7" presStyleCnt="8" custScaleX="478532" custScaleY="60248" custLinFactNeighborX="-46631" custLinFactNeighborY="1890"/>
      <dgm:spPr/>
    </dgm:pt>
  </dgm:ptLst>
  <dgm:cxnLst>
    <dgm:cxn modelId="{CC8B3326-17CC-4EC5-A8A3-4CDC5171D1CD}" type="presOf" srcId="{805E7EA6-784F-4A76-AB76-C8FF4F87069B}" destId="{08B0A58E-A289-4FCE-9498-95898028EC8A}" srcOrd="0" destOrd="0" presId="urn:microsoft.com/office/officeart/2008/layout/AlternatingHexagons"/>
    <dgm:cxn modelId="{41C80B39-8E00-4EDE-BB62-08E01F577506}" type="presOf" srcId="{43CFD81E-BFAD-4319-9D13-1368F6D633F5}" destId="{9126EF50-DDEE-438B-A407-A63EFEA2256D}" srcOrd="0" destOrd="0" presId="urn:microsoft.com/office/officeart/2008/layout/AlternatingHexagons"/>
    <dgm:cxn modelId="{3313AB40-97B4-455E-AFBE-256DB325581F}" type="presOf" srcId="{C1AA243C-6B01-4B11-9DBF-F9866F99C949}" destId="{0345945B-B126-47CE-83AF-EB832CA5AD00}" srcOrd="0" destOrd="0" presId="urn:microsoft.com/office/officeart/2008/layout/AlternatingHexagons"/>
    <dgm:cxn modelId="{9B048D43-7187-491E-884B-5F98379ADFCE}" srcId="{43CFD81E-BFAD-4319-9D13-1368F6D633F5}" destId="{66D99E7F-2E6D-444A-89CD-7467D2967B69}" srcOrd="1" destOrd="0" parTransId="{03D43DBD-926E-4B91-817A-CFBDA26754C3}" sibTransId="{A30310B8-6D04-4F56-B5B6-11C5E7E03355}"/>
    <dgm:cxn modelId="{D4A9776D-AE8D-4F9F-8113-AA56D613A710}" type="presOf" srcId="{133546E5-22F8-4EDE-9C60-8BCA6E6F80D2}" destId="{E5CEBB77-88FB-453A-AB71-C114BD2E4A8B}" srcOrd="0" destOrd="0" presId="urn:microsoft.com/office/officeart/2008/layout/AlternatingHexagons"/>
    <dgm:cxn modelId="{24DF5050-A56D-4EA7-8F5D-9F5AFE9A7739}" type="presOf" srcId="{A30310B8-6D04-4F56-B5B6-11C5E7E03355}" destId="{DADB8B0D-0097-4BE0-845C-2D5EA06D1B1D}" srcOrd="0" destOrd="0" presId="urn:microsoft.com/office/officeart/2008/layout/AlternatingHexagons"/>
    <dgm:cxn modelId="{421F9F76-E3DD-4C09-A4D9-B13407C7C953}" srcId="{43CFD81E-BFAD-4319-9D13-1368F6D633F5}" destId="{C1AA243C-6B01-4B11-9DBF-F9866F99C949}" srcOrd="3" destOrd="0" parTransId="{40713FF4-AD5A-419D-BFC9-C2830F3F3327}" sibTransId="{805E7EA6-784F-4A76-AB76-C8FF4F87069B}"/>
    <dgm:cxn modelId="{5BA4357A-781A-4E80-982F-029AA7F692D3}" type="presOf" srcId="{72F0D2F0-824E-4315-981C-110B42880A2D}" destId="{0605FEEA-0FB2-408E-AAAD-597886CB62CD}" srcOrd="0" destOrd="0" presId="urn:microsoft.com/office/officeart/2008/layout/AlternatingHexagons"/>
    <dgm:cxn modelId="{0EF53A81-7177-4780-8CCF-2E38E263FC2B}" type="presOf" srcId="{6343A1E9-5C4E-498D-AD44-DCF27F778CA1}" destId="{2672376A-80B8-4A30-AF35-121359F29716}" srcOrd="0" destOrd="0" presId="urn:microsoft.com/office/officeart/2008/layout/AlternatingHexagons"/>
    <dgm:cxn modelId="{005A4382-E13B-4C35-B8A5-49D00388E291}" srcId="{43CFD81E-BFAD-4319-9D13-1368F6D633F5}" destId="{F356F818-1E02-45C4-B2D7-6F352B68F7DC}" srcOrd="0" destOrd="0" parTransId="{10BD7EA2-30C2-4139-BC5A-CFB10CF0740B}" sibTransId="{6343A1E9-5C4E-498D-AD44-DCF27F778CA1}"/>
    <dgm:cxn modelId="{920E528D-B85B-476F-9947-242B5DD445F4}" srcId="{43CFD81E-BFAD-4319-9D13-1368F6D633F5}" destId="{133546E5-22F8-4EDE-9C60-8BCA6E6F80D2}" srcOrd="2" destOrd="0" parTransId="{C69F1269-BCAB-4E15-BE0A-EC8EAAEFE926}" sibTransId="{F37466C9-72F2-4FDD-9B11-F7ECE3F317F6}"/>
    <dgm:cxn modelId="{09B3C198-6669-4771-A52C-973E6DAB7163}" type="presOf" srcId="{66D99E7F-2E6D-444A-89CD-7467D2967B69}" destId="{D67307F7-E143-4C70-8663-BC5517CC55E3}" srcOrd="0" destOrd="0" presId="urn:microsoft.com/office/officeart/2008/layout/AlternatingHexagons"/>
    <dgm:cxn modelId="{94E87AA2-765E-4660-892C-80127AB2A77A}" type="presOf" srcId="{F356F818-1E02-45C4-B2D7-6F352B68F7DC}" destId="{AFD3C112-2E68-433F-B23C-6955A381A366}" srcOrd="0" destOrd="0" presId="urn:microsoft.com/office/officeart/2008/layout/AlternatingHexagons"/>
    <dgm:cxn modelId="{7958A1C6-CAB8-46EE-B012-3647B1C35D21}" type="presOf" srcId="{F37466C9-72F2-4FDD-9B11-F7ECE3F317F6}" destId="{0C69B366-0220-4146-BB05-4E7C5C537CC4}" srcOrd="0" destOrd="0" presId="urn:microsoft.com/office/officeart/2008/layout/AlternatingHexagons"/>
    <dgm:cxn modelId="{02ED77CB-6F9E-4429-8108-D0526520974A}" srcId="{C1AA243C-6B01-4B11-9DBF-F9866F99C949}" destId="{72F0D2F0-824E-4315-981C-110B42880A2D}" srcOrd="0" destOrd="0" parTransId="{DAEC17F9-B235-472F-809E-AFDD8342C43F}" sibTransId="{9B40297E-1928-4F82-9E12-D7EC2A118AD9}"/>
    <dgm:cxn modelId="{67C0AA9B-23ED-4799-BD38-05899983807D}" type="presParOf" srcId="{9126EF50-DDEE-438B-A407-A63EFEA2256D}" destId="{D35DD2BE-0A6E-44C0-9281-E6223D7B5B2F}" srcOrd="0" destOrd="0" presId="urn:microsoft.com/office/officeart/2008/layout/AlternatingHexagons"/>
    <dgm:cxn modelId="{4CF779DB-918B-406B-A99A-4FE6344395DE}" type="presParOf" srcId="{D35DD2BE-0A6E-44C0-9281-E6223D7B5B2F}" destId="{AFD3C112-2E68-433F-B23C-6955A381A366}" srcOrd="0" destOrd="0" presId="urn:microsoft.com/office/officeart/2008/layout/AlternatingHexagons"/>
    <dgm:cxn modelId="{B0148F56-44DB-4AE1-920D-943488B4BE90}" type="presParOf" srcId="{D35DD2BE-0A6E-44C0-9281-E6223D7B5B2F}" destId="{8A54F6D1-7381-49C2-A66B-651D3025439C}" srcOrd="1" destOrd="0" presId="urn:microsoft.com/office/officeart/2008/layout/AlternatingHexagons"/>
    <dgm:cxn modelId="{9FEF860F-9201-40DE-84B6-22622A782780}" type="presParOf" srcId="{D35DD2BE-0A6E-44C0-9281-E6223D7B5B2F}" destId="{23C441DF-B7C8-4139-AA40-7107FE0B0214}" srcOrd="2" destOrd="0" presId="urn:microsoft.com/office/officeart/2008/layout/AlternatingHexagons"/>
    <dgm:cxn modelId="{9D86BACF-4705-45C8-B446-944AC7BF89AC}" type="presParOf" srcId="{D35DD2BE-0A6E-44C0-9281-E6223D7B5B2F}" destId="{29966E61-1884-44D9-ABD2-4936B9DFE811}" srcOrd="3" destOrd="0" presId="urn:microsoft.com/office/officeart/2008/layout/AlternatingHexagons"/>
    <dgm:cxn modelId="{18F629EA-919D-430E-9837-9685FC7ACE4F}" type="presParOf" srcId="{D35DD2BE-0A6E-44C0-9281-E6223D7B5B2F}" destId="{2672376A-80B8-4A30-AF35-121359F29716}" srcOrd="4" destOrd="0" presId="urn:microsoft.com/office/officeart/2008/layout/AlternatingHexagons"/>
    <dgm:cxn modelId="{217917A4-3AFA-41C5-BA56-2709D2B40BB0}" type="presParOf" srcId="{9126EF50-DDEE-438B-A407-A63EFEA2256D}" destId="{64B3AD05-6DE5-4368-BCCE-C0C733CE8077}" srcOrd="1" destOrd="0" presId="urn:microsoft.com/office/officeart/2008/layout/AlternatingHexagons"/>
    <dgm:cxn modelId="{3F3730D8-65AC-470F-8718-155ED00AEC6E}" type="presParOf" srcId="{9126EF50-DDEE-438B-A407-A63EFEA2256D}" destId="{7901CA47-CF96-4B38-A0D0-A85771E4A293}" srcOrd="2" destOrd="0" presId="urn:microsoft.com/office/officeart/2008/layout/AlternatingHexagons"/>
    <dgm:cxn modelId="{4D50981D-E694-4FD4-AA1D-79F1401F3AC2}" type="presParOf" srcId="{7901CA47-CF96-4B38-A0D0-A85771E4A293}" destId="{D67307F7-E143-4C70-8663-BC5517CC55E3}" srcOrd="0" destOrd="0" presId="urn:microsoft.com/office/officeart/2008/layout/AlternatingHexagons"/>
    <dgm:cxn modelId="{C6166EF2-4B11-47A0-9F8C-6E28F6A48F59}" type="presParOf" srcId="{7901CA47-CF96-4B38-A0D0-A85771E4A293}" destId="{675740CD-D75F-440A-A5BA-BF0CF15E0DAE}" srcOrd="1" destOrd="0" presId="urn:microsoft.com/office/officeart/2008/layout/AlternatingHexagons"/>
    <dgm:cxn modelId="{12988EC0-7258-4F6F-AB34-4AECC9960483}" type="presParOf" srcId="{7901CA47-CF96-4B38-A0D0-A85771E4A293}" destId="{912AE44E-EA69-48FA-9B6A-757891F9D87D}" srcOrd="2" destOrd="0" presId="urn:microsoft.com/office/officeart/2008/layout/AlternatingHexagons"/>
    <dgm:cxn modelId="{4AC5F20A-2529-4A9F-B386-84F4B47BAB2A}" type="presParOf" srcId="{7901CA47-CF96-4B38-A0D0-A85771E4A293}" destId="{E72FADD3-5193-45FD-852D-78511E5786E6}" srcOrd="3" destOrd="0" presId="urn:microsoft.com/office/officeart/2008/layout/AlternatingHexagons"/>
    <dgm:cxn modelId="{B3B1B733-38BA-4EF8-AAB2-E77AE84AFD73}" type="presParOf" srcId="{7901CA47-CF96-4B38-A0D0-A85771E4A293}" destId="{DADB8B0D-0097-4BE0-845C-2D5EA06D1B1D}" srcOrd="4" destOrd="0" presId="urn:microsoft.com/office/officeart/2008/layout/AlternatingHexagons"/>
    <dgm:cxn modelId="{11B4EE31-DFD7-4C13-94FF-3D93EB9FAEBE}" type="presParOf" srcId="{9126EF50-DDEE-438B-A407-A63EFEA2256D}" destId="{F101CD11-0E57-4841-A8EA-2B269839CA33}" srcOrd="3" destOrd="0" presId="urn:microsoft.com/office/officeart/2008/layout/AlternatingHexagons"/>
    <dgm:cxn modelId="{C1B571C6-6FAC-4563-BA96-7CA4B636AC94}" type="presParOf" srcId="{9126EF50-DDEE-438B-A407-A63EFEA2256D}" destId="{32D03A69-5F27-4567-908B-3759B62EAB2C}" srcOrd="4" destOrd="0" presId="urn:microsoft.com/office/officeart/2008/layout/AlternatingHexagons"/>
    <dgm:cxn modelId="{3D2CFA9D-D63C-4B59-807B-8E4D35C815F6}" type="presParOf" srcId="{32D03A69-5F27-4567-908B-3759B62EAB2C}" destId="{E5CEBB77-88FB-453A-AB71-C114BD2E4A8B}" srcOrd="0" destOrd="0" presId="urn:microsoft.com/office/officeart/2008/layout/AlternatingHexagons"/>
    <dgm:cxn modelId="{019DE004-3113-42DC-AAC7-A8D7CDC6FEB7}" type="presParOf" srcId="{32D03A69-5F27-4567-908B-3759B62EAB2C}" destId="{2D055D5C-D79C-4DAC-A507-0CDE04140223}" srcOrd="1" destOrd="0" presId="urn:microsoft.com/office/officeart/2008/layout/AlternatingHexagons"/>
    <dgm:cxn modelId="{42EBDE9D-B853-48BF-9C10-F601B7F1C8CF}" type="presParOf" srcId="{32D03A69-5F27-4567-908B-3759B62EAB2C}" destId="{91CC6B93-6880-4636-A2AF-CE6F3DD031AF}" srcOrd="2" destOrd="0" presId="urn:microsoft.com/office/officeart/2008/layout/AlternatingHexagons"/>
    <dgm:cxn modelId="{8A29B3D3-5579-4418-9A64-B0E644E018ED}" type="presParOf" srcId="{32D03A69-5F27-4567-908B-3759B62EAB2C}" destId="{1B722A14-81B1-4ADC-A578-670951E5E62B}" srcOrd="3" destOrd="0" presId="urn:microsoft.com/office/officeart/2008/layout/AlternatingHexagons"/>
    <dgm:cxn modelId="{0AD359A9-2348-4FF5-888E-37E1FBEC3DF6}" type="presParOf" srcId="{32D03A69-5F27-4567-908B-3759B62EAB2C}" destId="{0C69B366-0220-4146-BB05-4E7C5C537CC4}" srcOrd="4" destOrd="0" presId="urn:microsoft.com/office/officeart/2008/layout/AlternatingHexagons"/>
    <dgm:cxn modelId="{19E63302-5D8B-4452-AD79-29DF7B5804E8}" type="presParOf" srcId="{9126EF50-DDEE-438B-A407-A63EFEA2256D}" destId="{A605AB3C-3933-403C-93E5-767986D2D970}" srcOrd="5" destOrd="0" presId="urn:microsoft.com/office/officeart/2008/layout/AlternatingHexagons"/>
    <dgm:cxn modelId="{40D364EB-C6BB-4DE6-8003-AE4694C0C61A}" type="presParOf" srcId="{9126EF50-DDEE-438B-A407-A63EFEA2256D}" destId="{C40ECB45-F634-4864-A229-166488988E9B}" srcOrd="6" destOrd="0" presId="urn:microsoft.com/office/officeart/2008/layout/AlternatingHexagons"/>
    <dgm:cxn modelId="{F04BB286-471F-43D7-A2BC-372F2FAC2DD6}" type="presParOf" srcId="{C40ECB45-F634-4864-A229-166488988E9B}" destId="{0345945B-B126-47CE-83AF-EB832CA5AD00}" srcOrd="0" destOrd="0" presId="urn:microsoft.com/office/officeart/2008/layout/AlternatingHexagons"/>
    <dgm:cxn modelId="{F2FA5AB9-4AD1-4F7F-A1B7-888F6A0D2299}" type="presParOf" srcId="{C40ECB45-F634-4864-A229-166488988E9B}" destId="{0605FEEA-0FB2-408E-AAAD-597886CB62CD}" srcOrd="1" destOrd="0" presId="urn:microsoft.com/office/officeart/2008/layout/AlternatingHexagons"/>
    <dgm:cxn modelId="{9B89CF7C-7F05-48A1-8644-CAC11828EA5B}" type="presParOf" srcId="{C40ECB45-F634-4864-A229-166488988E9B}" destId="{687DF68B-C879-47E4-8AEF-CD52AF04744A}" srcOrd="2" destOrd="0" presId="urn:microsoft.com/office/officeart/2008/layout/AlternatingHexagons"/>
    <dgm:cxn modelId="{384CA265-9CFD-4540-9519-3FC9DF72FC03}" type="presParOf" srcId="{C40ECB45-F634-4864-A229-166488988E9B}" destId="{08C68D14-43BF-4F07-990F-D4E00D135E0D}" srcOrd="3" destOrd="0" presId="urn:microsoft.com/office/officeart/2008/layout/AlternatingHexagons"/>
    <dgm:cxn modelId="{AEE6611A-AF84-431F-9600-BE64DE6B315B}" type="presParOf" srcId="{C40ECB45-F634-4864-A229-166488988E9B}" destId="{08B0A58E-A289-4FCE-9498-95898028EC8A}" srcOrd="4" destOrd="0" presId="urn:microsoft.com/office/officeart/2008/layout/AlternatingHexagon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3212A4-90EB-43BB-A8DC-EACB82CDA88A}" type="doc">
      <dgm:prSet loTypeId="urn:microsoft.com/office/officeart/2008/layout/SquareAccentList" loCatId="list" qsTypeId="urn:microsoft.com/office/officeart/2005/8/quickstyle/simple5" qsCatId="simple" csTypeId="urn:microsoft.com/office/officeart/2005/8/colors/colorful4" csCatId="colorful" phldr="1"/>
      <dgm:spPr/>
      <dgm:t>
        <a:bodyPr/>
        <a:lstStyle/>
        <a:p>
          <a:endParaRPr lang="el-GR"/>
        </a:p>
      </dgm:t>
    </dgm:pt>
    <dgm:pt modelId="{FB2CDBD6-AFE6-4302-A540-B0F998CA944C}">
      <dgm:prSet phldrT="[Κείμενο]" custT="1"/>
      <dgm:spPr/>
      <dgm:t>
        <a:bodyPr/>
        <a:lstStyle/>
        <a:p>
          <a:pPr algn="ctr"/>
          <a:r>
            <a:rPr lang="el-GR" sz="1600" dirty="0"/>
            <a:t>Ειδικοί Στόχοι</a:t>
          </a:r>
        </a:p>
      </dgm:t>
    </dgm:pt>
    <dgm:pt modelId="{8AC6F560-B3BE-40BB-9EDE-A44BF8110BC5}" type="parTrans" cxnId="{FC356EA1-3B86-49AB-A3B8-BD2039500A64}">
      <dgm:prSet/>
      <dgm:spPr/>
      <dgm:t>
        <a:bodyPr/>
        <a:lstStyle/>
        <a:p>
          <a:endParaRPr lang="el-GR"/>
        </a:p>
      </dgm:t>
    </dgm:pt>
    <dgm:pt modelId="{F8E91F0E-7EB3-4FCB-9A80-3C08B9828766}" type="sibTrans" cxnId="{FC356EA1-3B86-49AB-A3B8-BD2039500A64}">
      <dgm:prSet/>
      <dgm:spPr/>
      <dgm:t>
        <a:bodyPr/>
        <a:lstStyle/>
        <a:p>
          <a:endParaRPr lang="el-GR"/>
        </a:p>
      </dgm:t>
    </dgm:pt>
    <dgm:pt modelId="{7D7ACD3C-6D20-455A-B456-A3E16C8ACAB6}">
      <dgm:prSet phldrT="[Κείμενο]" custT="1"/>
      <dgm:spPr/>
      <dgm:t>
        <a:bodyPr/>
        <a:lstStyle/>
        <a:p>
          <a:pPr algn="just">
            <a:buNone/>
          </a:pPr>
          <a:r>
            <a:rPr lang="el-GR" sz="1200" dirty="0"/>
            <a:t>(i)-Ενίσχυση της ολοκληρωμένης κοινωνικής, οικονομικής και περιβαλλοντικής ανάπτυξης, της πολιτιστικής κληρονομιάς και της ασφάλειας στις αστικές περιοχές </a:t>
          </a:r>
          <a:r>
            <a:rPr lang="el-GR" sz="1000" dirty="0"/>
            <a:t>(</a:t>
          </a:r>
          <a:r>
            <a:rPr lang="el-GR" sz="1000" i="1" dirty="0"/>
            <a:t>Ολοκληρωμένες Χωρικές Επενδύσεις Βιώσιμης Αστικής Ανάπτυξης</a:t>
          </a:r>
          <a:r>
            <a:rPr lang="el-GR" sz="1000" dirty="0"/>
            <a:t>)</a:t>
          </a:r>
        </a:p>
      </dgm:t>
    </dgm:pt>
    <dgm:pt modelId="{0AA1F2AB-66FF-41C0-AD45-66E0CD19864F}" type="parTrans" cxnId="{FD3525E4-65EB-417B-A933-E7942870C0FC}">
      <dgm:prSet/>
      <dgm:spPr/>
      <dgm:t>
        <a:bodyPr/>
        <a:lstStyle/>
        <a:p>
          <a:endParaRPr lang="el-GR"/>
        </a:p>
      </dgm:t>
    </dgm:pt>
    <dgm:pt modelId="{0BC4C0DD-9F41-4D57-AE31-94CFD730FFD4}" type="sibTrans" cxnId="{FD3525E4-65EB-417B-A933-E7942870C0FC}">
      <dgm:prSet/>
      <dgm:spPr/>
      <dgm:t>
        <a:bodyPr/>
        <a:lstStyle/>
        <a:p>
          <a:endParaRPr lang="el-GR"/>
        </a:p>
      </dgm:t>
    </dgm:pt>
    <dgm:pt modelId="{81B0CE4E-1186-4CB8-9EE8-5D06E42A9105}">
      <dgm:prSet phldrT="[Κείμενο]" custT="1"/>
      <dgm:spPr/>
      <dgm:t>
        <a:bodyPr/>
        <a:lstStyle/>
        <a:p>
          <a:pPr algn="just">
            <a:buNone/>
          </a:pPr>
          <a:r>
            <a:rPr lang="el-GR" sz="1200" dirty="0"/>
            <a:t>(</a:t>
          </a:r>
          <a:r>
            <a:rPr lang="el-GR" sz="1200" dirty="0" err="1"/>
            <a:t>ii</a:t>
          </a:r>
          <a:r>
            <a:rPr lang="el-GR" sz="1200" dirty="0"/>
            <a:t>)-Ενίσχυση της ολοκληρωμένης κοινωνικής, οικονομικής και περιβαλλοντικής τοπικής ανάπτυξης, της πολιτιστικής κληρονομιάς και της ασφάλειας, συμπεριλαμβανομένων των αγροτικών και των παράκτιων περιοχών μέσω της τοπικής ανάπτυξης με πρωτοβουλία των τοπικών κοινοτήτων </a:t>
          </a:r>
          <a:r>
            <a:rPr lang="el-GR" sz="1000" dirty="0"/>
            <a:t>(</a:t>
          </a:r>
          <a:r>
            <a:rPr lang="el-GR" sz="1000" i="1" dirty="0"/>
            <a:t>Ολοκληρωμένες Χωρικές Επενδύσεις σε λοιπές περιοχές και ΤΑΠΤΟΚ</a:t>
          </a:r>
          <a:r>
            <a:rPr lang="el-GR" sz="1000" dirty="0"/>
            <a:t>).</a:t>
          </a:r>
        </a:p>
      </dgm:t>
    </dgm:pt>
    <dgm:pt modelId="{F345D13F-9B9B-4365-988D-6B48741FD020}" type="parTrans" cxnId="{E4E7D1E3-7D76-4A21-A494-C70259483A31}">
      <dgm:prSet/>
      <dgm:spPr/>
      <dgm:t>
        <a:bodyPr/>
        <a:lstStyle/>
        <a:p>
          <a:endParaRPr lang="el-GR"/>
        </a:p>
      </dgm:t>
    </dgm:pt>
    <dgm:pt modelId="{3AA1965F-432E-4D4D-83BD-D33310CF1657}" type="sibTrans" cxnId="{E4E7D1E3-7D76-4A21-A494-C70259483A31}">
      <dgm:prSet/>
      <dgm:spPr/>
      <dgm:t>
        <a:bodyPr/>
        <a:lstStyle/>
        <a:p>
          <a:endParaRPr lang="el-GR"/>
        </a:p>
      </dgm:t>
    </dgm:pt>
    <dgm:pt modelId="{2E4BDD5A-122B-45BA-8ABC-E7F82E6BBE74}">
      <dgm:prSet phldrT="[Κείμενο]" custT="1"/>
      <dgm:spPr/>
      <dgm:t>
        <a:bodyPr/>
        <a:lstStyle/>
        <a:p>
          <a:pPr algn="ctr"/>
          <a:r>
            <a:rPr lang="el-GR" sz="1600" dirty="0"/>
            <a:t>Εργαλεία επίτευξης στόχων</a:t>
          </a:r>
        </a:p>
      </dgm:t>
    </dgm:pt>
    <dgm:pt modelId="{2773CADA-D22F-4CD3-96DB-5C0F3E441A04}" type="parTrans" cxnId="{4E85DE92-A269-4417-ABF7-0C831EE6D269}">
      <dgm:prSet/>
      <dgm:spPr/>
      <dgm:t>
        <a:bodyPr/>
        <a:lstStyle/>
        <a:p>
          <a:endParaRPr lang="el-GR"/>
        </a:p>
      </dgm:t>
    </dgm:pt>
    <dgm:pt modelId="{495430E6-7069-498E-9B9B-5E2F563CE7BE}" type="sibTrans" cxnId="{4E85DE92-A269-4417-ABF7-0C831EE6D269}">
      <dgm:prSet/>
      <dgm:spPr/>
      <dgm:t>
        <a:bodyPr/>
        <a:lstStyle/>
        <a:p>
          <a:endParaRPr lang="el-GR"/>
        </a:p>
      </dgm:t>
    </dgm:pt>
    <dgm:pt modelId="{B603D6C6-8C7C-4C8F-8619-CED77E6926C4}">
      <dgm:prSet phldrT="[Κείμενο]" custT="1"/>
      <dgm:spPr/>
      <dgm:t>
        <a:bodyPr/>
        <a:lstStyle/>
        <a:p>
          <a:pPr>
            <a:buNone/>
          </a:pPr>
          <a:r>
            <a:rPr lang="el-GR" sz="1000" dirty="0"/>
            <a:t>Οι </a:t>
          </a:r>
          <a:r>
            <a:rPr lang="el-GR" sz="1000" b="1" dirty="0"/>
            <a:t>Ολοκληρωμένες Χωρικές Επενδύσεις (ΟΧΕ) </a:t>
          </a:r>
          <a:r>
            <a:rPr lang="el-GR" sz="1000" b="1" dirty="0">
              <a:sym typeface="Wingdings" panose="05000000000000000000" pitchFamily="2" charset="2"/>
            </a:rPr>
            <a:t> 2 κατηγορίες</a:t>
          </a:r>
          <a:endParaRPr lang="el-GR" sz="1000" dirty="0"/>
        </a:p>
        <a:p>
          <a:pPr>
            <a:buFont typeface="Wingdings" panose="05000000000000000000" pitchFamily="2" charset="2"/>
            <a:buNone/>
          </a:pPr>
          <a:r>
            <a:rPr lang="el-GR" sz="1000" dirty="0"/>
            <a:t>	1. ΟΧΕ για Βιώσιμη Αστική Ανάπτυξη (ΒΑΑ) και</a:t>
          </a:r>
        </a:p>
        <a:p>
          <a:pPr>
            <a:buFont typeface="Wingdings" panose="05000000000000000000" pitchFamily="2" charset="2"/>
            <a:buChar char="Ø"/>
          </a:pPr>
          <a:r>
            <a:rPr lang="el-GR" sz="1000" dirty="0"/>
            <a:t>	2. ΟΧΕ για άλλες χωρικές στρατηγικές</a:t>
          </a:r>
          <a:endParaRPr lang="el-GR" sz="800" dirty="0"/>
        </a:p>
        <a:p>
          <a:pPr>
            <a:buNone/>
          </a:pPr>
          <a:r>
            <a:rPr lang="el-GR" sz="700" u="sng" dirty="0"/>
            <a:t>Ταμεία</a:t>
          </a:r>
          <a:r>
            <a:rPr lang="el-GR" sz="700" dirty="0"/>
            <a:t>: ΕΤΠΑ, ΕΚΤ+, Ταμείο Συνοχής,</a:t>
          </a:r>
          <a:r>
            <a:rPr lang="en-US" sz="700" dirty="0"/>
            <a:t> </a:t>
          </a:r>
          <a:r>
            <a:rPr lang="el-GR" sz="700" dirty="0"/>
            <a:t>ΤΔΜ καθώς και το ΕΓΤΑΑ και το ΕΤΘΑ.</a:t>
          </a:r>
        </a:p>
      </dgm:t>
    </dgm:pt>
    <dgm:pt modelId="{FF956F87-F443-403B-B319-B8BC6E1EF013}" type="parTrans" cxnId="{2C1ACE9C-DF25-48D7-8BA6-270D683D1466}">
      <dgm:prSet/>
      <dgm:spPr/>
      <dgm:t>
        <a:bodyPr/>
        <a:lstStyle/>
        <a:p>
          <a:endParaRPr lang="el-GR"/>
        </a:p>
      </dgm:t>
    </dgm:pt>
    <dgm:pt modelId="{0BA48E8E-FF5D-4909-AFEB-3FC94F359625}" type="sibTrans" cxnId="{2C1ACE9C-DF25-48D7-8BA6-270D683D1466}">
      <dgm:prSet/>
      <dgm:spPr/>
      <dgm:t>
        <a:bodyPr/>
        <a:lstStyle/>
        <a:p>
          <a:endParaRPr lang="el-GR"/>
        </a:p>
      </dgm:t>
    </dgm:pt>
    <dgm:pt modelId="{21E57315-1C40-4222-B98E-8FF32E421AF4}">
      <dgm:prSet phldrT="[Κείμενο]" custT="1"/>
      <dgm:spPr/>
      <dgm:t>
        <a:bodyPr/>
        <a:lstStyle/>
        <a:p>
          <a:pPr algn="just">
            <a:buNone/>
          </a:pPr>
          <a:r>
            <a:rPr lang="el-GR" sz="1000" dirty="0"/>
            <a:t>Η </a:t>
          </a:r>
          <a:r>
            <a:rPr lang="el-GR" sz="1000" b="1" dirty="0"/>
            <a:t>Τοπική Ανάπτυξη με Πρωτοβουλία των Τοπικών Κοινοτήτων (ΤΑΠΤΟΚ)</a:t>
          </a:r>
          <a:r>
            <a:rPr lang="el-GR" sz="1000" dirty="0"/>
            <a:t> αποτελεί ένα εργαλείο σχεδιασμού και υλοποίησης μιας τοπικής αναπτυξιακής στρατηγικής και αντιμετώπισης των τοπικών οικονομικών, κοινωνικών και περιβαλλοντικών αναγκών με τη συμμετοχή των τοπικών φορέων και της τοπικής κοινωνίας σε σαφώς προσδιορισμένες χωρικές ενότητες.</a:t>
          </a:r>
        </a:p>
        <a:p>
          <a:pPr algn="just">
            <a:buNone/>
          </a:pPr>
          <a:endParaRPr lang="el-GR" sz="1000" dirty="0"/>
        </a:p>
        <a:p>
          <a:pPr algn="just">
            <a:buNone/>
          </a:pPr>
          <a:r>
            <a:rPr lang="el-GR" sz="700" u="sng" dirty="0"/>
            <a:t>Ταμεία</a:t>
          </a:r>
          <a:r>
            <a:rPr lang="el-GR" sz="700" dirty="0"/>
            <a:t>: ΕΤΠΑ, ΕΚΤ+, Ταμείο Συνοχής, ΤΔΜ καθώς και το ΕΓΤΑΑ και το ΕΤΘΑ.</a:t>
          </a:r>
        </a:p>
      </dgm:t>
    </dgm:pt>
    <dgm:pt modelId="{2ACD803B-94A2-41E0-99E5-6E27C1EB7656}" type="parTrans" cxnId="{01E0134C-2868-4BFE-8313-BDDAD0879272}">
      <dgm:prSet/>
      <dgm:spPr/>
      <dgm:t>
        <a:bodyPr/>
        <a:lstStyle/>
        <a:p>
          <a:endParaRPr lang="el-GR"/>
        </a:p>
      </dgm:t>
    </dgm:pt>
    <dgm:pt modelId="{878DC9F5-16CE-4B6D-A76B-C403258CE4A7}" type="sibTrans" cxnId="{01E0134C-2868-4BFE-8313-BDDAD0879272}">
      <dgm:prSet/>
      <dgm:spPr/>
      <dgm:t>
        <a:bodyPr/>
        <a:lstStyle/>
        <a:p>
          <a:endParaRPr lang="el-GR"/>
        </a:p>
      </dgm:t>
    </dgm:pt>
    <dgm:pt modelId="{2AD24C2C-FE04-4838-A676-9D1B92F123EB}" type="pres">
      <dgm:prSet presAssocID="{583212A4-90EB-43BB-A8DC-EACB82CDA88A}" presName="layout" presStyleCnt="0">
        <dgm:presLayoutVars>
          <dgm:chMax/>
          <dgm:chPref/>
          <dgm:dir/>
          <dgm:resizeHandles/>
        </dgm:presLayoutVars>
      </dgm:prSet>
      <dgm:spPr/>
    </dgm:pt>
    <dgm:pt modelId="{1BE1481D-5238-487A-B6C8-81BE47F0241E}" type="pres">
      <dgm:prSet presAssocID="{FB2CDBD6-AFE6-4302-A540-B0F998CA944C}" presName="root" presStyleCnt="0">
        <dgm:presLayoutVars>
          <dgm:chMax/>
          <dgm:chPref/>
        </dgm:presLayoutVars>
      </dgm:prSet>
      <dgm:spPr/>
    </dgm:pt>
    <dgm:pt modelId="{F82A0557-7B55-40A0-B423-06FE6FCEFF2A}" type="pres">
      <dgm:prSet presAssocID="{FB2CDBD6-AFE6-4302-A540-B0F998CA944C}" presName="rootComposite" presStyleCnt="0">
        <dgm:presLayoutVars/>
      </dgm:prSet>
      <dgm:spPr/>
    </dgm:pt>
    <dgm:pt modelId="{657BF1FA-9923-4CA0-88A9-C36DDB08F6D9}" type="pres">
      <dgm:prSet presAssocID="{FB2CDBD6-AFE6-4302-A540-B0F998CA944C}" presName="ParentAccent" presStyleLbl="alignNode1" presStyleIdx="0" presStyleCnt="2" custLinFactY="-40940" custLinFactNeighborX="-527" custLinFactNeighborY="-100000"/>
      <dgm:spPr/>
    </dgm:pt>
    <dgm:pt modelId="{2792504A-3756-4341-9732-3F7A963015F9}" type="pres">
      <dgm:prSet presAssocID="{FB2CDBD6-AFE6-4302-A540-B0F998CA944C}" presName="ParentSmallAccent" presStyleLbl="fgAcc1" presStyleIdx="0" presStyleCnt="2" custLinFactX="600000" custLinFactY="-100000" custLinFactNeighborX="676565" custLinFactNeighborY="-115623"/>
      <dgm:spPr/>
    </dgm:pt>
    <dgm:pt modelId="{C90EEF27-4ED4-4A0B-87B9-93E584B1A3F0}" type="pres">
      <dgm:prSet presAssocID="{FB2CDBD6-AFE6-4302-A540-B0F998CA944C}" presName="Parent" presStyleLbl="revTx" presStyleIdx="0" presStyleCnt="6">
        <dgm:presLayoutVars>
          <dgm:chMax/>
          <dgm:chPref val="4"/>
          <dgm:bulletEnabled val="1"/>
        </dgm:presLayoutVars>
      </dgm:prSet>
      <dgm:spPr/>
    </dgm:pt>
    <dgm:pt modelId="{A72CCA73-674D-4FF5-937D-41E0EF9B1139}" type="pres">
      <dgm:prSet presAssocID="{FB2CDBD6-AFE6-4302-A540-B0F998CA944C}" presName="childShape" presStyleCnt="0">
        <dgm:presLayoutVars>
          <dgm:chMax val="0"/>
          <dgm:chPref val="0"/>
        </dgm:presLayoutVars>
      </dgm:prSet>
      <dgm:spPr/>
    </dgm:pt>
    <dgm:pt modelId="{83F62304-6E12-4683-8E19-F1769DFF2EE8}" type="pres">
      <dgm:prSet presAssocID="{7D7ACD3C-6D20-455A-B456-A3E16C8ACAB6}" presName="childComposite" presStyleCnt="0">
        <dgm:presLayoutVars>
          <dgm:chMax val="0"/>
          <dgm:chPref val="0"/>
        </dgm:presLayoutVars>
      </dgm:prSet>
      <dgm:spPr/>
    </dgm:pt>
    <dgm:pt modelId="{48EA0916-9B96-41E1-8ED4-73967FC23493}" type="pres">
      <dgm:prSet presAssocID="{7D7ACD3C-6D20-455A-B456-A3E16C8ACAB6}" presName="ChildAccent" presStyleLbl="solidFgAcc1" presStyleIdx="0" presStyleCnt="4" custLinFactY="-100000" custLinFactNeighborX="22678" custLinFactNeighborY="-146014"/>
      <dgm:spPr/>
    </dgm:pt>
    <dgm:pt modelId="{AD709BD1-7C1E-4FFD-959F-52122FB40690}" type="pres">
      <dgm:prSet presAssocID="{7D7ACD3C-6D20-455A-B456-A3E16C8ACAB6}" presName="Child" presStyleLbl="revTx" presStyleIdx="1" presStyleCnt="6" custLinFactNeighborX="2688" custLinFactNeighborY="-99094">
        <dgm:presLayoutVars>
          <dgm:chMax val="0"/>
          <dgm:chPref val="0"/>
          <dgm:bulletEnabled val="1"/>
        </dgm:presLayoutVars>
      </dgm:prSet>
      <dgm:spPr/>
    </dgm:pt>
    <dgm:pt modelId="{AAA207CF-5FCC-4033-98B3-46FDF6C2CD0D}" type="pres">
      <dgm:prSet presAssocID="{81B0CE4E-1186-4CB8-9EE8-5D06E42A9105}" presName="childComposite" presStyleCnt="0">
        <dgm:presLayoutVars>
          <dgm:chMax val="0"/>
          <dgm:chPref val="0"/>
        </dgm:presLayoutVars>
      </dgm:prSet>
      <dgm:spPr/>
    </dgm:pt>
    <dgm:pt modelId="{200F4BB9-0940-4B63-BF53-F3AA05D62F43}" type="pres">
      <dgm:prSet presAssocID="{81B0CE4E-1186-4CB8-9EE8-5D06E42A9105}" presName="ChildAccent" presStyleLbl="solidFgAcc1" presStyleIdx="1" presStyleCnt="4" custLinFactNeighborX="22105" custLinFactNeighborY="-9073"/>
      <dgm:spPr/>
    </dgm:pt>
    <dgm:pt modelId="{763FDA69-9D43-482F-B0DB-51F9415644F1}" type="pres">
      <dgm:prSet presAssocID="{81B0CE4E-1186-4CB8-9EE8-5D06E42A9105}" presName="Child" presStyleLbl="revTx" presStyleIdx="2" presStyleCnt="6" custLinFactNeighborX="2688" custLinFactNeighborY="-5812">
        <dgm:presLayoutVars>
          <dgm:chMax val="0"/>
          <dgm:chPref val="0"/>
          <dgm:bulletEnabled val="1"/>
        </dgm:presLayoutVars>
      </dgm:prSet>
      <dgm:spPr/>
    </dgm:pt>
    <dgm:pt modelId="{173F4B41-9E74-4597-B2ED-EA05051BEB66}" type="pres">
      <dgm:prSet presAssocID="{2E4BDD5A-122B-45BA-8ABC-E7F82E6BBE74}" presName="root" presStyleCnt="0">
        <dgm:presLayoutVars>
          <dgm:chMax/>
          <dgm:chPref/>
        </dgm:presLayoutVars>
      </dgm:prSet>
      <dgm:spPr/>
    </dgm:pt>
    <dgm:pt modelId="{7C6A2A67-D422-4E60-A3A1-6CBEEAAF5EF5}" type="pres">
      <dgm:prSet presAssocID="{2E4BDD5A-122B-45BA-8ABC-E7F82E6BBE74}" presName="rootComposite" presStyleCnt="0">
        <dgm:presLayoutVars/>
      </dgm:prSet>
      <dgm:spPr/>
    </dgm:pt>
    <dgm:pt modelId="{D7B3F9CC-D678-48FC-AD9A-35D379E4465E}" type="pres">
      <dgm:prSet presAssocID="{2E4BDD5A-122B-45BA-8ABC-E7F82E6BBE74}" presName="ParentAccent" presStyleLbl="alignNode1" presStyleIdx="1" presStyleCnt="2" custLinFactY="-40940" custLinFactNeighborX="106" custLinFactNeighborY="-100000"/>
      <dgm:spPr/>
    </dgm:pt>
    <dgm:pt modelId="{5019968A-684E-406A-AF35-4DA6B20DE594}" type="pres">
      <dgm:prSet presAssocID="{2E4BDD5A-122B-45BA-8ABC-E7F82E6BBE74}" presName="ParentSmallAccent" presStyleLbl="fgAcc1" presStyleIdx="1" presStyleCnt="2" custLinFactY="-100000" custLinFactNeighborX="-10365" custLinFactNeighborY="-117046"/>
      <dgm:spPr/>
    </dgm:pt>
    <dgm:pt modelId="{DD69C845-A147-4076-AFF1-ED1DF6B1BFD3}" type="pres">
      <dgm:prSet presAssocID="{2E4BDD5A-122B-45BA-8ABC-E7F82E6BBE74}" presName="Parent" presStyleLbl="revTx" presStyleIdx="3" presStyleCnt="6">
        <dgm:presLayoutVars>
          <dgm:chMax/>
          <dgm:chPref val="4"/>
          <dgm:bulletEnabled val="1"/>
        </dgm:presLayoutVars>
      </dgm:prSet>
      <dgm:spPr/>
    </dgm:pt>
    <dgm:pt modelId="{5FB9B89A-B0E9-42F5-856D-5C507BF8F296}" type="pres">
      <dgm:prSet presAssocID="{2E4BDD5A-122B-45BA-8ABC-E7F82E6BBE74}" presName="childShape" presStyleCnt="0">
        <dgm:presLayoutVars>
          <dgm:chMax val="0"/>
          <dgm:chPref val="0"/>
        </dgm:presLayoutVars>
      </dgm:prSet>
      <dgm:spPr/>
    </dgm:pt>
    <dgm:pt modelId="{9723443D-00A8-4538-A78F-62A4213416F1}" type="pres">
      <dgm:prSet presAssocID="{B603D6C6-8C7C-4C8F-8619-CED77E6926C4}" presName="childComposite" presStyleCnt="0">
        <dgm:presLayoutVars>
          <dgm:chMax val="0"/>
          <dgm:chPref val="0"/>
        </dgm:presLayoutVars>
      </dgm:prSet>
      <dgm:spPr/>
    </dgm:pt>
    <dgm:pt modelId="{F5B6BADA-3A0D-4449-8C57-8A55FB1FE0C4}" type="pres">
      <dgm:prSet presAssocID="{B603D6C6-8C7C-4C8F-8619-CED77E6926C4}" presName="ChildAccent" presStyleLbl="solidFgAcc1" presStyleIdx="2" presStyleCnt="4" custLinFactY="-100000" custLinFactNeighborX="-7151" custLinFactNeighborY="-145172"/>
      <dgm:spPr/>
    </dgm:pt>
    <dgm:pt modelId="{95426527-178C-42E3-936B-3E5DB6DAFF67}" type="pres">
      <dgm:prSet presAssocID="{B603D6C6-8C7C-4C8F-8619-CED77E6926C4}" presName="Child" presStyleLbl="revTx" presStyleIdx="4" presStyleCnt="6" custScaleX="100997" custLinFactNeighborX="106" custLinFactNeighborY="-96985">
        <dgm:presLayoutVars>
          <dgm:chMax val="0"/>
          <dgm:chPref val="0"/>
          <dgm:bulletEnabled val="1"/>
        </dgm:presLayoutVars>
      </dgm:prSet>
      <dgm:spPr/>
    </dgm:pt>
    <dgm:pt modelId="{F52DC1DC-ACCC-46C1-8E3C-0FF1D19EBF5F}" type="pres">
      <dgm:prSet presAssocID="{21E57315-1C40-4222-B98E-8FF32E421AF4}" presName="childComposite" presStyleCnt="0">
        <dgm:presLayoutVars>
          <dgm:chMax val="0"/>
          <dgm:chPref val="0"/>
        </dgm:presLayoutVars>
      </dgm:prSet>
      <dgm:spPr/>
    </dgm:pt>
    <dgm:pt modelId="{40926221-AAF3-408C-A3A4-07F6E78D187A}" type="pres">
      <dgm:prSet presAssocID="{21E57315-1C40-4222-B98E-8FF32E421AF4}" presName="ChildAccent" presStyleLbl="solidFgAcc1" presStyleIdx="3" presStyleCnt="4" custLinFactNeighborX="-10365" custLinFactNeighborY="-5802"/>
      <dgm:spPr/>
    </dgm:pt>
    <dgm:pt modelId="{6A573495-706D-402A-BC9D-A86B5A26933C}" type="pres">
      <dgm:prSet presAssocID="{21E57315-1C40-4222-B98E-8FF32E421AF4}" presName="Child" presStyleLbl="revTx" presStyleIdx="5" presStyleCnt="6" custLinFactNeighborX="-823" custLinFactNeighborY="5756">
        <dgm:presLayoutVars>
          <dgm:chMax val="0"/>
          <dgm:chPref val="0"/>
          <dgm:bulletEnabled val="1"/>
        </dgm:presLayoutVars>
      </dgm:prSet>
      <dgm:spPr/>
    </dgm:pt>
  </dgm:ptLst>
  <dgm:cxnLst>
    <dgm:cxn modelId="{1D39C92C-ADB7-4550-9850-57FD92C483FA}" type="presOf" srcId="{2E4BDD5A-122B-45BA-8ABC-E7F82E6BBE74}" destId="{DD69C845-A147-4076-AFF1-ED1DF6B1BFD3}" srcOrd="0" destOrd="0" presId="urn:microsoft.com/office/officeart/2008/layout/SquareAccentList"/>
    <dgm:cxn modelId="{6A6E1749-8756-4AF2-AA46-234A93560A3B}" type="presOf" srcId="{7D7ACD3C-6D20-455A-B456-A3E16C8ACAB6}" destId="{AD709BD1-7C1E-4FFD-959F-52122FB40690}" srcOrd="0" destOrd="0" presId="urn:microsoft.com/office/officeart/2008/layout/SquareAccentList"/>
    <dgm:cxn modelId="{01E0134C-2868-4BFE-8313-BDDAD0879272}" srcId="{2E4BDD5A-122B-45BA-8ABC-E7F82E6BBE74}" destId="{21E57315-1C40-4222-B98E-8FF32E421AF4}" srcOrd="1" destOrd="0" parTransId="{2ACD803B-94A2-41E0-99E5-6E27C1EB7656}" sibTransId="{878DC9F5-16CE-4B6D-A76B-C403258CE4A7}"/>
    <dgm:cxn modelId="{B89E7B7F-3E1E-491F-92C1-0930043262BC}" type="presOf" srcId="{21E57315-1C40-4222-B98E-8FF32E421AF4}" destId="{6A573495-706D-402A-BC9D-A86B5A26933C}" srcOrd="0" destOrd="0" presId="urn:microsoft.com/office/officeart/2008/layout/SquareAccentList"/>
    <dgm:cxn modelId="{4E85DE92-A269-4417-ABF7-0C831EE6D269}" srcId="{583212A4-90EB-43BB-A8DC-EACB82CDA88A}" destId="{2E4BDD5A-122B-45BA-8ABC-E7F82E6BBE74}" srcOrd="1" destOrd="0" parTransId="{2773CADA-D22F-4CD3-96DB-5C0F3E441A04}" sibTransId="{495430E6-7069-498E-9B9B-5E2F563CE7BE}"/>
    <dgm:cxn modelId="{A120DA93-FDCF-474B-9D97-CB7072DB5E28}" type="presOf" srcId="{FB2CDBD6-AFE6-4302-A540-B0F998CA944C}" destId="{C90EEF27-4ED4-4A0B-87B9-93E584B1A3F0}" srcOrd="0" destOrd="0" presId="urn:microsoft.com/office/officeart/2008/layout/SquareAccentList"/>
    <dgm:cxn modelId="{2C1ACE9C-DF25-48D7-8BA6-270D683D1466}" srcId="{2E4BDD5A-122B-45BA-8ABC-E7F82E6BBE74}" destId="{B603D6C6-8C7C-4C8F-8619-CED77E6926C4}" srcOrd="0" destOrd="0" parTransId="{FF956F87-F443-403B-B319-B8BC6E1EF013}" sibTransId="{0BA48E8E-FF5D-4909-AFEB-3FC94F359625}"/>
    <dgm:cxn modelId="{FC356EA1-3B86-49AB-A3B8-BD2039500A64}" srcId="{583212A4-90EB-43BB-A8DC-EACB82CDA88A}" destId="{FB2CDBD6-AFE6-4302-A540-B0F998CA944C}" srcOrd="0" destOrd="0" parTransId="{8AC6F560-B3BE-40BB-9EDE-A44BF8110BC5}" sibTransId="{F8E91F0E-7EB3-4FCB-9A80-3C08B9828766}"/>
    <dgm:cxn modelId="{6A2B7FA6-3B34-4623-85EC-14FE11A37955}" type="presOf" srcId="{B603D6C6-8C7C-4C8F-8619-CED77E6926C4}" destId="{95426527-178C-42E3-936B-3E5DB6DAFF67}" srcOrd="0" destOrd="0" presId="urn:microsoft.com/office/officeart/2008/layout/SquareAccentList"/>
    <dgm:cxn modelId="{16DA41BC-861A-460C-BA9D-DA38CB89BA0C}" type="presOf" srcId="{81B0CE4E-1186-4CB8-9EE8-5D06E42A9105}" destId="{763FDA69-9D43-482F-B0DB-51F9415644F1}" srcOrd="0" destOrd="0" presId="urn:microsoft.com/office/officeart/2008/layout/SquareAccentList"/>
    <dgm:cxn modelId="{E4E7D1E3-7D76-4A21-A494-C70259483A31}" srcId="{FB2CDBD6-AFE6-4302-A540-B0F998CA944C}" destId="{81B0CE4E-1186-4CB8-9EE8-5D06E42A9105}" srcOrd="1" destOrd="0" parTransId="{F345D13F-9B9B-4365-988D-6B48741FD020}" sibTransId="{3AA1965F-432E-4D4D-83BD-D33310CF1657}"/>
    <dgm:cxn modelId="{FD3525E4-65EB-417B-A933-E7942870C0FC}" srcId="{FB2CDBD6-AFE6-4302-A540-B0F998CA944C}" destId="{7D7ACD3C-6D20-455A-B456-A3E16C8ACAB6}" srcOrd="0" destOrd="0" parTransId="{0AA1F2AB-66FF-41C0-AD45-66E0CD19864F}" sibTransId="{0BC4C0DD-9F41-4D57-AE31-94CFD730FFD4}"/>
    <dgm:cxn modelId="{313243F9-98E4-495B-86CA-AEB9B85AD03F}" type="presOf" srcId="{583212A4-90EB-43BB-A8DC-EACB82CDA88A}" destId="{2AD24C2C-FE04-4838-A676-9D1B92F123EB}" srcOrd="0" destOrd="0" presId="urn:microsoft.com/office/officeart/2008/layout/SquareAccentList"/>
    <dgm:cxn modelId="{134DC354-8B58-4D54-A0E2-7253A3FFF520}" type="presParOf" srcId="{2AD24C2C-FE04-4838-A676-9D1B92F123EB}" destId="{1BE1481D-5238-487A-B6C8-81BE47F0241E}" srcOrd="0" destOrd="0" presId="urn:microsoft.com/office/officeart/2008/layout/SquareAccentList"/>
    <dgm:cxn modelId="{6DCADC2C-9E38-4862-97EE-419369E7BBD7}" type="presParOf" srcId="{1BE1481D-5238-487A-B6C8-81BE47F0241E}" destId="{F82A0557-7B55-40A0-B423-06FE6FCEFF2A}" srcOrd="0" destOrd="0" presId="urn:microsoft.com/office/officeart/2008/layout/SquareAccentList"/>
    <dgm:cxn modelId="{B66CC67A-9A8C-4412-A64D-19636B23AE9E}" type="presParOf" srcId="{F82A0557-7B55-40A0-B423-06FE6FCEFF2A}" destId="{657BF1FA-9923-4CA0-88A9-C36DDB08F6D9}" srcOrd="0" destOrd="0" presId="urn:microsoft.com/office/officeart/2008/layout/SquareAccentList"/>
    <dgm:cxn modelId="{F954C285-A2AE-4B4E-A04F-E7A4FFDC87C9}" type="presParOf" srcId="{F82A0557-7B55-40A0-B423-06FE6FCEFF2A}" destId="{2792504A-3756-4341-9732-3F7A963015F9}" srcOrd="1" destOrd="0" presId="urn:microsoft.com/office/officeart/2008/layout/SquareAccentList"/>
    <dgm:cxn modelId="{4419B54D-D249-4A2F-9DA7-621190E526CF}" type="presParOf" srcId="{F82A0557-7B55-40A0-B423-06FE6FCEFF2A}" destId="{C90EEF27-4ED4-4A0B-87B9-93E584B1A3F0}" srcOrd="2" destOrd="0" presId="urn:microsoft.com/office/officeart/2008/layout/SquareAccentList"/>
    <dgm:cxn modelId="{11E4812C-68F2-4787-8A2D-6FFF17CC2160}" type="presParOf" srcId="{1BE1481D-5238-487A-B6C8-81BE47F0241E}" destId="{A72CCA73-674D-4FF5-937D-41E0EF9B1139}" srcOrd="1" destOrd="0" presId="urn:microsoft.com/office/officeart/2008/layout/SquareAccentList"/>
    <dgm:cxn modelId="{73703D61-582B-493C-924D-3882DC0BDBEA}" type="presParOf" srcId="{A72CCA73-674D-4FF5-937D-41E0EF9B1139}" destId="{83F62304-6E12-4683-8E19-F1769DFF2EE8}" srcOrd="0" destOrd="0" presId="urn:microsoft.com/office/officeart/2008/layout/SquareAccentList"/>
    <dgm:cxn modelId="{BF8575C2-FDEE-4658-8D57-2F663A68245C}" type="presParOf" srcId="{83F62304-6E12-4683-8E19-F1769DFF2EE8}" destId="{48EA0916-9B96-41E1-8ED4-73967FC23493}" srcOrd="0" destOrd="0" presId="urn:microsoft.com/office/officeart/2008/layout/SquareAccentList"/>
    <dgm:cxn modelId="{D22E9D98-BD85-4408-981F-20C54AC80D4D}" type="presParOf" srcId="{83F62304-6E12-4683-8E19-F1769DFF2EE8}" destId="{AD709BD1-7C1E-4FFD-959F-52122FB40690}" srcOrd="1" destOrd="0" presId="urn:microsoft.com/office/officeart/2008/layout/SquareAccentList"/>
    <dgm:cxn modelId="{84BA5580-99E0-4D79-A399-B5AE5E7F9DF8}" type="presParOf" srcId="{A72CCA73-674D-4FF5-937D-41E0EF9B1139}" destId="{AAA207CF-5FCC-4033-98B3-46FDF6C2CD0D}" srcOrd="1" destOrd="0" presId="urn:microsoft.com/office/officeart/2008/layout/SquareAccentList"/>
    <dgm:cxn modelId="{F64300E9-C5B2-47A8-B2C6-635B46A3FE06}" type="presParOf" srcId="{AAA207CF-5FCC-4033-98B3-46FDF6C2CD0D}" destId="{200F4BB9-0940-4B63-BF53-F3AA05D62F43}" srcOrd="0" destOrd="0" presId="urn:microsoft.com/office/officeart/2008/layout/SquareAccentList"/>
    <dgm:cxn modelId="{33552BBB-2256-45BB-AFD5-BD7F63185C20}" type="presParOf" srcId="{AAA207CF-5FCC-4033-98B3-46FDF6C2CD0D}" destId="{763FDA69-9D43-482F-B0DB-51F9415644F1}" srcOrd="1" destOrd="0" presId="urn:microsoft.com/office/officeart/2008/layout/SquareAccentList"/>
    <dgm:cxn modelId="{49ADB703-BB5D-47A4-9D24-D58C22596AC5}" type="presParOf" srcId="{2AD24C2C-FE04-4838-A676-9D1B92F123EB}" destId="{173F4B41-9E74-4597-B2ED-EA05051BEB66}" srcOrd="1" destOrd="0" presId="urn:microsoft.com/office/officeart/2008/layout/SquareAccentList"/>
    <dgm:cxn modelId="{8603921B-1BDB-4504-9485-159BEB551B20}" type="presParOf" srcId="{173F4B41-9E74-4597-B2ED-EA05051BEB66}" destId="{7C6A2A67-D422-4E60-A3A1-6CBEEAAF5EF5}" srcOrd="0" destOrd="0" presId="urn:microsoft.com/office/officeart/2008/layout/SquareAccentList"/>
    <dgm:cxn modelId="{F5681794-763C-47A2-833E-07EF87C6707F}" type="presParOf" srcId="{7C6A2A67-D422-4E60-A3A1-6CBEEAAF5EF5}" destId="{D7B3F9CC-D678-48FC-AD9A-35D379E4465E}" srcOrd="0" destOrd="0" presId="urn:microsoft.com/office/officeart/2008/layout/SquareAccentList"/>
    <dgm:cxn modelId="{76A66589-8549-4A59-8F63-12F51B6289BB}" type="presParOf" srcId="{7C6A2A67-D422-4E60-A3A1-6CBEEAAF5EF5}" destId="{5019968A-684E-406A-AF35-4DA6B20DE594}" srcOrd="1" destOrd="0" presId="urn:microsoft.com/office/officeart/2008/layout/SquareAccentList"/>
    <dgm:cxn modelId="{286D3E36-528C-4A7F-9296-D26F9C2450C3}" type="presParOf" srcId="{7C6A2A67-D422-4E60-A3A1-6CBEEAAF5EF5}" destId="{DD69C845-A147-4076-AFF1-ED1DF6B1BFD3}" srcOrd="2" destOrd="0" presId="urn:microsoft.com/office/officeart/2008/layout/SquareAccentList"/>
    <dgm:cxn modelId="{3987B75E-3ECF-4B84-928C-8DE38296E121}" type="presParOf" srcId="{173F4B41-9E74-4597-B2ED-EA05051BEB66}" destId="{5FB9B89A-B0E9-42F5-856D-5C507BF8F296}" srcOrd="1" destOrd="0" presId="urn:microsoft.com/office/officeart/2008/layout/SquareAccentList"/>
    <dgm:cxn modelId="{C7013A75-D2A6-4248-BDFD-6D4783B324AA}" type="presParOf" srcId="{5FB9B89A-B0E9-42F5-856D-5C507BF8F296}" destId="{9723443D-00A8-4538-A78F-62A4213416F1}" srcOrd="0" destOrd="0" presId="urn:microsoft.com/office/officeart/2008/layout/SquareAccentList"/>
    <dgm:cxn modelId="{FD1F6910-6E29-4E55-B418-0C1175027F15}" type="presParOf" srcId="{9723443D-00A8-4538-A78F-62A4213416F1}" destId="{F5B6BADA-3A0D-4449-8C57-8A55FB1FE0C4}" srcOrd="0" destOrd="0" presId="urn:microsoft.com/office/officeart/2008/layout/SquareAccentList"/>
    <dgm:cxn modelId="{924BD040-2607-453C-B7AE-2B6C44AE4B50}" type="presParOf" srcId="{9723443D-00A8-4538-A78F-62A4213416F1}" destId="{95426527-178C-42E3-936B-3E5DB6DAFF67}" srcOrd="1" destOrd="0" presId="urn:microsoft.com/office/officeart/2008/layout/SquareAccentList"/>
    <dgm:cxn modelId="{AE2EDF52-B6AA-41E2-9F82-1DEF115A0E6E}" type="presParOf" srcId="{5FB9B89A-B0E9-42F5-856D-5C507BF8F296}" destId="{F52DC1DC-ACCC-46C1-8E3C-0FF1D19EBF5F}" srcOrd="1" destOrd="0" presId="urn:microsoft.com/office/officeart/2008/layout/SquareAccentList"/>
    <dgm:cxn modelId="{93E226B5-8610-41CB-A9EB-2C0F21CF79EF}" type="presParOf" srcId="{F52DC1DC-ACCC-46C1-8E3C-0FF1D19EBF5F}" destId="{40926221-AAF3-408C-A3A4-07F6E78D187A}" srcOrd="0" destOrd="0" presId="urn:microsoft.com/office/officeart/2008/layout/SquareAccentList"/>
    <dgm:cxn modelId="{B3856076-64F8-4513-BE55-154BC23664D3}" type="presParOf" srcId="{F52DC1DC-ACCC-46C1-8E3C-0FF1D19EBF5F}" destId="{6A573495-706D-402A-BC9D-A86B5A26933C}" srcOrd="1" destOrd="0" presId="urn:microsoft.com/office/officeart/2008/layout/SquareAccen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DE8974-197B-4D82-AB78-5D26E527D2AE}" type="doc">
      <dgm:prSet loTypeId="urn:microsoft.com/office/officeart/2005/8/layout/matrix1" loCatId="matrix" qsTypeId="urn:microsoft.com/office/officeart/2005/8/quickstyle/simple5" qsCatId="simple" csTypeId="urn:microsoft.com/office/officeart/2005/8/colors/accent4_5" csCatId="accent4" phldr="1"/>
      <dgm:spPr/>
      <dgm:t>
        <a:bodyPr/>
        <a:lstStyle/>
        <a:p>
          <a:endParaRPr lang="el-GR"/>
        </a:p>
      </dgm:t>
    </dgm:pt>
    <dgm:pt modelId="{F849C296-DCFB-4A4E-8019-3C7647625CDD}">
      <dgm:prSet phldrT="[Κείμενο]" custT="1"/>
      <dgm:spPr/>
      <dgm:t>
        <a:bodyPr/>
        <a:lstStyle/>
        <a:p>
          <a:r>
            <a:rPr lang="el-GR" sz="1400" dirty="0"/>
            <a:t>Κατηγορίες επιλέξιμων περιοχών</a:t>
          </a:r>
        </a:p>
      </dgm:t>
    </dgm:pt>
    <dgm:pt modelId="{35269976-6D3E-4FD1-A7A2-7EE40345C08A}" type="parTrans" cxnId="{EF460A81-268F-4B0D-8CB9-47A772A6D5F6}">
      <dgm:prSet/>
      <dgm:spPr/>
      <dgm:t>
        <a:bodyPr/>
        <a:lstStyle/>
        <a:p>
          <a:endParaRPr lang="el-GR"/>
        </a:p>
      </dgm:t>
    </dgm:pt>
    <dgm:pt modelId="{611FEA51-3CA0-46E5-AD90-E38F4309CF99}" type="sibTrans" cxnId="{EF460A81-268F-4B0D-8CB9-47A772A6D5F6}">
      <dgm:prSet/>
      <dgm:spPr/>
      <dgm:t>
        <a:bodyPr/>
        <a:lstStyle/>
        <a:p>
          <a:endParaRPr lang="el-GR"/>
        </a:p>
      </dgm:t>
    </dgm:pt>
    <dgm:pt modelId="{99131115-F0A8-401C-ADF6-B1E602834450}">
      <dgm:prSet phldrT="[Κείμενο]" custT="1"/>
      <dgm:spPr/>
      <dgm:t>
        <a:bodyPr anchor="ctr"/>
        <a:lstStyle/>
        <a:p>
          <a:r>
            <a:rPr lang="el-GR" sz="1200" dirty="0"/>
            <a:t>Αστικές περιοχές</a:t>
          </a:r>
        </a:p>
      </dgm:t>
    </dgm:pt>
    <dgm:pt modelId="{8AD05DF0-3590-4C50-A571-3092DD2BAAC1}" type="parTrans" cxnId="{7F2FF62B-6DDA-41F3-905E-4B1C41C12564}">
      <dgm:prSet/>
      <dgm:spPr/>
      <dgm:t>
        <a:bodyPr/>
        <a:lstStyle/>
        <a:p>
          <a:endParaRPr lang="el-GR"/>
        </a:p>
      </dgm:t>
    </dgm:pt>
    <dgm:pt modelId="{DC75BD96-E729-436C-ADDF-CB009DEA6C52}" type="sibTrans" cxnId="{7F2FF62B-6DDA-41F3-905E-4B1C41C12564}">
      <dgm:prSet/>
      <dgm:spPr/>
      <dgm:t>
        <a:bodyPr/>
        <a:lstStyle/>
        <a:p>
          <a:endParaRPr lang="el-GR"/>
        </a:p>
      </dgm:t>
    </dgm:pt>
    <dgm:pt modelId="{92504A64-231E-4EB1-B27A-748CB1110E52}">
      <dgm:prSet phldrT="[Κείμενο]" custT="1"/>
      <dgm:spPr/>
      <dgm:t>
        <a:bodyPr anchor="b"/>
        <a:lstStyle/>
        <a:p>
          <a:r>
            <a:rPr lang="el-GR" sz="1200" dirty="0"/>
            <a:t>Ορεινές, αγροτικές και παράκτιες</a:t>
          </a:r>
        </a:p>
      </dgm:t>
    </dgm:pt>
    <dgm:pt modelId="{451D2555-6066-4F84-9890-B13BCC4B1E91}" type="parTrans" cxnId="{F1FCD7A2-43A9-4546-95B2-EFF954265CC3}">
      <dgm:prSet/>
      <dgm:spPr/>
      <dgm:t>
        <a:bodyPr/>
        <a:lstStyle/>
        <a:p>
          <a:endParaRPr lang="el-GR"/>
        </a:p>
      </dgm:t>
    </dgm:pt>
    <dgm:pt modelId="{A8A4E5D8-8F48-404E-8E90-DE9D7F6008B3}" type="sibTrans" cxnId="{F1FCD7A2-43A9-4546-95B2-EFF954265CC3}">
      <dgm:prSet/>
      <dgm:spPr/>
      <dgm:t>
        <a:bodyPr/>
        <a:lstStyle/>
        <a:p>
          <a:endParaRPr lang="el-GR"/>
        </a:p>
      </dgm:t>
    </dgm:pt>
    <dgm:pt modelId="{D510A988-DC5E-41FA-8C2F-8BA299146C57}">
      <dgm:prSet phldrT="[Κείμενο]" custT="1"/>
      <dgm:spPr/>
      <dgm:t>
        <a:bodyPr anchor="t"/>
        <a:lstStyle/>
        <a:p>
          <a:r>
            <a:rPr lang="el-GR" sz="1200" dirty="0"/>
            <a:t>Νησιωτικές και συμπλέγματα νησιών</a:t>
          </a:r>
        </a:p>
      </dgm:t>
    </dgm:pt>
    <dgm:pt modelId="{20D6409E-300D-4B56-8C3B-AB1E45B1F1FB}" type="parTrans" cxnId="{A73361C8-B358-495F-864C-CF171035388D}">
      <dgm:prSet/>
      <dgm:spPr/>
      <dgm:t>
        <a:bodyPr/>
        <a:lstStyle/>
        <a:p>
          <a:endParaRPr lang="el-GR"/>
        </a:p>
      </dgm:t>
    </dgm:pt>
    <dgm:pt modelId="{FBEA021A-D2D0-4B8C-A1D7-609F6925F6F2}" type="sibTrans" cxnId="{A73361C8-B358-495F-864C-CF171035388D}">
      <dgm:prSet/>
      <dgm:spPr/>
      <dgm:t>
        <a:bodyPr/>
        <a:lstStyle/>
        <a:p>
          <a:endParaRPr lang="el-GR"/>
        </a:p>
      </dgm:t>
    </dgm:pt>
    <dgm:pt modelId="{D93C90B1-7FE6-4750-B1A0-125E60B9F18E}">
      <dgm:prSet phldrT="[Κείμενο]" custT="1"/>
      <dgm:spPr/>
      <dgm:t>
        <a:bodyPr anchor="t"/>
        <a:lstStyle/>
        <a:p>
          <a:r>
            <a:rPr lang="el-GR" sz="1200" dirty="0"/>
            <a:t>Περιοχές που εμφανίζουν χωρική και θεματική συνέχεια</a:t>
          </a:r>
        </a:p>
      </dgm:t>
    </dgm:pt>
    <dgm:pt modelId="{FC797179-D80D-4206-9C3B-F0F3C4E24E80}" type="parTrans" cxnId="{5D2DF9AA-9CA3-442E-AE1E-2368CB2F9A99}">
      <dgm:prSet/>
      <dgm:spPr/>
      <dgm:t>
        <a:bodyPr/>
        <a:lstStyle/>
        <a:p>
          <a:endParaRPr lang="el-GR"/>
        </a:p>
      </dgm:t>
    </dgm:pt>
    <dgm:pt modelId="{0F295E93-8A3A-4EC6-8643-6FE2BC6DF0C8}" type="sibTrans" cxnId="{5D2DF9AA-9CA3-442E-AE1E-2368CB2F9A99}">
      <dgm:prSet/>
      <dgm:spPr/>
      <dgm:t>
        <a:bodyPr/>
        <a:lstStyle/>
        <a:p>
          <a:endParaRPr lang="el-GR"/>
        </a:p>
      </dgm:t>
    </dgm:pt>
    <dgm:pt modelId="{61C58D7E-DBAB-42F0-AED3-FB2516FD3F3C}" type="pres">
      <dgm:prSet presAssocID="{99DE8974-197B-4D82-AB78-5D26E527D2AE}" presName="diagram" presStyleCnt="0">
        <dgm:presLayoutVars>
          <dgm:chMax val="1"/>
          <dgm:dir/>
          <dgm:animLvl val="ctr"/>
          <dgm:resizeHandles val="exact"/>
        </dgm:presLayoutVars>
      </dgm:prSet>
      <dgm:spPr/>
    </dgm:pt>
    <dgm:pt modelId="{F0A360BF-3A73-4FFA-8933-4457600E1206}" type="pres">
      <dgm:prSet presAssocID="{99DE8974-197B-4D82-AB78-5D26E527D2AE}" presName="matrix" presStyleCnt="0"/>
      <dgm:spPr/>
    </dgm:pt>
    <dgm:pt modelId="{E0AC84FD-9E62-45CE-8391-066FD727382C}" type="pres">
      <dgm:prSet presAssocID="{99DE8974-197B-4D82-AB78-5D26E527D2AE}" presName="tile1" presStyleLbl="node1" presStyleIdx="0" presStyleCnt="4"/>
      <dgm:spPr/>
    </dgm:pt>
    <dgm:pt modelId="{36B6194C-2F2C-456F-A648-114C2CF2E05B}" type="pres">
      <dgm:prSet presAssocID="{99DE8974-197B-4D82-AB78-5D26E527D2AE}" presName="tile1text" presStyleLbl="node1" presStyleIdx="0" presStyleCnt="4">
        <dgm:presLayoutVars>
          <dgm:chMax val="0"/>
          <dgm:chPref val="0"/>
          <dgm:bulletEnabled val="1"/>
        </dgm:presLayoutVars>
      </dgm:prSet>
      <dgm:spPr/>
    </dgm:pt>
    <dgm:pt modelId="{3B2DE769-3072-4297-9E9F-FAEBF69629BA}" type="pres">
      <dgm:prSet presAssocID="{99DE8974-197B-4D82-AB78-5D26E527D2AE}" presName="tile2" presStyleLbl="node1" presStyleIdx="1" presStyleCnt="4"/>
      <dgm:spPr/>
    </dgm:pt>
    <dgm:pt modelId="{DB83629E-F37B-4738-847E-4AE7EBCA4CFC}" type="pres">
      <dgm:prSet presAssocID="{99DE8974-197B-4D82-AB78-5D26E527D2AE}" presName="tile2text" presStyleLbl="node1" presStyleIdx="1" presStyleCnt="4">
        <dgm:presLayoutVars>
          <dgm:chMax val="0"/>
          <dgm:chPref val="0"/>
          <dgm:bulletEnabled val="1"/>
        </dgm:presLayoutVars>
      </dgm:prSet>
      <dgm:spPr/>
    </dgm:pt>
    <dgm:pt modelId="{62768CC0-FD02-4452-AE3A-DA67C72C3E1C}" type="pres">
      <dgm:prSet presAssocID="{99DE8974-197B-4D82-AB78-5D26E527D2AE}" presName="tile3" presStyleLbl="node1" presStyleIdx="2" presStyleCnt="4"/>
      <dgm:spPr/>
    </dgm:pt>
    <dgm:pt modelId="{EC0F0C37-F030-4810-AD19-174C9395B5CA}" type="pres">
      <dgm:prSet presAssocID="{99DE8974-197B-4D82-AB78-5D26E527D2AE}" presName="tile3text" presStyleLbl="node1" presStyleIdx="2" presStyleCnt="4">
        <dgm:presLayoutVars>
          <dgm:chMax val="0"/>
          <dgm:chPref val="0"/>
          <dgm:bulletEnabled val="1"/>
        </dgm:presLayoutVars>
      </dgm:prSet>
      <dgm:spPr/>
    </dgm:pt>
    <dgm:pt modelId="{D5A19866-098E-406F-9C9A-E3A1BC4FD9FB}" type="pres">
      <dgm:prSet presAssocID="{99DE8974-197B-4D82-AB78-5D26E527D2AE}" presName="tile4" presStyleLbl="node1" presStyleIdx="3" presStyleCnt="4"/>
      <dgm:spPr/>
    </dgm:pt>
    <dgm:pt modelId="{C754424B-7C2F-4BDE-95FA-C7873F4971F9}" type="pres">
      <dgm:prSet presAssocID="{99DE8974-197B-4D82-AB78-5D26E527D2AE}" presName="tile4text" presStyleLbl="node1" presStyleIdx="3" presStyleCnt="4">
        <dgm:presLayoutVars>
          <dgm:chMax val="0"/>
          <dgm:chPref val="0"/>
          <dgm:bulletEnabled val="1"/>
        </dgm:presLayoutVars>
      </dgm:prSet>
      <dgm:spPr/>
    </dgm:pt>
    <dgm:pt modelId="{62AE3250-E794-450A-BEC1-05F87C24E7FD}" type="pres">
      <dgm:prSet presAssocID="{99DE8974-197B-4D82-AB78-5D26E527D2AE}" presName="centerTile" presStyleLbl="fgShp" presStyleIdx="0" presStyleCnt="1" custScaleX="142378">
        <dgm:presLayoutVars>
          <dgm:chMax val="0"/>
          <dgm:chPref val="0"/>
        </dgm:presLayoutVars>
      </dgm:prSet>
      <dgm:spPr/>
    </dgm:pt>
  </dgm:ptLst>
  <dgm:cxnLst>
    <dgm:cxn modelId="{41DB7F23-42BD-4FC2-8986-4F522D5C50F7}" type="presOf" srcId="{92504A64-231E-4EB1-B27A-748CB1110E52}" destId="{DB83629E-F37B-4738-847E-4AE7EBCA4CFC}" srcOrd="1" destOrd="0" presId="urn:microsoft.com/office/officeart/2005/8/layout/matrix1"/>
    <dgm:cxn modelId="{7D18DF26-620A-42F8-98CB-D6E39B47F428}" type="presOf" srcId="{99131115-F0A8-401C-ADF6-B1E602834450}" destId="{36B6194C-2F2C-456F-A648-114C2CF2E05B}" srcOrd="1" destOrd="0" presId="urn:microsoft.com/office/officeart/2005/8/layout/matrix1"/>
    <dgm:cxn modelId="{7F2FF62B-6DDA-41F3-905E-4B1C41C12564}" srcId="{F849C296-DCFB-4A4E-8019-3C7647625CDD}" destId="{99131115-F0A8-401C-ADF6-B1E602834450}" srcOrd="0" destOrd="0" parTransId="{8AD05DF0-3590-4C50-A571-3092DD2BAAC1}" sibTransId="{DC75BD96-E729-436C-ADDF-CB009DEA6C52}"/>
    <dgm:cxn modelId="{78EFA667-08D9-47B4-81E2-9E6B319D0C8B}" type="presOf" srcId="{99131115-F0A8-401C-ADF6-B1E602834450}" destId="{E0AC84FD-9E62-45CE-8391-066FD727382C}" srcOrd="0" destOrd="0" presId="urn:microsoft.com/office/officeart/2005/8/layout/matrix1"/>
    <dgm:cxn modelId="{EF460A81-268F-4B0D-8CB9-47A772A6D5F6}" srcId="{99DE8974-197B-4D82-AB78-5D26E527D2AE}" destId="{F849C296-DCFB-4A4E-8019-3C7647625CDD}" srcOrd="0" destOrd="0" parTransId="{35269976-6D3E-4FD1-A7A2-7EE40345C08A}" sibTransId="{611FEA51-3CA0-46E5-AD90-E38F4309CF99}"/>
    <dgm:cxn modelId="{F76AF68F-C10A-454F-BE0E-4584D48A4473}" type="presOf" srcId="{D510A988-DC5E-41FA-8C2F-8BA299146C57}" destId="{62768CC0-FD02-4452-AE3A-DA67C72C3E1C}" srcOrd="0" destOrd="0" presId="urn:microsoft.com/office/officeart/2005/8/layout/matrix1"/>
    <dgm:cxn modelId="{D2F3F891-7B5C-489D-8E88-9CE8DBFEAB23}" type="presOf" srcId="{99DE8974-197B-4D82-AB78-5D26E527D2AE}" destId="{61C58D7E-DBAB-42F0-AED3-FB2516FD3F3C}" srcOrd="0" destOrd="0" presId="urn:microsoft.com/office/officeart/2005/8/layout/matrix1"/>
    <dgm:cxn modelId="{7E7115A2-5B97-4F6A-9873-79B768B2EE5B}" type="presOf" srcId="{D93C90B1-7FE6-4750-B1A0-125E60B9F18E}" destId="{D5A19866-098E-406F-9C9A-E3A1BC4FD9FB}" srcOrd="0" destOrd="0" presId="urn:microsoft.com/office/officeart/2005/8/layout/matrix1"/>
    <dgm:cxn modelId="{F1FCD7A2-43A9-4546-95B2-EFF954265CC3}" srcId="{F849C296-DCFB-4A4E-8019-3C7647625CDD}" destId="{92504A64-231E-4EB1-B27A-748CB1110E52}" srcOrd="1" destOrd="0" parTransId="{451D2555-6066-4F84-9890-B13BCC4B1E91}" sibTransId="{A8A4E5D8-8F48-404E-8E90-DE9D7F6008B3}"/>
    <dgm:cxn modelId="{FDF62EA4-4B0F-4103-BE0C-FD689040BF3B}" type="presOf" srcId="{D510A988-DC5E-41FA-8C2F-8BA299146C57}" destId="{EC0F0C37-F030-4810-AD19-174C9395B5CA}" srcOrd="1" destOrd="0" presId="urn:microsoft.com/office/officeart/2005/8/layout/matrix1"/>
    <dgm:cxn modelId="{5D2DF9AA-9CA3-442E-AE1E-2368CB2F9A99}" srcId="{F849C296-DCFB-4A4E-8019-3C7647625CDD}" destId="{D93C90B1-7FE6-4750-B1A0-125E60B9F18E}" srcOrd="3" destOrd="0" parTransId="{FC797179-D80D-4206-9C3B-F0F3C4E24E80}" sibTransId="{0F295E93-8A3A-4EC6-8643-6FE2BC6DF0C8}"/>
    <dgm:cxn modelId="{ABB5D6B0-57FF-428C-A56B-2F397368C71D}" type="presOf" srcId="{D93C90B1-7FE6-4750-B1A0-125E60B9F18E}" destId="{C754424B-7C2F-4BDE-95FA-C7873F4971F9}" srcOrd="1" destOrd="0" presId="urn:microsoft.com/office/officeart/2005/8/layout/matrix1"/>
    <dgm:cxn modelId="{A73361C8-B358-495F-864C-CF171035388D}" srcId="{F849C296-DCFB-4A4E-8019-3C7647625CDD}" destId="{D510A988-DC5E-41FA-8C2F-8BA299146C57}" srcOrd="2" destOrd="0" parTransId="{20D6409E-300D-4B56-8C3B-AB1E45B1F1FB}" sibTransId="{FBEA021A-D2D0-4B8C-A1D7-609F6925F6F2}"/>
    <dgm:cxn modelId="{6D4C9CCA-568C-41BD-ABB9-AFDA5472110B}" type="presOf" srcId="{F849C296-DCFB-4A4E-8019-3C7647625CDD}" destId="{62AE3250-E794-450A-BEC1-05F87C24E7FD}" srcOrd="0" destOrd="0" presId="urn:microsoft.com/office/officeart/2005/8/layout/matrix1"/>
    <dgm:cxn modelId="{48F8B7E3-49A9-4E62-9BA3-08AF311AA0BE}" type="presOf" srcId="{92504A64-231E-4EB1-B27A-748CB1110E52}" destId="{3B2DE769-3072-4297-9E9F-FAEBF69629BA}" srcOrd="0" destOrd="0" presId="urn:microsoft.com/office/officeart/2005/8/layout/matrix1"/>
    <dgm:cxn modelId="{3197AACD-9E77-47DD-B121-1B0628446C01}" type="presParOf" srcId="{61C58D7E-DBAB-42F0-AED3-FB2516FD3F3C}" destId="{F0A360BF-3A73-4FFA-8933-4457600E1206}" srcOrd="0" destOrd="0" presId="urn:microsoft.com/office/officeart/2005/8/layout/matrix1"/>
    <dgm:cxn modelId="{265F41FB-E691-44E5-BFF3-15D25A36CC9C}" type="presParOf" srcId="{F0A360BF-3A73-4FFA-8933-4457600E1206}" destId="{E0AC84FD-9E62-45CE-8391-066FD727382C}" srcOrd="0" destOrd="0" presId="urn:microsoft.com/office/officeart/2005/8/layout/matrix1"/>
    <dgm:cxn modelId="{0BCA7E65-D6D9-479C-868E-AC8ACCEE4786}" type="presParOf" srcId="{F0A360BF-3A73-4FFA-8933-4457600E1206}" destId="{36B6194C-2F2C-456F-A648-114C2CF2E05B}" srcOrd="1" destOrd="0" presId="urn:microsoft.com/office/officeart/2005/8/layout/matrix1"/>
    <dgm:cxn modelId="{8E84F303-5D8B-42E9-9BC9-795322207FA1}" type="presParOf" srcId="{F0A360BF-3A73-4FFA-8933-4457600E1206}" destId="{3B2DE769-3072-4297-9E9F-FAEBF69629BA}" srcOrd="2" destOrd="0" presId="urn:microsoft.com/office/officeart/2005/8/layout/matrix1"/>
    <dgm:cxn modelId="{DA203DFF-1E4D-4387-884F-EF7A004CBB92}" type="presParOf" srcId="{F0A360BF-3A73-4FFA-8933-4457600E1206}" destId="{DB83629E-F37B-4738-847E-4AE7EBCA4CFC}" srcOrd="3" destOrd="0" presId="urn:microsoft.com/office/officeart/2005/8/layout/matrix1"/>
    <dgm:cxn modelId="{F35BFD4A-3D90-4601-8EE0-CE595B6E4832}" type="presParOf" srcId="{F0A360BF-3A73-4FFA-8933-4457600E1206}" destId="{62768CC0-FD02-4452-AE3A-DA67C72C3E1C}" srcOrd="4" destOrd="0" presId="urn:microsoft.com/office/officeart/2005/8/layout/matrix1"/>
    <dgm:cxn modelId="{33EE7E31-B21D-42D0-82D2-C9FC4853591C}" type="presParOf" srcId="{F0A360BF-3A73-4FFA-8933-4457600E1206}" destId="{EC0F0C37-F030-4810-AD19-174C9395B5CA}" srcOrd="5" destOrd="0" presId="urn:microsoft.com/office/officeart/2005/8/layout/matrix1"/>
    <dgm:cxn modelId="{A6173800-B5A9-4004-A3C3-539C9CF85452}" type="presParOf" srcId="{F0A360BF-3A73-4FFA-8933-4457600E1206}" destId="{D5A19866-098E-406F-9C9A-E3A1BC4FD9FB}" srcOrd="6" destOrd="0" presId="urn:microsoft.com/office/officeart/2005/8/layout/matrix1"/>
    <dgm:cxn modelId="{D5A31B10-7552-41C1-B2E7-48BC60CE144A}" type="presParOf" srcId="{F0A360BF-3A73-4FFA-8933-4457600E1206}" destId="{C754424B-7C2F-4BDE-95FA-C7873F4971F9}" srcOrd="7" destOrd="0" presId="urn:microsoft.com/office/officeart/2005/8/layout/matrix1"/>
    <dgm:cxn modelId="{FB6438BD-49C7-4484-8D29-350CA1234969}" type="presParOf" srcId="{61C58D7E-DBAB-42F0-AED3-FB2516FD3F3C}" destId="{62AE3250-E794-450A-BEC1-05F87C24E7FD}" srcOrd="1" destOrd="0" presId="urn:microsoft.com/office/officeart/2005/8/layout/matrix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7A0A04-D1A1-449F-A863-D600535328FD}">
      <dsp:nvSpPr>
        <dsp:cNvPr id="0" name=""/>
        <dsp:cNvSpPr/>
      </dsp:nvSpPr>
      <dsp:spPr>
        <a:xfrm>
          <a:off x="2646597" y="2541247"/>
          <a:ext cx="107361" cy="1942082"/>
        </a:xfrm>
        <a:custGeom>
          <a:avLst/>
          <a:gdLst/>
          <a:ahLst/>
          <a:cxnLst/>
          <a:rect l="0" t="0" r="0" b="0"/>
          <a:pathLst>
            <a:path>
              <a:moveTo>
                <a:pt x="0" y="0"/>
              </a:moveTo>
              <a:lnTo>
                <a:pt x="53680" y="0"/>
              </a:lnTo>
              <a:lnTo>
                <a:pt x="53680" y="1942082"/>
              </a:lnTo>
              <a:lnTo>
                <a:pt x="107361" y="1942082"/>
              </a:lnTo>
            </a:path>
          </a:pathLst>
        </a:custGeom>
        <a:noFill/>
        <a:ln w="28575"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l-GR" sz="600" kern="1200"/>
        </a:p>
      </dsp:txBody>
      <dsp:txXfrm>
        <a:off x="2651652" y="3463662"/>
        <a:ext cx="97252" cy="97252"/>
      </dsp:txXfrm>
    </dsp:sp>
    <dsp:sp modelId="{91F987D9-B482-437B-84CB-8975B0F0AD9E}">
      <dsp:nvSpPr>
        <dsp:cNvPr id="0" name=""/>
        <dsp:cNvSpPr/>
      </dsp:nvSpPr>
      <dsp:spPr>
        <a:xfrm>
          <a:off x="2646597" y="2541247"/>
          <a:ext cx="107361" cy="968313"/>
        </a:xfrm>
        <a:custGeom>
          <a:avLst/>
          <a:gdLst/>
          <a:ahLst/>
          <a:cxnLst/>
          <a:rect l="0" t="0" r="0" b="0"/>
          <a:pathLst>
            <a:path>
              <a:moveTo>
                <a:pt x="0" y="0"/>
              </a:moveTo>
              <a:lnTo>
                <a:pt x="53680" y="0"/>
              </a:lnTo>
              <a:lnTo>
                <a:pt x="53680" y="968313"/>
              </a:lnTo>
              <a:lnTo>
                <a:pt x="107361" y="968313"/>
              </a:lnTo>
            </a:path>
          </a:pathLst>
        </a:custGeom>
        <a:noFill/>
        <a:ln w="28575"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2675922" y="3001048"/>
        <a:ext cx="48712" cy="48712"/>
      </dsp:txXfrm>
    </dsp:sp>
    <dsp:sp modelId="{BD1A24F2-FD22-4A51-9531-23C422861D0E}">
      <dsp:nvSpPr>
        <dsp:cNvPr id="0" name=""/>
        <dsp:cNvSpPr/>
      </dsp:nvSpPr>
      <dsp:spPr>
        <a:xfrm>
          <a:off x="2646597" y="1576890"/>
          <a:ext cx="107361" cy="964357"/>
        </a:xfrm>
        <a:custGeom>
          <a:avLst/>
          <a:gdLst/>
          <a:ahLst/>
          <a:cxnLst/>
          <a:rect l="0" t="0" r="0" b="0"/>
          <a:pathLst>
            <a:path>
              <a:moveTo>
                <a:pt x="0" y="964357"/>
              </a:moveTo>
              <a:lnTo>
                <a:pt x="53680" y="964357"/>
              </a:lnTo>
              <a:lnTo>
                <a:pt x="53680" y="0"/>
              </a:lnTo>
              <a:lnTo>
                <a:pt x="107361" y="0"/>
              </a:lnTo>
            </a:path>
          </a:pathLst>
        </a:custGeom>
        <a:noFill/>
        <a:ln w="28575"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2676020" y="2034810"/>
        <a:ext cx="48515" cy="48515"/>
      </dsp:txXfrm>
    </dsp:sp>
    <dsp:sp modelId="{8F7BD7CF-02F6-44E4-AA81-B8ADEE9FB304}">
      <dsp:nvSpPr>
        <dsp:cNvPr id="0" name=""/>
        <dsp:cNvSpPr/>
      </dsp:nvSpPr>
      <dsp:spPr>
        <a:xfrm>
          <a:off x="2646597" y="767518"/>
          <a:ext cx="107361" cy="1773729"/>
        </a:xfrm>
        <a:custGeom>
          <a:avLst/>
          <a:gdLst/>
          <a:ahLst/>
          <a:cxnLst/>
          <a:rect l="0" t="0" r="0" b="0"/>
          <a:pathLst>
            <a:path>
              <a:moveTo>
                <a:pt x="0" y="1773729"/>
              </a:moveTo>
              <a:lnTo>
                <a:pt x="53680" y="1773729"/>
              </a:lnTo>
              <a:lnTo>
                <a:pt x="53680" y="0"/>
              </a:lnTo>
              <a:lnTo>
                <a:pt x="107361" y="0"/>
              </a:lnTo>
            </a:path>
          </a:pathLst>
        </a:custGeom>
        <a:noFill/>
        <a:ln w="28575"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2655854" y="1609958"/>
        <a:ext cx="88848" cy="88848"/>
      </dsp:txXfrm>
    </dsp:sp>
    <dsp:sp modelId="{6EA94993-E049-4BFE-8CCD-B1BCD86BA05A}">
      <dsp:nvSpPr>
        <dsp:cNvPr id="0" name=""/>
        <dsp:cNvSpPr/>
      </dsp:nvSpPr>
      <dsp:spPr>
        <a:xfrm>
          <a:off x="7305" y="2160264"/>
          <a:ext cx="4516617" cy="761966"/>
        </a:xfrm>
        <a:prstGeom prst="rect">
          <a:avLst/>
        </a:prstGeom>
        <a:gradFill rotWithShape="0">
          <a:gsLst>
            <a:gs pos="0">
              <a:schemeClr val="accent4">
                <a:alpha val="80000"/>
                <a:hueOff val="0"/>
                <a:satOff val="0"/>
                <a:lumOff val="0"/>
                <a:alphaOff val="0"/>
                <a:tint val="50000"/>
                <a:satMod val="300000"/>
              </a:schemeClr>
            </a:gs>
            <a:gs pos="35000">
              <a:schemeClr val="accent4">
                <a:alpha val="80000"/>
                <a:hueOff val="0"/>
                <a:satOff val="0"/>
                <a:lumOff val="0"/>
                <a:alphaOff val="0"/>
                <a:tint val="37000"/>
                <a:satMod val="300000"/>
              </a:schemeClr>
            </a:gs>
            <a:gs pos="100000">
              <a:schemeClr val="accent4">
                <a:alpha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l-GR" sz="2000" kern="1200" dirty="0"/>
            <a:t>ΟΙΚΙΣΤΙΚΟ ΔΥΝΑΜΙΚΟ ΠΙΝ</a:t>
          </a:r>
        </a:p>
      </dsp:txBody>
      <dsp:txXfrm>
        <a:off x="7305" y="2160264"/>
        <a:ext cx="4516617" cy="761966"/>
      </dsp:txXfrm>
    </dsp:sp>
    <dsp:sp modelId="{D08A1291-F009-4B73-AE20-C94FA61A28A4}">
      <dsp:nvSpPr>
        <dsp:cNvPr id="0" name=""/>
        <dsp:cNvSpPr/>
      </dsp:nvSpPr>
      <dsp:spPr>
        <a:xfrm>
          <a:off x="2753959" y="432052"/>
          <a:ext cx="4728511" cy="670931"/>
        </a:xfrm>
        <a:prstGeom prst="rect">
          <a:avLst/>
        </a:prstGeom>
        <a:gradFill rotWithShape="0">
          <a:gsLst>
            <a:gs pos="0">
              <a:schemeClr val="accent4">
                <a:alpha val="70000"/>
                <a:hueOff val="0"/>
                <a:satOff val="0"/>
                <a:lumOff val="0"/>
                <a:alphaOff val="0"/>
                <a:tint val="50000"/>
                <a:satMod val="300000"/>
              </a:schemeClr>
            </a:gs>
            <a:gs pos="35000">
              <a:schemeClr val="accent4">
                <a:alpha val="70000"/>
                <a:hueOff val="0"/>
                <a:satOff val="0"/>
                <a:lumOff val="0"/>
                <a:alphaOff val="0"/>
                <a:tint val="37000"/>
                <a:satMod val="300000"/>
              </a:schemeClr>
            </a:gs>
            <a:gs pos="100000">
              <a:schemeClr val="accent4">
                <a:alpha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l-GR" sz="1600" kern="1200" dirty="0"/>
            <a:t>651 οικισμοί-207.855 μόνιμοι κάτοικοι </a:t>
          </a:r>
          <a:r>
            <a:rPr lang="el-GR" sz="800" kern="1200" dirty="0"/>
            <a:t>(ΕΛΣΤΑΤ-2011)</a:t>
          </a:r>
        </a:p>
      </dsp:txBody>
      <dsp:txXfrm>
        <a:off x="2753959" y="432052"/>
        <a:ext cx="4728511" cy="670931"/>
      </dsp:txXfrm>
    </dsp:sp>
    <dsp:sp modelId="{F65279B2-8E5C-46D8-BF7D-99FB8DE0ED4E}">
      <dsp:nvSpPr>
        <dsp:cNvPr id="0" name=""/>
        <dsp:cNvSpPr/>
      </dsp:nvSpPr>
      <dsp:spPr>
        <a:xfrm>
          <a:off x="2753959" y="1224137"/>
          <a:ext cx="4776533" cy="705504"/>
        </a:xfrm>
        <a:prstGeom prst="rect">
          <a:avLst/>
        </a:prstGeom>
        <a:gradFill rotWithShape="0">
          <a:gsLst>
            <a:gs pos="0">
              <a:schemeClr val="accent4">
                <a:alpha val="70000"/>
                <a:hueOff val="0"/>
                <a:satOff val="0"/>
                <a:lumOff val="0"/>
                <a:alphaOff val="0"/>
                <a:tint val="50000"/>
                <a:satMod val="300000"/>
              </a:schemeClr>
            </a:gs>
            <a:gs pos="35000">
              <a:schemeClr val="accent4">
                <a:alpha val="70000"/>
                <a:hueOff val="0"/>
                <a:satOff val="0"/>
                <a:lumOff val="0"/>
                <a:alphaOff val="0"/>
                <a:tint val="37000"/>
                <a:satMod val="300000"/>
              </a:schemeClr>
            </a:gs>
            <a:gs pos="100000">
              <a:schemeClr val="accent4">
                <a:alpha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l-GR" sz="1600" b="0" kern="1200" dirty="0" err="1"/>
            <a:t>Αστικότητα</a:t>
          </a:r>
          <a:r>
            <a:rPr lang="el-GR" sz="1600" b="1" kern="1200" dirty="0"/>
            <a:t> </a:t>
          </a:r>
          <a:r>
            <a:rPr lang="el-GR" sz="1600" b="1" kern="1200" dirty="0">
              <a:sym typeface="Wingdings" panose="05000000000000000000" pitchFamily="2" charset="2"/>
            </a:rPr>
            <a:t> </a:t>
          </a:r>
          <a:r>
            <a:rPr lang="el-GR" sz="1600" b="0" i="1" kern="1200" dirty="0">
              <a:sym typeface="Wingdings" panose="05000000000000000000" pitchFamily="2" charset="2"/>
            </a:rPr>
            <a:t>αστικοί </a:t>
          </a:r>
          <a:r>
            <a:rPr lang="el-GR" sz="1600" b="0" i="0" kern="1200" dirty="0">
              <a:sym typeface="Wingdings" panose="05000000000000000000" pitchFamily="2" charset="2"/>
            </a:rPr>
            <a:t>και </a:t>
          </a:r>
          <a:r>
            <a:rPr lang="el-GR" sz="1600" b="0" i="1" kern="1200" dirty="0">
              <a:sym typeface="Wingdings" panose="05000000000000000000" pitchFamily="2" charset="2"/>
            </a:rPr>
            <a:t>αγροτικοί </a:t>
          </a:r>
          <a:r>
            <a:rPr lang="el-GR" sz="1600" b="0" i="0" kern="1200" dirty="0">
              <a:sym typeface="Wingdings" panose="05000000000000000000" pitchFamily="2" charset="2"/>
            </a:rPr>
            <a:t>οικισμοί</a:t>
          </a:r>
          <a:endParaRPr lang="el-GR" sz="1600" b="1" kern="1200" dirty="0"/>
        </a:p>
      </dsp:txBody>
      <dsp:txXfrm>
        <a:off x="2753959" y="1224137"/>
        <a:ext cx="4776533" cy="705504"/>
      </dsp:txXfrm>
    </dsp:sp>
    <dsp:sp modelId="{1184DD64-9E52-468F-AF75-315DC02A0AA2}">
      <dsp:nvSpPr>
        <dsp:cNvPr id="0" name=""/>
        <dsp:cNvSpPr/>
      </dsp:nvSpPr>
      <dsp:spPr>
        <a:xfrm>
          <a:off x="2753959" y="3096346"/>
          <a:ext cx="4776533" cy="826428"/>
        </a:xfrm>
        <a:prstGeom prst="rect">
          <a:avLst/>
        </a:prstGeom>
        <a:gradFill rotWithShape="0">
          <a:gsLst>
            <a:gs pos="0">
              <a:schemeClr val="accent4">
                <a:alpha val="70000"/>
                <a:hueOff val="0"/>
                <a:satOff val="0"/>
                <a:lumOff val="0"/>
                <a:alphaOff val="0"/>
                <a:tint val="50000"/>
                <a:satMod val="300000"/>
              </a:schemeClr>
            </a:gs>
            <a:gs pos="35000">
              <a:schemeClr val="accent4">
                <a:alpha val="70000"/>
                <a:hueOff val="0"/>
                <a:satOff val="0"/>
                <a:lumOff val="0"/>
                <a:alphaOff val="0"/>
                <a:tint val="37000"/>
                <a:satMod val="300000"/>
              </a:schemeClr>
            </a:gs>
            <a:gs pos="100000">
              <a:schemeClr val="accent4">
                <a:alpha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l-GR" sz="1600" kern="1200" dirty="0"/>
            <a:t>Οικιστικά μεγέθη </a:t>
          </a:r>
          <a:r>
            <a:rPr lang="el-GR" sz="1600" kern="1200" dirty="0">
              <a:sym typeface="Wingdings" panose="05000000000000000000" pitchFamily="2" charset="2"/>
            </a:rPr>
            <a:t> </a:t>
          </a:r>
          <a:r>
            <a:rPr lang="el-GR" sz="1600" i="1" kern="1200" dirty="0">
              <a:sym typeface="Wingdings" panose="05000000000000000000" pitchFamily="2" charset="2"/>
            </a:rPr>
            <a:t>αστικά κέντρα, ημιαστικά κέντρα, κεφαλοχώρια, μεσαίοι οικισμοί, τουριστικά κέντρα, μικρά χωριά, ακατοίκητοι </a:t>
          </a:r>
          <a:r>
            <a:rPr lang="el-GR" sz="1600" i="1" kern="1200" dirty="0" err="1">
              <a:sym typeface="Wingdings" panose="05000000000000000000" pitchFamily="2" charset="2"/>
            </a:rPr>
            <a:t>οικισμοι</a:t>
          </a:r>
          <a:endParaRPr lang="el-GR" sz="1600" kern="1200" dirty="0"/>
        </a:p>
      </dsp:txBody>
      <dsp:txXfrm>
        <a:off x="2753959" y="3096346"/>
        <a:ext cx="4776533" cy="826428"/>
      </dsp:txXfrm>
    </dsp:sp>
    <dsp:sp modelId="{E2FFBDCA-CE47-4D53-A231-D5B1E2BF0BCC}">
      <dsp:nvSpPr>
        <dsp:cNvPr id="0" name=""/>
        <dsp:cNvSpPr/>
      </dsp:nvSpPr>
      <dsp:spPr>
        <a:xfrm>
          <a:off x="2753959" y="4032446"/>
          <a:ext cx="4776533" cy="901766"/>
        </a:xfrm>
        <a:prstGeom prst="rect">
          <a:avLst/>
        </a:prstGeom>
        <a:gradFill rotWithShape="0">
          <a:gsLst>
            <a:gs pos="0">
              <a:schemeClr val="accent4">
                <a:alpha val="70000"/>
                <a:hueOff val="0"/>
                <a:satOff val="0"/>
                <a:lumOff val="0"/>
                <a:alphaOff val="0"/>
                <a:tint val="50000"/>
                <a:satMod val="300000"/>
              </a:schemeClr>
            </a:gs>
            <a:gs pos="35000">
              <a:schemeClr val="accent4">
                <a:alpha val="70000"/>
                <a:hueOff val="0"/>
                <a:satOff val="0"/>
                <a:lumOff val="0"/>
                <a:alphaOff val="0"/>
                <a:tint val="37000"/>
                <a:satMod val="300000"/>
              </a:schemeClr>
            </a:gs>
            <a:gs pos="100000">
              <a:schemeClr val="accent4">
                <a:alpha val="7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l-GR" sz="1600" kern="1200" dirty="0"/>
            <a:t>Μικρά νησιά </a:t>
          </a:r>
          <a:r>
            <a:rPr lang="el-GR" sz="1600" kern="1200" dirty="0">
              <a:sym typeface="Wingdings" panose="05000000000000000000" pitchFamily="2" charset="2"/>
            </a:rPr>
            <a:t> </a:t>
          </a:r>
          <a:r>
            <a:rPr lang="el-GR" sz="1600" i="1" kern="1200" dirty="0">
              <a:sym typeface="Wingdings" panose="05000000000000000000" pitchFamily="2" charset="2"/>
            </a:rPr>
            <a:t>89 οικισμοί, </a:t>
          </a:r>
          <a:r>
            <a:rPr lang="el-GR" sz="1600" i="0" kern="1200" dirty="0">
              <a:sym typeface="Wingdings" panose="05000000000000000000" pitchFamily="2" charset="2"/>
            </a:rPr>
            <a:t>34 εκ των οποίων χωρίς κατοίκους  8.516 κάτοικοι</a:t>
          </a:r>
          <a:endParaRPr lang="el-GR" sz="1600" kern="1200" dirty="0"/>
        </a:p>
      </dsp:txBody>
      <dsp:txXfrm>
        <a:off x="2753959" y="4032446"/>
        <a:ext cx="4776533" cy="9017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E1111-C25E-4533-9F9B-073E7FB350EA}">
      <dsp:nvSpPr>
        <dsp:cNvPr id="0" name=""/>
        <dsp:cNvSpPr/>
      </dsp:nvSpPr>
      <dsp:spPr>
        <a:xfrm>
          <a:off x="152424" y="486756"/>
          <a:ext cx="5486400" cy="498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533400">
            <a:lnSpc>
              <a:spcPct val="90000"/>
            </a:lnSpc>
            <a:spcBef>
              <a:spcPct val="0"/>
            </a:spcBef>
            <a:spcAft>
              <a:spcPct val="35000"/>
            </a:spcAft>
            <a:buNone/>
          </a:pPr>
          <a:r>
            <a:rPr lang="el-GR" sz="1200" kern="1200" dirty="0"/>
            <a:t>Πολλαπλασιάζει τη συνολική έκταση της περιφέρειας</a:t>
          </a:r>
        </a:p>
      </dsp:txBody>
      <dsp:txXfrm>
        <a:off x="152424" y="486756"/>
        <a:ext cx="5486400" cy="498763"/>
      </dsp:txXfrm>
    </dsp:sp>
    <dsp:sp modelId="{5657A630-B0CA-4870-8881-9F7C1A4447D2}">
      <dsp:nvSpPr>
        <dsp:cNvPr id="0" name=""/>
        <dsp:cNvSpPr/>
      </dsp:nvSpPr>
      <dsp:spPr>
        <a:xfrm>
          <a:off x="91744" y="975359"/>
          <a:ext cx="1283817" cy="1016000"/>
        </a:xfrm>
        <a:prstGeom prst="chevron">
          <a:avLst>
            <a:gd name="adj" fmla="val 7061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A81B4773-C602-490F-B675-5B6E28A8AC72}">
      <dsp:nvSpPr>
        <dsp:cNvPr id="0" name=""/>
        <dsp:cNvSpPr/>
      </dsp:nvSpPr>
      <dsp:spPr>
        <a:xfrm>
          <a:off x="862888" y="975359"/>
          <a:ext cx="1283817" cy="1016000"/>
        </a:xfrm>
        <a:prstGeom prst="chevron">
          <a:avLst>
            <a:gd name="adj" fmla="val 7061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DF1FB5F6-B5E9-4D25-AF03-123663A123F8}">
      <dsp:nvSpPr>
        <dsp:cNvPr id="0" name=""/>
        <dsp:cNvSpPr/>
      </dsp:nvSpPr>
      <dsp:spPr>
        <a:xfrm>
          <a:off x="1634642" y="975359"/>
          <a:ext cx="1283817" cy="1016000"/>
        </a:xfrm>
        <a:prstGeom prst="chevron">
          <a:avLst>
            <a:gd name="adj" fmla="val 7061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8819B036-3012-4AF5-BEDD-B5188F694DF5}">
      <dsp:nvSpPr>
        <dsp:cNvPr id="0" name=""/>
        <dsp:cNvSpPr/>
      </dsp:nvSpPr>
      <dsp:spPr>
        <a:xfrm>
          <a:off x="2405786" y="975359"/>
          <a:ext cx="1283817" cy="1016000"/>
        </a:xfrm>
        <a:prstGeom prst="chevron">
          <a:avLst>
            <a:gd name="adj" fmla="val 7061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6789AA24-7254-4639-9BF7-3A3DCAE62960}">
      <dsp:nvSpPr>
        <dsp:cNvPr id="0" name=""/>
        <dsp:cNvSpPr/>
      </dsp:nvSpPr>
      <dsp:spPr>
        <a:xfrm>
          <a:off x="3177539" y="975359"/>
          <a:ext cx="1283817" cy="1016000"/>
        </a:xfrm>
        <a:prstGeom prst="chevron">
          <a:avLst>
            <a:gd name="adj" fmla="val 7061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85111916-5397-48AA-9694-B3CD533C613E}">
      <dsp:nvSpPr>
        <dsp:cNvPr id="0" name=""/>
        <dsp:cNvSpPr/>
      </dsp:nvSpPr>
      <dsp:spPr>
        <a:xfrm>
          <a:off x="3948684" y="975359"/>
          <a:ext cx="1283817" cy="1016000"/>
        </a:xfrm>
        <a:prstGeom prst="chevron">
          <a:avLst>
            <a:gd name="adj" fmla="val 7061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2DBF0389-4BFD-43BE-9BF4-23ED8CAF96F0}">
      <dsp:nvSpPr>
        <dsp:cNvPr id="0" name=""/>
        <dsp:cNvSpPr/>
      </dsp:nvSpPr>
      <dsp:spPr>
        <a:xfrm>
          <a:off x="4720437" y="975359"/>
          <a:ext cx="1283817" cy="1016000"/>
        </a:xfrm>
        <a:prstGeom prst="chevron">
          <a:avLst>
            <a:gd name="adj" fmla="val 7061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690416E3-7AB9-4664-89C1-ECDEA7548DAF}">
      <dsp:nvSpPr>
        <dsp:cNvPr id="0" name=""/>
        <dsp:cNvSpPr/>
      </dsp:nvSpPr>
      <dsp:spPr>
        <a:xfrm>
          <a:off x="91744" y="1076960"/>
          <a:ext cx="5557723" cy="812800"/>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533400">
            <a:lnSpc>
              <a:spcPct val="90000"/>
            </a:lnSpc>
            <a:spcBef>
              <a:spcPct val="0"/>
            </a:spcBef>
            <a:spcAft>
              <a:spcPct val="35000"/>
            </a:spcAft>
            <a:buNone/>
          </a:pPr>
          <a:r>
            <a:rPr lang="el-GR" sz="1200" kern="1200" dirty="0"/>
            <a:t>Είναι περισσότερο «διασυνδεδεμένος» ανεξαρτήτως ορίων </a:t>
          </a:r>
          <a:r>
            <a:rPr lang="el-GR" sz="1200" kern="1200" dirty="0">
              <a:sym typeface="Wingdings" panose="05000000000000000000" pitchFamily="2" charset="2"/>
            </a:rPr>
            <a:t> ότι συμβαίνει σε ένα σημείο διαχέεται ευκολότερα σε πιο μακρινές αποστάσεις</a:t>
          </a:r>
          <a:endParaRPr lang="el-GR" sz="1200" kern="1200" dirty="0"/>
        </a:p>
      </dsp:txBody>
      <dsp:txXfrm>
        <a:off x="91744" y="1076960"/>
        <a:ext cx="5557723" cy="812800"/>
      </dsp:txXfrm>
    </dsp:sp>
    <dsp:sp modelId="{EA599722-7296-4AF7-8B1F-6B3345C94500}">
      <dsp:nvSpPr>
        <dsp:cNvPr id="0" name=""/>
        <dsp:cNvSpPr/>
      </dsp:nvSpPr>
      <dsp:spPr>
        <a:xfrm>
          <a:off x="91744" y="2072640"/>
          <a:ext cx="5486400" cy="498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533400">
            <a:lnSpc>
              <a:spcPct val="90000"/>
            </a:lnSpc>
            <a:spcBef>
              <a:spcPct val="0"/>
            </a:spcBef>
            <a:spcAft>
              <a:spcPct val="35000"/>
            </a:spcAft>
            <a:buNone/>
          </a:pPr>
          <a:r>
            <a:rPr lang="el-GR" sz="1200" kern="1200" dirty="0"/>
            <a:t>Προσθέτει ποικιλία νέων δραστηριοτήτων και δυνητικά αξιοποιήσιμων πόρων (θαλάσσια ενέργεια, υδατοκαλλιέργεια, βιοτεχνολογία, </a:t>
          </a:r>
          <a:r>
            <a:rPr lang="el-GR" sz="1200" kern="1200" dirty="0" err="1"/>
            <a:t>κλπ</a:t>
          </a:r>
          <a:r>
            <a:rPr lang="el-GR" sz="1200" kern="1200" dirty="0"/>
            <a:t>)</a:t>
          </a:r>
        </a:p>
      </dsp:txBody>
      <dsp:txXfrm>
        <a:off x="91744" y="2072640"/>
        <a:ext cx="5486400" cy="498763"/>
      </dsp:txXfrm>
    </dsp:sp>
    <dsp:sp modelId="{41C19FB4-0562-4DF2-BD6B-237543C207FC}">
      <dsp:nvSpPr>
        <dsp:cNvPr id="0" name=""/>
        <dsp:cNvSpPr/>
      </dsp:nvSpPr>
      <dsp:spPr>
        <a:xfrm>
          <a:off x="91744" y="2571403"/>
          <a:ext cx="1283817" cy="1016000"/>
        </a:xfrm>
        <a:prstGeom prst="chevron">
          <a:avLst>
            <a:gd name="adj" fmla="val 7061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527491F7-9659-41FE-A870-B6E4E854D9E3}">
      <dsp:nvSpPr>
        <dsp:cNvPr id="0" name=""/>
        <dsp:cNvSpPr/>
      </dsp:nvSpPr>
      <dsp:spPr>
        <a:xfrm>
          <a:off x="862888" y="2571403"/>
          <a:ext cx="1283817" cy="1016000"/>
        </a:xfrm>
        <a:prstGeom prst="chevron">
          <a:avLst>
            <a:gd name="adj" fmla="val 7061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4B6CCA05-FAE2-43EA-B879-0D35F1B34FBC}">
      <dsp:nvSpPr>
        <dsp:cNvPr id="0" name=""/>
        <dsp:cNvSpPr/>
      </dsp:nvSpPr>
      <dsp:spPr>
        <a:xfrm>
          <a:off x="1634642" y="2571403"/>
          <a:ext cx="1283817" cy="1016000"/>
        </a:xfrm>
        <a:prstGeom prst="chevron">
          <a:avLst>
            <a:gd name="adj" fmla="val 7061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F8EED528-948A-43B5-98F4-DC1DA4EE89BF}">
      <dsp:nvSpPr>
        <dsp:cNvPr id="0" name=""/>
        <dsp:cNvSpPr/>
      </dsp:nvSpPr>
      <dsp:spPr>
        <a:xfrm>
          <a:off x="2405786" y="2571403"/>
          <a:ext cx="1283817" cy="1016000"/>
        </a:xfrm>
        <a:prstGeom prst="chevron">
          <a:avLst>
            <a:gd name="adj" fmla="val 7061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F8AA61BA-1471-478B-AA98-B7CCB9F54021}">
      <dsp:nvSpPr>
        <dsp:cNvPr id="0" name=""/>
        <dsp:cNvSpPr/>
      </dsp:nvSpPr>
      <dsp:spPr>
        <a:xfrm>
          <a:off x="3177539" y="2571403"/>
          <a:ext cx="1283817" cy="1016000"/>
        </a:xfrm>
        <a:prstGeom prst="chevron">
          <a:avLst>
            <a:gd name="adj" fmla="val 7061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EBC31696-5B07-4F36-9D62-9B40D9693E39}">
      <dsp:nvSpPr>
        <dsp:cNvPr id="0" name=""/>
        <dsp:cNvSpPr/>
      </dsp:nvSpPr>
      <dsp:spPr>
        <a:xfrm>
          <a:off x="3948684" y="2571403"/>
          <a:ext cx="1283817" cy="1016000"/>
        </a:xfrm>
        <a:prstGeom prst="chevron">
          <a:avLst>
            <a:gd name="adj" fmla="val 7061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BCB951FD-F9BA-4BBF-8981-524B1D8C9F7D}">
      <dsp:nvSpPr>
        <dsp:cNvPr id="0" name=""/>
        <dsp:cNvSpPr/>
      </dsp:nvSpPr>
      <dsp:spPr>
        <a:xfrm>
          <a:off x="4720437" y="2571403"/>
          <a:ext cx="1283817" cy="1016000"/>
        </a:xfrm>
        <a:prstGeom prst="chevron">
          <a:avLst>
            <a:gd name="adj" fmla="val 7061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E3C40E7F-B892-42EA-B87A-E0D94BFD8969}">
      <dsp:nvSpPr>
        <dsp:cNvPr id="0" name=""/>
        <dsp:cNvSpPr/>
      </dsp:nvSpPr>
      <dsp:spPr>
        <a:xfrm>
          <a:off x="91744" y="2673003"/>
          <a:ext cx="5557723" cy="812800"/>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533400">
            <a:lnSpc>
              <a:spcPct val="90000"/>
            </a:lnSpc>
            <a:spcBef>
              <a:spcPct val="0"/>
            </a:spcBef>
            <a:spcAft>
              <a:spcPct val="35000"/>
            </a:spcAft>
            <a:buNone/>
          </a:pPr>
          <a:r>
            <a:rPr lang="el-GR" sz="1200" kern="1200" dirty="0"/>
            <a:t>Ευνοεί τη δημιουργία ευεργετικών οικοσυστημάτων με επίδραση στη βιοποικιλότητα, στο κλίμα και στην ατμόσφαιρα</a:t>
          </a:r>
        </a:p>
      </dsp:txBody>
      <dsp:txXfrm>
        <a:off x="91744" y="2673003"/>
        <a:ext cx="5557723" cy="812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D3C112-2E68-433F-B23C-6955A381A366}">
      <dsp:nvSpPr>
        <dsp:cNvPr id="0" name=""/>
        <dsp:cNvSpPr/>
      </dsp:nvSpPr>
      <dsp:spPr>
        <a:xfrm rot="5400000">
          <a:off x="3984583" y="33243"/>
          <a:ext cx="1551423" cy="1484936"/>
        </a:xfrm>
        <a:prstGeom prst="hexagon">
          <a:avLst>
            <a:gd name="adj" fmla="val 25000"/>
            <a:gd name="vf" fmla="val 115470"/>
          </a:avLst>
        </a:prstGeom>
        <a:solidFill>
          <a:schemeClr val="accent4">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l-GR" sz="700" kern="1200" dirty="0"/>
            <a:t>Μεγάλος αριθμός μνημείων πολιτιστικής κληρονομιάς (φρούρια, αρχαιολογικοί χώροι, εκκλησίες, κ.α.)</a:t>
          </a:r>
        </a:p>
      </dsp:txBody>
      <dsp:txXfrm rot="-5400000">
        <a:off x="4260012" y="253030"/>
        <a:ext cx="1000564" cy="1045363"/>
      </dsp:txXfrm>
    </dsp:sp>
    <dsp:sp modelId="{8A54F6D1-7381-49C2-A66B-651D3025439C}">
      <dsp:nvSpPr>
        <dsp:cNvPr id="0" name=""/>
        <dsp:cNvSpPr/>
      </dsp:nvSpPr>
      <dsp:spPr>
        <a:xfrm>
          <a:off x="5658733" y="287531"/>
          <a:ext cx="1680812" cy="903662"/>
        </a:xfrm>
        <a:prstGeom prst="rect">
          <a:avLst/>
        </a:prstGeom>
        <a:noFill/>
        <a:ln>
          <a:noFill/>
        </a:ln>
        <a:effectLst/>
      </dsp:spPr>
      <dsp:style>
        <a:lnRef idx="0">
          <a:scrgbClr r="0" g="0" b="0"/>
        </a:lnRef>
        <a:fillRef idx="0">
          <a:scrgbClr r="0" g="0" b="0"/>
        </a:fillRef>
        <a:effectRef idx="0">
          <a:scrgbClr r="0" g="0" b="0"/>
        </a:effectRef>
        <a:fontRef idx="minor"/>
      </dsp:style>
    </dsp:sp>
    <dsp:sp modelId="{2672376A-80B8-4A30-AF35-121359F29716}">
      <dsp:nvSpPr>
        <dsp:cNvPr id="0" name=""/>
        <dsp:cNvSpPr/>
      </dsp:nvSpPr>
      <dsp:spPr>
        <a:xfrm rot="5400000">
          <a:off x="2394400" y="21341"/>
          <a:ext cx="1547522" cy="1504839"/>
        </a:xfrm>
        <a:prstGeom prst="hexagon">
          <a:avLst>
            <a:gd name="adj" fmla="val 25000"/>
            <a:gd name="vf" fmla="val 115470"/>
          </a:avLst>
        </a:prstGeom>
        <a:solidFill>
          <a:schemeClr val="accent4">
            <a:shade val="80000"/>
            <a:hueOff val="-35574"/>
            <a:satOff val="-2399"/>
            <a:lumOff val="437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l-GR" sz="1300" kern="1200" dirty="0"/>
            <a:t>Κοινό ιστορικό και πολιτιστικό απόθεμα των νησιών</a:t>
          </a:r>
        </a:p>
      </dsp:txBody>
      <dsp:txXfrm rot="-5400000">
        <a:off x="2663089" y="254363"/>
        <a:ext cx="1010143" cy="1038796"/>
      </dsp:txXfrm>
    </dsp:sp>
    <dsp:sp modelId="{D67307F7-E143-4C70-8663-BC5517CC55E3}">
      <dsp:nvSpPr>
        <dsp:cNvPr id="0" name=""/>
        <dsp:cNvSpPr/>
      </dsp:nvSpPr>
      <dsp:spPr>
        <a:xfrm rot="5400000">
          <a:off x="3167836" y="1513828"/>
          <a:ext cx="1699262" cy="1320374"/>
        </a:xfrm>
        <a:prstGeom prst="hexagon">
          <a:avLst>
            <a:gd name="adj" fmla="val 25000"/>
            <a:gd name="vf" fmla="val 115470"/>
          </a:avLst>
        </a:prstGeom>
        <a:solidFill>
          <a:schemeClr val="accent4">
            <a:shade val="80000"/>
            <a:hueOff val="-71147"/>
            <a:satOff val="-4798"/>
            <a:lumOff val="875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l-GR" sz="1000" kern="1200" dirty="0"/>
            <a:t>Μεγάλη </a:t>
          </a:r>
          <a:r>
            <a:rPr lang="el-GR" sz="1000" kern="1200" dirty="0" err="1"/>
            <a:t>επισκεψιμότητα</a:t>
          </a:r>
          <a:r>
            <a:rPr lang="el-GR" sz="1000" kern="1200" dirty="0"/>
            <a:t> Μουσείων και Αρχαιολογικών χώρων</a:t>
          </a:r>
        </a:p>
      </dsp:txBody>
      <dsp:txXfrm rot="-5400000">
        <a:off x="3552808" y="1576020"/>
        <a:ext cx="929318" cy="1195990"/>
      </dsp:txXfrm>
    </dsp:sp>
    <dsp:sp modelId="{675740CD-D75F-440A-A5BA-BF0CF15E0DAE}">
      <dsp:nvSpPr>
        <dsp:cNvPr id="0" name=""/>
        <dsp:cNvSpPr/>
      </dsp:nvSpPr>
      <dsp:spPr>
        <a:xfrm>
          <a:off x="1681499" y="1722184"/>
          <a:ext cx="1626593" cy="903662"/>
        </a:xfrm>
        <a:prstGeom prst="rect">
          <a:avLst/>
        </a:prstGeom>
        <a:noFill/>
        <a:ln>
          <a:noFill/>
        </a:ln>
        <a:effectLst/>
      </dsp:spPr>
      <dsp:style>
        <a:lnRef idx="0">
          <a:scrgbClr r="0" g="0" b="0"/>
        </a:lnRef>
        <a:fillRef idx="0">
          <a:scrgbClr r="0" g="0" b="0"/>
        </a:fillRef>
        <a:effectRef idx="0">
          <a:scrgbClr r="0" g="0" b="0"/>
        </a:effectRef>
        <a:fontRef idx="minor"/>
      </dsp:style>
    </dsp:sp>
    <dsp:sp modelId="{DADB8B0D-0097-4BE0-845C-2D5EA06D1B1D}">
      <dsp:nvSpPr>
        <dsp:cNvPr id="0" name=""/>
        <dsp:cNvSpPr/>
      </dsp:nvSpPr>
      <dsp:spPr>
        <a:xfrm rot="5400000">
          <a:off x="4589719" y="1507172"/>
          <a:ext cx="1685768" cy="1333687"/>
        </a:xfrm>
        <a:prstGeom prst="hexagon">
          <a:avLst>
            <a:gd name="adj" fmla="val 25000"/>
            <a:gd name="vf" fmla="val 115470"/>
          </a:avLst>
        </a:prstGeom>
        <a:solidFill>
          <a:schemeClr val="accent4">
            <a:shade val="80000"/>
            <a:hueOff val="-106721"/>
            <a:satOff val="-7197"/>
            <a:lumOff val="1312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el-GR" sz="1000" i="1" kern="1200" dirty="0"/>
            <a:t>‘Τοπία περιφερειακής σημασίας’</a:t>
          </a:r>
          <a:r>
            <a:rPr lang="el-GR" sz="1000" i="0" kern="1200" dirty="0"/>
            <a:t> φυσικού και δομημένου περιβάλλοντος</a:t>
          </a:r>
          <a:endParaRPr lang="el-GR" sz="1000" i="1" kern="1200" dirty="0"/>
        </a:p>
      </dsp:txBody>
      <dsp:txXfrm rot="-5400000">
        <a:off x="4964828" y="1582753"/>
        <a:ext cx="935549" cy="1182526"/>
      </dsp:txXfrm>
    </dsp:sp>
    <dsp:sp modelId="{E5CEBB77-88FB-453A-AB71-C114BD2E4A8B}">
      <dsp:nvSpPr>
        <dsp:cNvPr id="0" name=""/>
        <dsp:cNvSpPr/>
      </dsp:nvSpPr>
      <dsp:spPr>
        <a:xfrm rot="5400000">
          <a:off x="3974694" y="2893820"/>
          <a:ext cx="1506104" cy="1310311"/>
        </a:xfrm>
        <a:prstGeom prst="hexagon">
          <a:avLst>
            <a:gd name="adj" fmla="val 25000"/>
            <a:gd name="vf" fmla="val 115470"/>
          </a:avLst>
        </a:prstGeom>
        <a:solidFill>
          <a:schemeClr val="accent4">
            <a:shade val="80000"/>
            <a:hueOff val="-142295"/>
            <a:satOff val="-9596"/>
            <a:lumOff val="1750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l-GR" sz="900" kern="1200" dirty="0"/>
            <a:t>Διαφοροποίηση τουριστικού προϊόντος, προώθηση θεματικού ποιοτικού τουρισμού</a:t>
          </a:r>
        </a:p>
      </dsp:txBody>
      <dsp:txXfrm rot="-5400000">
        <a:off x="4276780" y="3030625"/>
        <a:ext cx="901931" cy="1036702"/>
      </dsp:txXfrm>
    </dsp:sp>
    <dsp:sp modelId="{2D055D5C-D79C-4DAC-A507-0CDE04140223}">
      <dsp:nvSpPr>
        <dsp:cNvPr id="0" name=""/>
        <dsp:cNvSpPr/>
      </dsp:nvSpPr>
      <dsp:spPr>
        <a:xfrm>
          <a:off x="5422663" y="3097144"/>
          <a:ext cx="1680812" cy="903662"/>
        </a:xfrm>
        <a:prstGeom prst="rect">
          <a:avLst/>
        </a:prstGeom>
        <a:noFill/>
        <a:ln>
          <a:noFill/>
        </a:ln>
        <a:effectLst/>
      </dsp:spPr>
      <dsp:style>
        <a:lnRef idx="0">
          <a:scrgbClr r="0" g="0" b="0"/>
        </a:lnRef>
        <a:fillRef idx="0">
          <a:scrgbClr r="0" g="0" b="0"/>
        </a:fillRef>
        <a:effectRef idx="0">
          <a:scrgbClr r="0" g="0" b="0"/>
        </a:effectRef>
        <a:fontRef idx="minor"/>
      </dsp:style>
    </dsp:sp>
    <dsp:sp modelId="{0C69B366-0220-4146-BB05-4E7C5C537CC4}">
      <dsp:nvSpPr>
        <dsp:cNvPr id="0" name=""/>
        <dsp:cNvSpPr/>
      </dsp:nvSpPr>
      <dsp:spPr>
        <a:xfrm rot="5400000">
          <a:off x="2559558" y="2893820"/>
          <a:ext cx="1506104" cy="1310311"/>
        </a:xfrm>
        <a:prstGeom prst="hexagon">
          <a:avLst>
            <a:gd name="adj" fmla="val 25000"/>
            <a:gd name="vf" fmla="val 115470"/>
          </a:avLst>
        </a:prstGeom>
        <a:solidFill>
          <a:schemeClr val="accent4">
            <a:shade val="80000"/>
            <a:hueOff val="-177869"/>
            <a:satOff val="-11995"/>
            <a:lumOff val="2188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l-GR" sz="1300" kern="1200" dirty="0"/>
            <a:t>Οικιστικός πλούτος </a:t>
          </a:r>
          <a:r>
            <a:rPr lang="el-GR" sz="1300" kern="1200" dirty="0">
              <a:sym typeface="Wingdings" panose="05000000000000000000" pitchFamily="2" charset="2"/>
            </a:rPr>
            <a:t> πλήθος δυναμικών στοιχείων</a:t>
          </a:r>
          <a:endParaRPr lang="el-GR" sz="1300" kern="1200" dirty="0"/>
        </a:p>
      </dsp:txBody>
      <dsp:txXfrm rot="-5400000">
        <a:off x="2861644" y="3030625"/>
        <a:ext cx="901931" cy="1036702"/>
      </dsp:txXfrm>
    </dsp:sp>
    <dsp:sp modelId="{0345945B-B126-47CE-83AF-EB832CA5AD00}">
      <dsp:nvSpPr>
        <dsp:cNvPr id="0" name=""/>
        <dsp:cNvSpPr/>
      </dsp:nvSpPr>
      <dsp:spPr>
        <a:xfrm rot="5400000">
          <a:off x="1691145" y="1533805"/>
          <a:ext cx="1730273" cy="1391917"/>
        </a:xfrm>
        <a:prstGeom prst="hexagon">
          <a:avLst>
            <a:gd name="adj" fmla="val 25000"/>
            <a:gd name="vf" fmla="val 115470"/>
          </a:avLst>
        </a:prstGeom>
        <a:solidFill>
          <a:schemeClr val="accent4">
            <a:shade val="80000"/>
            <a:hueOff val="-213442"/>
            <a:satOff val="-14394"/>
            <a:lumOff val="2625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l-GR" sz="900" kern="1200" dirty="0"/>
            <a:t>Σύγχρονη πολιτιστική δημιουργία (μουσική, εικαστικά, θέατρο, χορός, λαϊκή κληρονομιά)</a:t>
          </a:r>
        </a:p>
      </dsp:txBody>
      <dsp:txXfrm rot="-5400000">
        <a:off x="2069627" y="1624811"/>
        <a:ext cx="973309" cy="1209908"/>
      </dsp:txXfrm>
    </dsp:sp>
    <dsp:sp modelId="{0605FEEA-0FB2-408E-AAAD-597886CB62CD}">
      <dsp:nvSpPr>
        <dsp:cNvPr id="0" name=""/>
        <dsp:cNvSpPr/>
      </dsp:nvSpPr>
      <dsp:spPr>
        <a:xfrm>
          <a:off x="949371" y="4487611"/>
          <a:ext cx="1626593" cy="903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r" defTabSz="311150">
            <a:lnSpc>
              <a:spcPct val="90000"/>
            </a:lnSpc>
            <a:spcBef>
              <a:spcPct val="0"/>
            </a:spcBef>
            <a:spcAft>
              <a:spcPct val="35000"/>
            </a:spcAft>
            <a:buNone/>
          </a:pPr>
          <a:endParaRPr lang="el-GR" sz="700" kern="1200"/>
        </a:p>
      </dsp:txBody>
      <dsp:txXfrm>
        <a:off x="949371" y="4487611"/>
        <a:ext cx="1626593" cy="903662"/>
      </dsp:txXfrm>
    </dsp:sp>
    <dsp:sp modelId="{08B0A58E-A289-4FCE-9498-95898028EC8A}">
      <dsp:nvSpPr>
        <dsp:cNvPr id="0" name=""/>
        <dsp:cNvSpPr/>
      </dsp:nvSpPr>
      <dsp:spPr>
        <a:xfrm rot="5400000">
          <a:off x="3635765" y="1832778"/>
          <a:ext cx="907398" cy="6270258"/>
        </a:xfrm>
        <a:prstGeom prst="hexagon">
          <a:avLst>
            <a:gd name="adj" fmla="val 25000"/>
            <a:gd name="vf" fmla="val 11547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chilly" dir="t"/>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l-GR" sz="1300" kern="1200" dirty="0"/>
            <a:t>Συνδυαστική και ολιστική αξιοποίηση των δυνατοτήτων θα προσδώσει </a:t>
          </a:r>
          <a:r>
            <a:rPr lang="el-GR" sz="1300" b="1" kern="1200" dirty="0"/>
            <a:t>προστιθέμενη αξία</a:t>
          </a:r>
          <a:r>
            <a:rPr lang="el-GR" sz="1300" b="0" kern="1200" dirty="0"/>
            <a:t> στο πλαίσιο μιας διαδικασίας αναζωογόνησης</a:t>
          </a:r>
          <a:endParaRPr lang="el-GR" sz="1300" kern="1200" dirty="0"/>
        </a:p>
      </dsp:txBody>
      <dsp:txXfrm rot="-5400000">
        <a:off x="1999378" y="4665441"/>
        <a:ext cx="4180172" cy="6049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BF1FA-9923-4CA0-88A9-C36DDB08F6D9}">
      <dsp:nvSpPr>
        <dsp:cNvPr id="0" name=""/>
        <dsp:cNvSpPr/>
      </dsp:nvSpPr>
      <dsp:spPr>
        <a:xfrm>
          <a:off x="0" y="188116"/>
          <a:ext cx="4131537" cy="48606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2792504A-3756-4341-9732-3F7A963015F9}">
      <dsp:nvSpPr>
        <dsp:cNvPr id="0" name=""/>
        <dsp:cNvSpPr/>
      </dsp:nvSpPr>
      <dsp:spPr>
        <a:xfrm>
          <a:off x="3878669" y="401265"/>
          <a:ext cx="303517" cy="303517"/>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90EEF27-4ED4-4A0B-87B9-93E584B1A3F0}">
      <dsp:nvSpPr>
        <dsp:cNvPr id="0" name=""/>
        <dsp:cNvSpPr/>
      </dsp:nvSpPr>
      <dsp:spPr>
        <a:xfrm>
          <a:off x="4069" y="0"/>
          <a:ext cx="4131537" cy="873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l-GR" sz="1600" kern="1200" dirty="0"/>
            <a:t>Ειδικοί Στόχοι</a:t>
          </a:r>
        </a:p>
      </dsp:txBody>
      <dsp:txXfrm>
        <a:off x="4069" y="0"/>
        <a:ext cx="4131537" cy="873174"/>
      </dsp:txXfrm>
    </dsp:sp>
    <dsp:sp modelId="{48EA0916-9B96-41E1-8ED4-73967FC23493}">
      <dsp:nvSpPr>
        <dsp:cNvPr id="0" name=""/>
        <dsp:cNvSpPr/>
      </dsp:nvSpPr>
      <dsp:spPr>
        <a:xfrm>
          <a:off x="72899" y="1016532"/>
          <a:ext cx="303510" cy="303510"/>
        </a:xfrm>
        <a:prstGeom prst="rect">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AD709BD1-7C1E-4FFD-959F-52122FB40690}">
      <dsp:nvSpPr>
        <dsp:cNvPr id="0" name=""/>
        <dsp:cNvSpPr/>
      </dsp:nvSpPr>
      <dsp:spPr>
        <a:xfrm>
          <a:off x="396558" y="860150"/>
          <a:ext cx="3842329" cy="707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just" defTabSz="533400">
            <a:lnSpc>
              <a:spcPct val="90000"/>
            </a:lnSpc>
            <a:spcBef>
              <a:spcPct val="0"/>
            </a:spcBef>
            <a:spcAft>
              <a:spcPct val="35000"/>
            </a:spcAft>
            <a:buNone/>
          </a:pPr>
          <a:r>
            <a:rPr lang="el-GR" sz="1200" kern="1200" dirty="0"/>
            <a:t>(i)-Ενίσχυση της ολοκληρωμένης κοινωνικής, οικονομικής και περιβαλλοντικής ανάπτυξης, της πολιτιστικής κληρονομιάς και της ασφάλειας στις αστικές περιοχές </a:t>
          </a:r>
          <a:r>
            <a:rPr lang="el-GR" sz="1000" kern="1200" dirty="0"/>
            <a:t>(</a:t>
          </a:r>
          <a:r>
            <a:rPr lang="el-GR" sz="1000" i="1" kern="1200" dirty="0"/>
            <a:t>Ολοκληρωμένες Χωρικές Επενδύσεις Βιώσιμης Αστικής Ανάπτυξης</a:t>
          </a:r>
          <a:r>
            <a:rPr lang="el-GR" sz="1000" kern="1200" dirty="0"/>
            <a:t>)</a:t>
          </a:r>
        </a:p>
      </dsp:txBody>
      <dsp:txXfrm>
        <a:off x="396558" y="860150"/>
        <a:ext cx="3842329" cy="707482"/>
      </dsp:txXfrm>
    </dsp:sp>
    <dsp:sp modelId="{200F4BB9-0940-4B63-BF53-F3AA05D62F43}">
      <dsp:nvSpPr>
        <dsp:cNvPr id="0" name=""/>
        <dsp:cNvSpPr/>
      </dsp:nvSpPr>
      <dsp:spPr>
        <a:xfrm>
          <a:off x="71159" y="2443155"/>
          <a:ext cx="303510" cy="303510"/>
        </a:xfrm>
        <a:prstGeom prst="rect">
          <a:avLst/>
        </a:prstGeom>
        <a:solidFill>
          <a:schemeClr val="lt1">
            <a:hueOff val="0"/>
            <a:satOff val="0"/>
            <a:lumOff val="0"/>
            <a:alphaOff val="0"/>
          </a:schemeClr>
        </a:solidFill>
        <a:ln w="9525" cap="flat" cmpd="sng" algn="ctr">
          <a:solidFill>
            <a:schemeClr val="accent4">
              <a:hueOff val="1030158"/>
              <a:satOff val="11228"/>
              <a:lumOff val="-2353"/>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763FDA69-9D43-482F-B0DB-51F9415644F1}">
      <dsp:nvSpPr>
        <dsp:cNvPr id="0" name=""/>
        <dsp:cNvSpPr/>
      </dsp:nvSpPr>
      <dsp:spPr>
        <a:xfrm>
          <a:off x="396558" y="2227587"/>
          <a:ext cx="3842329" cy="707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just" defTabSz="533400">
            <a:lnSpc>
              <a:spcPct val="90000"/>
            </a:lnSpc>
            <a:spcBef>
              <a:spcPct val="0"/>
            </a:spcBef>
            <a:spcAft>
              <a:spcPct val="35000"/>
            </a:spcAft>
            <a:buNone/>
          </a:pPr>
          <a:r>
            <a:rPr lang="el-GR" sz="1200" kern="1200" dirty="0"/>
            <a:t>(</a:t>
          </a:r>
          <a:r>
            <a:rPr lang="el-GR" sz="1200" kern="1200" dirty="0" err="1"/>
            <a:t>ii</a:t>
          </a:r>
          <a:r>
            <a:rPr lang="el-GR" sz="1200" kern="1200" dirty="0"/>
            <a:t>)-Ενίσχυση της ολοκληρωμένης κοινωνικής, οικονομικής και περιβαλλοντικής τοπικής ανάπτυξης, της πολιτιστικής κληρονομιάς και της ασφάλειας, συμπεριλαμβανομένων των αγροτικών και των παράκτιων περιοχών μέσω της τοπικής ανάπτυξης με πρωτοβουλία των τοπικών κοινοτήτων </a:t>
          </a:r>
          <a:r>
            <a:rPr lang="el-GR" sz="1000" kern="1200" dirty="0"/>
            <a:t>(</a:t>
          </a:r>
          <a:r>
            <a:rPr lang="el-GR" sz="1000" i="1" kern="1200" dirty="0"/>
            <a:t>Ολοκληρωμένες Χωρικές Επενδύσεις σε λοιπές περιοχές και ΤΑΠΤΟΚ</a:t>
          </a:r>
          <a:r>
            <a:rPr lang="el-GR" sz="1000" kern="1200" dirty="0"/>
            <a:t>).</a:t>
          </a:r>
        </a:p>
      </dsp:txBody>
      <dsp:txXfrm>
        <a:off x="396558" y="2227587"/>
        <a:ext cx="3842329" cy="707482"/>
      </dsp:txXfrm>
    </dsp:sp>
    <dsp:sp modelId="{D7B3F9CC-D678-48FC-AD9A-35D379E4465E}">
      <dsp:nvSpPr>
        <dsp:cNvPr id="0" name=""/>
        <dsp:cNvSpPr/>
      </dsp:nvSpPr>
      <dsp:spPr>
        <a:xfrm>
          <a:off x="4346562" y="188116"/>
          <a:ext cx="4131537" cy="486063"/>
        </a:xfrm>
        <a:prstGeom prst="rect">
          <a:avLst/>
        </a:prstGeom>
        <a:gradFill rotWithShape="0">
          <a:gsLst>
            <a:gs pos="0">
              <a:schemeClr val="accent4">
                <a:hueOff val="3090473"/>
                <a:satOff val="33685"/>
                <a:lumOff val="-7059"/>
                <a:alphaOff val="0"/>
                <a:shade val="51000"/>
                <a:satMod val="130000"/>
              </a:schemeClr>
            </a:gs>
            <a:gs pos="80000">
              <a:schemeClr val="accent4">
                <a:hueOff val="3090473"/>
                <a:satOff val="33685"/>
                <a:lumOff val="-7059"/>
                <a:alphaOff val="0"/>
                <a:shade val="93000"/>
                <a:satMod val="130000"/>
              </a:schemeClr>
            </a:gs>
            <a:gs pos="100000">
              <a:schemeClr val="accent4">
                <a:hueOff val="3090473"/>
                <a:satOff val="33685"/>
                <a:lumOff val="-7059"/>
                <a:alphaOff val="0"/>
                <a:shade val="94000"/>
                <a:satMod val="135000"/>
              </a:schemeClr>
            </a:gs>
          </a:gsLst>
          <a:lin ang="16200000" scaled="0"/>
        </a:gradFill>
        <a:ln w="9525" cap="flat" cmpd="sng" algn="ctr">
          <a:solidFill>
            <a:schemeClr val="accent4">
              <a:hueOff val="3090473"/>
              <a:satOff val="33685"/>
              <a:lumOff val="-7059"/>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5019968A-684E-406A-AF35-4DA6B20DE594}">
      <dsp:nvSpPr>
        <dsp:cNvPr id="0" name=""/>
        <dsp:cNvSpPr/>
      </dsp:nvSpPr>
      <dsp:spPr>
        <a:xfrm>
          <a:off x="4310723" y="396946"/>
          <a:ext cx="303517" cy="303517"/>
        </a:xfrm>
        <a:prstGeom prst="rect">
          <a:avLst/>
        </a:prstGeom>
        <a:solidFill>
          <a:schemeClr val="lt1">
            <a:alpha val="90000"/>
            <a:hueOff val="0"/>
            <a:satOff val="0"/>
            <a:lumOff val="0"/>
            <a:alphaOff val="0"/>
          </a:schemeClr>
        </a:solidFill>
        <a:ln w="9525" cap="flat" cmpd="sng" algn="ctr">
          <a:solidFill>
            <a:schemeClr val="accent4">
              <a:hueOff val="3090473"/>
              <a:satOff val="33685"/>
              <a:lumOff val="-705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D69C845-A147-4076-AFF1-ED1DF6B1BFD3}">
      <dsp:nvSpPr>
        <dsp:cNvPr id="0" name=""/>
        <dsp:cNvSpPr/>
      </dsp:nvSpPr>
      <dsp:spPr>
        <a:xfrm>
          <a:off x="4342183" y="0"/>
          <a:ext cx="4131537" cy="873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l-GR" sz="1600" kern="1200" dirty="0"/>
            <a:t>Εργαλεία επίτευξης στόχων</a:t>
          </a:r>
        </a:p>
      </dsp:txBody>
      <dsp:txXfrm>
        <a:off x="4342183" y="0"/>
        <a:ext cx="4131537" cy="873174"/>
      </dsp:txXfrm>
    </dsp:sp>
    <dsp:sp modelId="{F5B6BADA-3A0D-4449-8C57-8A55FB1FE0C4}">
      <dsp:nvSpPr>
        <dsp:cNvPr id="0" name=""/>
        <dsp:cNvSpPr/>
      </dsp:nvSpPr>
      <dsp:spPr>
        <a:xfrm>
          <a:off x="4320479" y="1019087"/>
          <a:ext cx="303510" cy="303510"/>
        </a:xfrm>
        <a:prstGeom prst="rect">
          <a:avLst/>
        </a:prstGeom>
        <a:solidFill>
          <a:schemeClr val="lt1">
            <a:hueOff val="0"/>
            <a:satOff val="0"/>
            <a:lumOff val="0"/>
            <a:alphaOff val="0"/>
          </a:schemeClr>
        </a:solidFill>
        <a:ln w="9525" cap="flat" cmpd="sng" algn="ctr">
          <a:solidFill>
            <a:schemeClr val="accent4">
              <a:hueOff val="2060315"/>
              <a:satOff val="22457"/>
              <a:lumOff val="-470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5426527-178C-42E3-936B-3E5DB6DAFF67}">
      <dsp:nvSpPr>
        <dsp:cNvPr id="0" name=""/>
        <dsp:cNvSpPr/>
      </dsp:nvSpPr>
      <dsp:spPr>
        <a:xfrm>
          <a:off x="4616306" y="875071"/>
          <a:ext cx="3880637" cy="707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l" defTabSz="444500">
            <a:lnSpc>
              <a:spcPct val="90000"/>
            </a:lnSpc>
            <a:spcBef>
              <a:spcPct val="0"/>
            </a:spcBef>
            <a:spcAft>
              <a:spcPct val="35000"/>
            </a:spcAft>
            <a:buNone/>
          </a:pPr>
          <a:r>
            <a:rPr lang="el-GR" sz="1000" kern="1200" dirty="0"/>
            <a:t>Οι </a:t>
          </a:r>
          <a:r>
            <a:rPr lang="el-GR" sz="1000" b="1" kern="1200" dirty="0"/>
            <a:t>Ολοκληρωμένες Χωρικές Επενδύσεις (ΟΧΕ) </a:t>
          </a:r>
          <a:r>
            <a:rPr lang="el-GR" sz="1000" b="1" kern="1200" dirty="0">
              <a:sym typeface="Wingdings" panose="05000000000000000000" pitchFamily="2" charset="2"/>
            </a:rPr>
            <a:t> 2 κατηγορίες</a:t>
          </a:r>
          <a:endParaRPr lang="el-GR" sz="1000" kern="1200" dirty="0"/>
        </a:p>
        <a:p>
          <a:pPr marL="0" lvl="0" indent="0" algn="l" defTabSz="444500">
            <a:lnSpc>
              <a:spcPct val="90000"/>
            </a:lnSpc>
            <a:spcBef>
              <a:spcPct val="0"/>
            </a:spcBef>
            <a:spcAft>
              <a:spcPct val="35000"/>
            </a:spcAft>
            <a:buFont typeface="Wingdings" panose="05000000000000000000" pitchFamily="2" charset="2"/>
            <a:buNone/>
          </a:pPr>
          <a:r>
            <a:rPr lang="el-GR" sz="1000" kern="1200" dirty="0"/>
            <a:t>	1. ΟΧΕ για Βιώσιμη Αστική Ανάπτυξη (ΒΑΑ) και</a:t>
          </a:r>
        </a:p>
        <a:p>
          <a:pPr marL="0" lvl="0" indent="0" algn="l" defTabSz="444500">
            <a:lnSpc>
              <a:spcPct val="90000"/>
            </a:lnSpc>
            <a:spcBef>
              <a:spcPct val="0"/>
            </a:spcBef>
            <a:spcAft>
              <a:spcPct val="35000"/>
            </a:spcAft>
            <a:buFont typeface="Wingdings" panose="05000000000000000000" pitchFamily="2" charset="2"/>
            <a:buNone/>
          </a:pPr>
          <a:r>
            <a:rPr lang="el-GR" sz="1000" kern="1200" dirty="0"/>
            <a:t>	2. ΟΧΕ για άλλες χωρικές στρατηγικές</a:t>
          </a:r>
          <a:endParaRPr lang="el-GR" sz="800" kern="1200" dirty="0"/>
        </a:p>
        <a:p>
          <a:pPr marL="0" lvl="0" indent="0" algn="l" defTabSz="444500">
            <a:lnSpc>
              <a:spcPct val="90000"/>
            </a:lnSpc>
            <a:spcBef>
              <a:spcPct val="0"/>
            </a:spcBef>
            <a:spcAft>
              <a:spcPct val="35000"/>
            </a:spcAft>
            <a:buNone/>
          </a:pPr>
          <a:r>
            <a:rPr lang="el-GR" sz="700" u="sng" kern="1200" dirty="0"/>
            <a:t>Ταμεία</a:t>
          </a:r>
          <a:r>
            <a:rPr lang="el-GR" sz="700" kern="1200" dirty="0"/>
            <a:t>: ΕΤΠΑ, ΕΚΤ+, Ταμείο Συνοχής,</a:t>
          </a:r>
          <a:r>
            <a:rPr lang="en-US" sz="700" kern="1200" dirty="0"/>
            <a:t> </a:t>
          </a:r>
          <a:r>
            <a:rPr lang="el-GR" sz="700" kern="1200" dirty="0"/>
            <a:t>ΤΔΜ καθώς και το ΕΓΤΑΑ και το ΕΤΘΑ.</a:t>
          </a:r>
        </a:p>
      </dsp:txBody>
      <dsp:txXfrm>
        <a:off x="4616306" y="875071"/>
        <a:ext cx="3880637" cy="707482"/>
      </dsp:txXfrm>
    </dsp:sp>
    <dsp:sp modelId="{40926221-AAF3-408C-A3A4-07F6E78D187A}">
      <dsp:nvSpPr>
        <dsp:cNvPr id="0" name=""/>
        <dsp:cNvSpPr/>
      </dsp:nvSpPr>
      <dsp:spPr>
        <a:xfrm>
          <a:off x="4329878" y="2453083"/>
          <a:ext cx="303510" cy="303510"/>
        </a:xfrm>
        <a:prstGeom prst="rect">
          <a:avLst/>
        </a:prstGeom>
        <a:solidFill>
          <a:schemeClr val="lt1">
            <a:hueOff val="0"/>
            <a:satOff val="0"/>
            <a:lumOff val="0"/>
            <a:alphaOff val="0"/>
          </a:schemeClr>
        </a:solidFill>
        <a:ln w="9525" cap="flat" cmpd="sng" algn="ctr">
          <a:solidFill>
            <a:schemeClr val="accent4">
              <a:hueOff val="3090473"/>
              <a:satOff val="33685"/>
              <a:lumOff val="-705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6A573495-706D-402A-BC9D-A86B5A26933C}">
      <dsp:nvSpPr>
        <dsp:cNvPr id="0" name=""/>
        <dsp:cNvSpPr/>
      </dsp:nvSpPr>
      <dsp:spPr>
        <a:xfrm>
          <a:off x="4618922" y="2309429"/>
          <a:ext cx="3842329" cy="707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ctr" anchorCtr="0">
          <a:noAutofit/>
        </a:bodyPr>
        <a:lstStyle/>
        <a:p>
          <a:pPr marL="0" lvl="0" indent="0" algn="just" defTabSz="444500">
            <a:lnSpc>
              <a:spcPct val="90000"/>
            </a:lnSpc>
            <a:spcBef>
              <a:spcPct val="0"/>
            </a:spcBef>
            <a:spcAft>
              <a:spcPct val="35000"/>
            </a:spcAft>
            <a:buNone/>
          </a:pPr>
          <a:r>
            <a:rPr lang="el-GR" sz="1000" kern="1200" dirty="0"/>
            <a:t>Η </a:t>
          </a:r>
          <a:r>
            <a:rPr lang="el-GR" sz="1000" b="1" kern="1200" dirty="0"/>
            <a:t>Τοπική Ανάπτυξη με Πρωτοβουλία των Τοπικών Κοινοτήτων (ΤΑΠΤΟΚ)</a:t>
          </a:r>
          <a:r>
            <a:rPr lang="el-GR" sz="1000" kern="1200" dirty="0"/>
            <a:t> αποτελεί ένα εργαλείο σχεδιασμού και υλοποίησης μιας τοπικής αναπτυξιακής στρατηγικής και αντιμετώπισης των τοπικών οικονομικών, κοινωνικών και περιβαλλοντικών αναγκών με τη συμμετοχή των τοπικών φορέων και της τοπικής κοινωνίας σε σαφώς προσδιορισμένες χωρικές ενότητες.</a:t>
          </a:r>
        </a:p>
        <a:p>
          <a:pPr marL="0" lvl="0" indent="0" algn="just" defTabSz="444500">
            <a:lnSpc>
              <a:spcPct val="90000"/>
            </a:lnSpc>
            <a:spcBef>
              <a:spcPct val="0"/>
            </a:spcBef>
            <a:spcAft>
              <a:spcPct val="35000"/>
            </a:spcAft>
            <a:buNone/>
          </a:pPr>
          <a:endParaRPr lang="el-GR" sz="1000" kern="1200" dirty="0"/>
        </a:p>
        <a:p>
          <a:pPr marL="0" lvl="0" indent="0" algn="just" defTabSz="444500">
            <a:lnSpc>
              <a:spcPct val="90000"/>
            </a:lnSpc>
            <a:spcBef>
              <a:spcPct val="0"/>
            </a:spcBef>
            <a:spcAft>
              <a:spcPct val="35000"/>
            </a:spcAft>
            <a:buNone/>
          </a:pPr>
          <a:r>
            <a:rPr lang="el-GR" sz="700" u="sng" kern="1200" dirty="0"/>
            <a:t>Ταμεία</a:t>
          </a:r>
          <a:r>
            <a:rPr lang="el-GR" sz="700" kern="1200" dirty="0"/>
            <a:t>: ΕΤΠΑ, ΕΚΤ+, Ταμείο Συνοχής, ΤΔΜ καθώς και το ΕΓΤΑΑ και το ΕΤΘΑ.</a:t>
          </a:r>
        </a:p>
      </dsp:txBody>
      <dsp:txXfrm>
        <a:off x="4618922" y="2309429"/>
        <a:ext cx="3842329" cy="7074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AC84FD-9E62-45CE-8391-066FD727382C}">
      <dsp:nvSpPr>
        <dsp:cNvPr id="0" name=""/>
        <dsp:cNvSpPr/>
      </dsp:nvSpPr>
      <dsp:spPr>
        <a:xfrm rot="16200000">
          <a:off x="688681" y="-688681"/>
          <a:ext cx="893170" cy="2270534"/>
        </a:xfrm>
        <a:prstGeom prst="round1Rect">
          <a:avLst/>
        </a:prstGeom>
        <a:gradFill rotWithShape="0">
          <a:gsLst>
            <a:gs pos="0">
              <a:schemeClr val="accent4">
                <a:alpha val="90000"/>
                <a:hueOff val="0"/>
                <a:satOff val="0"/>
                <a:lumOff val="0"/>
                <a:alphaOff val="0"/>
                <a:shade val="51000"/>
                <a:satMod val="130000"/>
              </a:schemeClr>
            </a:gs>
            <a:gs pos="80000">
              <a:schemeClr val="accent4">
                <a:alpha val="90000"/>
                <a:hueOff val="0"/>
                <a:satOff val="0"/>
                <a:lumOff val="0"/>
                <a:alphaOff val="0"/>
                <a:shade val="93000"/>
                <a:satMod val="130000"/>
              </a:schemeClr>
            </a:gs>
            <a:gs pos="100000">
              <a:schemeClr val="accent4">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l-GR" sz="1200" kern="1200" dirty="0"/>
            <a:t>Αστικές περιοχές</a:t>
          </a:r>
        </a:p>
      </dsp:txBody>
      <dsp:txXfrm rot="5400000">
        <a:off x="0" y="0"/>
        <a:ext cx="2270534" cy="669877"/>
      </dsp:txXfrm>
    </dsp:sp>
    <dsp:sp modelId="{3B2DE769-3072-4297-9E9F-FAEBF69629BA}">
      <dsp:nvSpPr>
        <dsp:cNvPr id="0" name=""/>
        <dsp:cNvSpPr/>
      </dsp:nvSpPr>
      <dsp:spPr>
        <a:xfrm>
          <a:off x="2270534" y="0"/>
          <a:ext cx="2270534" cy="893170"/>
        </a:xfrm>
        <a:prstGeom prst="round1Rect">
          <a:avLst/>
        </a:prstGeom>
        <a:gradFill rotWithShape="0">
          <a:gsLst>
            <a:gs pos="0">
              <a:schemeClr val="accent4">
                <a:alpha val="90000"/>
                <a:hueOff val="0"/>
                <a:satOff val="0"/>
                <a:lumOff val="0"/>
                <a:alphaOff val="-13333"/>
                <a:shade val="51000"/>
                <a:satMod val="130000"/>
              </a:schemeClr>
            </a:gs>
            <a:gs pos="80000">
              <a:schemeClr val="accent4">
                <a:alpha val="90000"/>
                <a:hueOff val="0"/>
                <a:satOff val="0"/>
                <a:lumOff val="0"/>
                <a:alphaOff val="-13333"/>
                <a:shade val="93000"/>
                <a:satMod val="130000"/>
              </a:schemeClr>
            </a:gs>
            <a:gs pos="100000">
              <a:schemeClr val="accent4">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l-GR" sz="1200" kern="1200" dirty="0"/>
            <a:t>Ορεινές, αγροτικές και παράκτιες</a:t>
          </a:r>
        </a:p>
      </dsp:txBody>
      <dsp:txXfrm>
        <a:off x="2270534" y="0"/>
        <a:ext cx="2270534" cy="669877"/>
      </dsp:txXfrm>
    </dsp:sp>
    <dsp:sp modelId="{62768CC0-FD02-4452-AE3A-DA67C72C3E1C}">
      <dsp:nvSpPr>
        <dsp:cNvPr id="0" name=""/>
        <dsp:cNvSpPr/>
      </dsp:nvSpPr>
      <dsp:spPr>
        <a:xfrm rot="10800000">
          <a:off x="0" y="893170"/>
          <a:ext cx="2270534" cy="893170"/>
        </a:xfrm>
        <a:prstGeom prst="round1Rect">
          <a:avLst/>
        </a:prstGeom>
        <a:gradFill rotWithShape="0">
          <a:gsLst>
            <a:gs pos="0">
              <a:schemeClr val="accent4">
                <a:alpha val="90000"/>
                <a:hueOff val="0"/>
                <a:satOff val="0"/>
                <a:lumOff val="0"/>
                <a:alphaOff val="-26667"/>
                <a:shade val="51000"/>
                <a:satMod val="130000"/>
              </a:schemeClr>
            </a:gs>
            <a:gs pos="80000">
              <a:schemeClr val="accent4">
                <a:alpha val="90000"/>
                <a:hueOff val="0"/>
                <a:satOff val="0"/>
                <a:lumOff val="0"/>
                <a:alphaOff val="-26667"/>
                <a:shade val="93000"/>
                <a:satMod val="130000"/>
              </a:schemeClr>
            </a:gs>
            <a:gs pos="100000">
              <a:schemeClr val="accent4">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l-GR" sz="1200" kern="1200" dirty="0"/>
            <a:t>Νησιωτικές και συμπλέγματα νησιών</a:t>
          </a:r>
        </a:p>
      </dsp:txBody>
      <dsp:txXfrm rot="10800000">
        <a:off x="0" y="1116462"/>
        <a:ext cx="2270534" cy="669877"/>
      </dsp:txXfrm>
    </dsp:sp>
    <dsp:sp modelId="{D5A19866-098E-406F-9C9A-E3A1BC4FD9FB}">
      <dsp:nvSpPr>
        <dsp:cNvPr id="0" name=""/>
        <dsp:cNvSpPr/>
      </dsp:nvSpPr>
      <dsp:spPr>
        <a:xfrm rot="5400000">
          <a:off x="2959216" y="204488"/>
          <a:ext cx="893170" cy="2270534"/>
        </a:xfrm>
        <a:prstGeom prst="round1Rect">
          <a:avLst/>
        </a:prstGeom>
        <a:gradFill rotWithShape="0">
          <a:gsLst>
            <a:gs pos="0">
              <a:schemeClr val="accent4">
                <a:alpha val="90000"/>
                <a:hueOff val="0"/>
                <a:satOff val="0"/>
                <a:lumOff val="0"/>
                <a:alphaOff val="-40000"/>
                <a:shade val="51000"/>
                <a:satMod val="130000"/>
              </a:schemeClr>
            </a:gs>
            <a:gs pos="80000">
              <a:schemeClr val="accent4">
                <a:alpha val="90000"/>
                <a:hueOff val="0"/>
                <a:satOff val="0"/>
                <a:lumOff val="0"/>
                <a:alphaOff val="-40000"/>
                <a:shade val="93000"/>
                <a:satMod val="130000"/>
              </a:schemeClr>
            </a:gs>
            <a:gs pos="100000">
              <a:schemeClr val="accent4">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l-GR" sz="1200" kern="1200" dirty="0"/>
            <a:t>Περιοχές που εμφανίζουν χωρική και θεματική συνέχεια</a:t>
          </a:r>
        </a:p>
      </dsp:txBody>
      <dsp:txXfrm rot="-5400000">
        <a:off x="2270534" y="1116462"/>
        <a:ext cx="2270534" cy="669877"/>
      </dsp:txXfrm>
    </dsp:sp>
    <dsp:sp modelId="{62AE3250-E794-450A-BEC1-05F87C24E7FD}">
      <dsp:nvSpPr>
        <dsp:cNvPr id="0" name=""/>
        <dsp:cNvSpPr/>
      </dsp:nvSpPr>
      <dsp:spPr>
        <a:xfrm>
          <a:off x="1300711" y="669877"/>
          <a:ext cx="1939644" cy="446585"/>
        </a:xfrm>
        <a:prstGeom prst="roundRect">
          <a:avLst/>
        </a:prstGeom>
        <a:gradFill rotWithShape="0">
          <a:gsLst>
            <a:gs pos="0">
              <a:schemeClr val="accent4">
                <a:tint val="40000"/>
                <a:hueOff val="0"/>
                <a:satOff val="0"/>
                <a:lumOff val="0"/>
                <a:alphaOff val="0"/>
                <a:shade val="51000"/>
                <a:satMod val="130000"/>
              </a:schemeClr>
            </a:gs>
            <a:gs pos="80000">
              <a:schemeClr val="accent4">
                <a:tint val="40000"/>
                <a:hueOff val="0"/>
                <a:satOff val="0"/>
                <a:lumOff val="0"/>
                <a:alphaOff val="0"/>
                <a:shade val="93000"/>
                <a:satMod val="130000"/>
              </a:schemeClr>
            </a:gs>
            <a:gs pos="100000">
              <a:schemeClr val="accent4">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Κατηγορίες επιλέξιμων περιοχών</a:t>
          </a:r>
        </a:p>
      </dsp:txBody>
      <dsp:txXfrm>
        <a:off x="1322511" y="691677"/>
        <a:ext cx="1896044" cy="402985"/>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F44EB9-03CF-442D-8AD0-81C772BADB0C}" type="datetimeFigureOut">
              <a:rPr lang="el-GR" smtClean="0"/>
              <a:t>22/12/2020</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B3C02D-E943-497C-8CA0-A921DCBE2A64}" type="slidenum">
              <a:rPr lang="el-GR" smtClean="0"/>
              <a:t>‹#›</a:t>
            </a:fld>
            <a:endParaRPr lang="el-GR"/>
          </a:p>
        </p:txBody>
      </p:sp>
    </p:spTree>
    <p:extLst>
      <p:ext uri="{BB962C8B-B14F-4D97-AF65-F5344CB8AC3E}">
        <p14:creationId xmlns:p14="http://schemas.microsoft.com/office/powerpoint/2010/main" val="2663558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4AE8881-EFB1-4AA8-AB38-41EF8F22BC0A}" type="slidenum">
              <a:rPr lang="el-GR">
                <a:solidFill>
                  <a:prstClr val="black"/>
                </a:solidFill>
              </a:rPr>
              <a:pPr>
                <a:defRPr/>
              </a:pPr>
              <a:t>1</a:t>
            </a:fld>
            <a:endParaRPr lang="el-GR">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BB3C02D-E943-497C-8CA0-A921DCBE2A64}" type="slidenum">
              <a:rPr lang="el-GR" smtClean="0"/>
              <a:t>2</a:t>
            </a:fld>
            <a:endParaRPr lang="el-GR"/>
          </a:p>
        </p:txBody>
      </p:sp>
    </p:spTree>
    <p:extLst>
      <p:ext uri="{BB962C8B-B14F-4D97-AF65-F5344CB8AC3E}">
        <p14:creationId xmlns:p14="http://schemas.microsoft.com/office/powerpoint/2010/main" val="2003457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l-GR"/>
              <a:t>Στυλ κύριου τίτλου</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endParaRPr lang="en-US" dirty="0"/>
          </a:p>
        </p:txBody>
      </p:sp>
      <p:sp>
        <p:nvSpPr>
          <p:cNvPr id="7" name="Date Placeholder 6"/>
          <p:cNvSpPr>
            <a:spLocks noGrp="1"/>
          </p:cNvSpPr>
          <p:nvPr>
            <p:ph type="dt" sz="half" idx="10"/>
          </p:nvPr>
        </p:nvSpPr>
        <p:spPr/>
        <p:txBody>
          <a:bodyPr/>
          <a:lstStyle/>
          <a:p>
            <a:fld id="{9E6F5097-7A68-4CF9-87FB-31420EF62B11}" type="datetimeFigureOut">
              <a:rPr lang="el-GR" smtClean="0"/>
              <a:t>22/12/2020</a:t>
            </a:fld>
            <a:endParaRPr lang="el-GR"/>
          </a:p>
        </p:txBody>
      </p:sp>
      <p:sp>
        <p:nvSpPr>
          <p:cNvPr id="8" name="Slide Number Placeholder 7"/>
          <p:cNvSpPr>
            <a:spLocks noGrp="1"/>
          </p:cNvSpPr>
          <p:nvPr>
            <p:ph type="sldNum" sz="quarter" idx="11"/>
          </p:nvPr>
        </p:nvSpPr>
        <p:spPr/>
        <p:txBody>
          <a:bodyPr/>
          <a:lstStyle/>
          <a:p>
            <a:fld id="{E655336A-AF12-49FC-9B48-49B1547AB56E}" type="slidenum">
              <a:rPr lang="el-GR" smtClean="0"/>
              <a:t>‹#›</a:t>
            </a:fld>
            <a:endParaRPr lang="el-GR"/>
          </a:p>
        </p:txBody>
      </p:sp>
      <p:sp>
        <p:nvSpPr>
          <p:cNvPr id="9" name="Footer Placeholder 8"/>
          <p:cNvSpPr>
            <a:spLocks noGrp="1"/>
          </p:cNvSpPr>
          <p:nvPr>
            <p:ph type="ftr" sz="quarter" idx="12"/>
          </p:nvPr>
        </p:nvSpPr>
        <p:spPr/>
        <p:txBody>
          <a:bodyPr/>
          <a:lstStyle/>
          <a:p>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fld id="{9E6F5097-7A68-4CF9-87FB-31420EF62B11}" type="datetimeFigureOut">
              <a:rPr lang="el-GR" smtClean="0"/>
              <a:t>22/12/2020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655336A-AF12-49FC-9B48-49B1547AB56E}"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a:t>Στυλ κύριου τίτλου</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fld id="{9E6F5097-7A68-4CF9-87FB-31420EF62B11}" type="datetimeFigureOut">
              <a:rPr lang="el-GR" smtClean="0"/>
              <a:t>22/12/2020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655336A-AF12-49FC-9B48-49B1547AB56E}"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9E6F5097-7A68-4CF9-87FB-31420EF62B11}" type="datetimeFigureOut">
              <a:rPr lang="el-GR" smtClean="0"/>
              <a:t>22/12/2020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655336A-AF12-49FC-9B48-49B1547AB56E}"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l-GR"/>
              <a:t>Στυλ κύριου τίτλου</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9E6F5097-7A68-4CF9-87FB-31420EF62B11}" type="datetimeFigureOut">
              <a:rPr lang="el-GR" smtClean="0"/>
              <a:t>22/12/2020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655336A-AF12-49FC-9B48-49B1547AB56E}" type="slidenum">
              <a:rPr lang="el-GR" smtClean="0"/>
              <a:t>‹#›</a:t>
            </a:fld>
            <a:endParaRPr lang="el-G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9E6F5097-7A68-4CF9-87FB-31420EF62B11}" type="datetimeFigureOut">
              <a:rPr lang="el-GR" smtClean="0"/>
              <a:t>22/12/2020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655336A-AF12-49FC-9B48-49B1547AB56E}" type="slidenum">
              <a:rPr lang="el-GR" smtClean="0"/>
              <a:t>‹#›</a:t>
            </a:fld>
            <a:endParaRPr lang="el-GR"/>
          </a:p>
        </p:txBody>
      </p:sp>
      <p:sp>
        <p:nvSpPr>
          <p:cNvPr id="9" name="Content Placeholder 8"/>
          <p:cNvSpPr>
            <a:spLocks noGrp="1"/>
          </p:cNvSpPr>
          <p:nvPr>
            <p:ph sz="quarter" idx="13"/>
          </p:nvPr>
        </p:nvSpPr>
        <p:spPr>
          <a:xfrm>
            <a:off x="365760" y="1600200"/>
            <a:ext cx="4041648" cy="452628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7" name="Date Placeholder 6"/>
          <p:cNvSpPr>
            <a:spLocks noGrp="1"/>
          </p:cNvSpPr>
          <p:nvPr>
            <p:ph type="dt" sz="half" idx="10"/>
          </p:nvPr>
        </p:nvSpPr>
        <p:spPr/>
        <p:txBody>
          <a:bodyPr/>
          <a:lstStyle/>
          <a:p>
            <a:fld id="{9E6F5097-7A68-4CF9-87FB-31420EF62B11}" type="datetimeFigureOut">
              <a:rPr lang="el-GR" smtClean="0"/>
              <a:t>22/12/2020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655336A-AF12-49FC-9B48-49B1547AB56E}" type="slidenum">
              <a:rPr lang="el-GR" smtClean="0"/>
              <a:t>‹#›</a:t>
            </a:fld>
            <a:endParaRPr lang="el-GR"/>
          </a:p>
        </p:txBody>
      </p:sp>
      <p:sp>
        <p:nvSpPr>
          <p:cNvPr id="11" name="Content Placeholder 10"/>
          <p:cNvSpPr>
            <a:spLocks noGrp="1"/>
          </p:cNvSpPr>
          <p:nvPr>
            <p:ph sz="quarter" idx="13"/>
          </p:nvPr>
        </p:nvSpPr>
        <p:spPr>
          <a:xfrm>
            <a:off x="457200" y="2212848"/>
            <a:ext cx="4041648" cy="3913632"/>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9E6F5097-7A68-4CF9-87FB-31420EF62B11}" type="datetimeFigureOut">
              <a:rPr lang="el-GR" smtClean="0"/>
              <a:t>22/12/2020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655336A-AF12-49FC-9B48-49B1547AB56E}"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6F5097-7A68-4CF9-87FB-31420EF62B11}" type="datetimeFigureOut">
              <a:rPr lang="el-GR" smtClean="0"/>
              <a:t>22/12/2020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E655336A-AF12-49FC-9B48-49B1547AB56E}"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l-GR"/>
              <a:t>Στυλ κύριου τίτλου</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9E6F5097-7A68-4CF9-87FB-31420EF62B11}" type="datetimeFigureOut">
              <a:rPr lang="el-GR" smtClean="0"/>
              <a:t>22/12/2020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655336A-AF12-49FC-9B48-49B1547AB56E}"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l-GR"/>
              <a:t>Στυλ κύριου τίτλου</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9E6F5097-7A68-4CF9-87FB-31420EF62B11}" type="datetimeFigureOut">
              <a:rPr lang="el-GR" smtClean="0"/>
              <a:t>22/12/2020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655336A-AF12-49FC-9B48-49B1547AB56E}"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l-GR"/>
              <a:t>Στυλ κύριου τίτλου</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9E6F5097-7A68-4CF9-87FB-31420EF62B11}" type="datetimeFigureOut">
              <a:rPr lang="el-GR" smtClean="0"/>
              <a:t>22/12/2020</a:t>
            </a:fld>
            <a:endParaRPr lang="el-G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l-G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E655336A-AF12-49FC-9B48-49B1547AB56E}" type="slidenum">
              <a:rPr lang="el-GR" smtClean="0"/>
              <a:t>‹#›</a:t>
            </a:fld>
            <a:endParaRPr lang="el-G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epionia.gr/&#913;&#961;&#967;&#953;&#954;&#942;&#931;&#949;&#955;&#943;&#948;&#945;.asp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8.png"/><Relationship Id="rId7" Type="http://schemas.openxmlformats.org/officeDocument/2006/relationships/diagramQuickStyle" Target="../diagrams/quickStyle4.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9.png"/><Relationship Id="rId9" Type="http://schemas.microsoft.com/office/2007/relationships/diagramDrawing" Target="../diagrams/drawing4.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5.xml"/><Relationship Id="rId13" Type="http://schemas.microsoft.com/office/2007/relationships/hdphoto" Target="../media/hdphoto6.wdp"/><Relationship Id="rId3" Type="http://schemas.openxmlformats.org/officeDocument/2006/relationships/image" Target="../media/image18.png"/><Relationship Id="rId7" Type="http://schemas.openxmlformats.org/officeDocument/2006/relationships/diagramQuickStyle" Target="../diagrams/quickStyle5.xml"/><Relationship Id="rId12" Type="http://schemas.openxmlformats.org/officeDocument/2006/relationships/image" Target="../media/image26.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Layout" Target="../diagrams/layout5.xml"/><Relationship Id="rId11" Type="http://schemas.microsoft.com/office/2007/relationships/hdphoto" Target="../media/hdphoto5.wdp"/><Relationship Id="rId5" Type="http://schemas.openxmlformats.org/officeDocument/2006/relationships/diagramData" Target="../diagrams/data5.xml"/><Relationship Id="rId10" Type="http://schemas.openxmlformats.org/officeDocument/2006/relationships/image" Target="../media/image25.png"/><Relationship Id="rId4" Type="http://schemas.openxmlformats.org/officeDocument/2006/relationships/image" Target="../media/image19.png"/><Relationship Id="rId9" Type="http://schemas.microsoft.com/office/2007/relationships/diagramDrawing" Target="../diagrams/drawing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9.png"/><Relationship Id="rId7" Type="http://schemas.openxmlformats.org/officeDocument/2006/relationships/diagramQuickStyle" Target="../diagrams/quickStyle1.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image" Target="../media/image12.jpg"/><Relationship Id="rId5" Type="http://schemas.openxmlformats.org/officeDocument/2006/relationships/diagramData" Target="../diagrams/data1.xml"/><Relationship Id="rId10" Type="http://schemas.openxmlformats.org/officeDocument/2006/relationships/image" Target="../media/image11.jpeg"/><Relationship Id="rId4" Type="http://schemas.openxmlformats.org/officeDocument/2006/relationships/image" Target="../media/image10.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8.png"/><Relationship Id="rId7" Type="http://schemas.openxmlformats.org/officeDocument/2006/relationships/diagramQuickStyle" Target="../diagrams/quickStyle2.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9.png"/><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3.xml"/><Relationship Id="rId13" Type="http://schemas.microsoft.com/office/2007/relationships/hdphoto" Target="../media/hdphoto3.wdp"/><Relationship Id="rId3" Type="http://schemas.openxmlformats.org/officeDocument/2006/relationships/image" Target="../media/image18.png"/><Relationship Id="rId7" Type="http://schemas.openxmlformats.org/officeDocument/2006/relationships/diagramQuickStyle" Target="../diagrams/quickStyle3.xml"/><Relationship Id="rId12"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Layout" Target="../diagrams/layout3.xml"/><Relationship Id="rId11" Type="http://schemas.microsoft.com/office/2007/relationships/hdphoto" Target="../media/hdphoto2.wdp"/><Relationship Id="rId5" Type="http://schemas.openxmlformats.org/officeDocument/2006/relationships/diagramData" Target="../diagrams/data3.xml"/><Relationship Id="rId15" Type="http://schemas.microsoft.com/office/2007/relationships/hdphoto" Target="../media/hdphoto4.wdp"/><Relationship Id="rId10" Type="http://schemas.openxmlformats.org/officeDocument/2006/relationships/image" Target="../media/image20.png"/><Relationship Id="rId4" Type="http://schemas.openxmlformats.org/officeDocument/2006/relationships/image" Target="../media/image19.png"/><Relationship Id="rId9" Type="http://schemas.microsoft.com/office/2007/relationships/diagramDrawing" Target="../diagrams/drawing3.xml"/><Relationship Id="rId1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txBox="1">
            <a:spLocks/>
          </p:cNvSpPr>
          <p:nvPr/>
        </p:nvSpPr>
        <p:spPr bwMode="auto">
          <a:xfrm>
            <a:off x="468313" y="115888"/>
            <a:ext cx="8229600"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marL="742950" indent="-28575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lgn="ctr" eaLnBrk="1" fontAlgn="base" hangingPunct="1">
              <a:buFont typeface="Georgia" pitchFamily="18" charset="0"/>
              <a:buNone/>
            </a:pPr>
            <a:endParaRPr lang="el-GR" altLang="el-GR" b="1" dirty="0">
              <a:cs typeface="Arial" charset="0"/>
            </a:endParaRPr>
          </a:p>
          <a:p>
            <a:pPr algn="ctr" eaLnBrk="1" fontAlgn="base" hangingPunct="1">
              <a:buFont typeface="Georgia" pitchFamily="18" charset="0"/>
              <a:buNone/>
            </a:pPr>
            <a:r>
              <a:rPr lang="el-GR" altLang="el-GR" b="1" dirty="0">
                <a:cs typeface="Arial" charset="0"/>
              </a:rPr>
              <a:t>					</a:t>
            </a:r>
          </a:p>
          <a:p>
            <a:pPr algn="ctr" eaLnBrk="1" fontAlgn="base" hangingPunct="1">
              <a:buFont typeface="Georgia" pitchFamily="18" charset="0"/>
              <a:buNone/>
            </a:pPr>
            <a:endParaRPr lang="el-GR" altLang="el-GR" b="1" dirty="0">
              <a:cs typeface="Arial" charset="0"/>
            </a:endParaRPr>
          </a:p>
          <a:p>
            <a:pPr algn="ctr" eaLnBrk="1" fontAlgn="base" hangingPunct="1">
              <a:buFont typeface="Georgia" pitchFamily="18" charset="0"/>
              <a:buNone/>
            </a:pPr>
            <a:endParaRPr lang="el-GR" altLang="el-GR" b="1" dirty="0">
              <a:cs typeface="Arial" charset="0"/>
            </a:endParaRPr>
          </a:p>
          <a:p>
            <a:pPr algn="ctr" eaLnBrk="1" fontAlgn="base" hangingPunct="1">
              <a:buFont typeface="Georgia" pitchFamily="18" charset="0"/>
              <a:buNone/>
            </a:pPr>
            <a:endParaRPr lang="en-US" altLang="el-GR" b="1" dirty="0">
              <a:cs typeface="Arial" charset="0"/>
            </a:endParaRPr>
          </a:p>
          <a:p>
            <a:pPr algn="ctr" eaLnBrk="1" fontAlgn="base" hangingPunct="1">
              <a:buFont typeface="Georgia" pitchFamily="18" charset="0"/>
              <a:buNone/>
            </a:pPr>
            <a:r>
              <a:rPr lang="el-GR" altLang="el-GR" b="1" dirty="0">
                <a:latin typeface="Verdana" pitchFamily="34" charset="0"/>
                <a:cs typeface="Arial" charset="0"/>
              </a:rPr>
              <a:t>ΘΕΜΑΤΙΚΟΙ ΚΥΚΛΟΙ ΔΙΑΒΟΥΛΕΥΣΗΣ ΓΙΑ ΤΟΝ ΑΝΑΠΤΥΞΙΑΚΟ ΣΧΕΔΙΑΣΜΟ ΤΗΣ ΠΙΝ</a:t>
            </a:r>
          </a:p>
          <a:p>
            <a:pPr algn="ctr" eaLnBrk="1" fontAlgn="base" hangingPunct="1">
              <a:buFont typeface="Georgia" pitchFamily="18" charset="0"/>
              <a:buNone/>
            </a:pPr>
            <a:r>
              <a:rPr lang="el-GR" altLang="el-GR" sz="1800" b="1" dirty="0">
                <a:latin typeface="Verdana" pitchFamily="34" charset="0"/>
                <a:cs typeface="Arial" charset="0"/>
              </a:rPr>
              <a:t>Προγραμματική Περίοδος 20</a:t>
            </a:r>
            <a:r>
              <a:rPr lang="en-US" altLang="el-GR" sz="1800" b="1" dirty="0">
                <a:latin typeface="Verdana" pitchFamily="34" charset="0"/>
                <a:cs typeface="Arial" charset="0"/>
              </a:rPr>
              <a:t>21</a:t>
            </a:r>
            <a:r>
              <a:rPr lang="el-GR" altLang="el-GR" sz="1800" b="1" dirty="0">
                <a:latin typeface="Verdana" pitchFamily="34" charset="0"/>
                <a:cs typeface="Arial" charset="0"/>
              </a:rPr>
              <a:t> - 202</a:t>
            </a:r>
            <a:r>
              <a:rPr lang="en-US" altLang="el-GR" sz="1800" b="1" dirty="0">
                <a:latin typeface="Verdana" pitchFamily="34" charset="0"/>
                <a:cs typeface="Arial" charset="0"/>
              </a:rPr>
              <a:t>7</a:t>
            </a:r>
            <a:endParaRPr lang="el-GR" altLang="el-GR" sz="1800" b="1" dirty="0">
              <a:latin typeface="Verdana" pitchFamily="34" charset="0"/>
              <a:cs typeface="Arial" charset="0"/>
            </a:endParaRPr>
          </a:p>
          <a:p>
            <a:pPr algn="ctr" eaLnBrk="1" fontAlgn="base" hangingPunct="1">
              <a:buFont typeface="Georgia" pitchFamily="18" charset="0"/>
              <a:buNone/>
            </a:pPr>
            <a:endParaRPr lang="el-GR" altLang="el-GR" b="1" dirty="0">
              <a:latin typeface="Arial" charset="0"/>
              <a:cs typeface="Arial" charset="0"/>
            </a:endParaRPr>
          </a:p>
          <a:p>
            <a:pPr algn="ctr" eaLnBrk="1" fontAlgn="base" hangingPunct="1">
              <a:buFont typeface="Georgia" pitchFamily="18" charset="0"/>
              <a:buNone/>
            </a:pPr>
            <a:r>
              <a:rPr lang="el-GR" altLang="el-GR" b="1" dirty="0">
                <a:latin typeface="Arial" charset="0"/>
                <a:cs typeface="Arial" charset="0"/>
              </a:rPr>
              <a:t>Εισήγηση:</a:t>
            </a:r>
          </a:p>
          <a:p>
            <a:pPr algn="ctr" eaLnBrk="1" fontAlgn="base" hangingPunct="1">
              <a:buFont typeface="Georgia" pitchFamily="18" charset="0"/>
              <a:buNone/>
            </a:pPr>
            <a:r>
              <a:rPr lang="el-GR" altLang="el-GR" b="1" i="1" dirty="0">
                <a:solidFill>
                  <a:schemeClr val="tx1"/>
                </a:solidFill>
                <a:latin typeface="Verdana" pitchFamily="34" charset="0"/>
                <a:cs typeface="Arial" charset="0"/>
              </a:rPr>
              <a:t>Στόχος Πολιτικής 5: </a:t>
            </a:r>
          </a:p>
          <a:p>
            <a:pPr algn="ctr" eaLnBrk="1" fontAlgn="base" hangingPunct="1">
              <a:buFont typeface="Georgia" pitchFamily="18" charset="0"/>
              <a:buNone/>
            </a:pPr>
            <a:r>
              <a:rPr lang="el-GR" altLang="el-GR" b="1" i="1" dirty="0">
                <a:solidFill>
                  <a:schemeClr val="tx1"/>
                </a:solidFill>
                <a:latin typeface="Verdana" pitchFamily="34" charset="0"/>
                <a:cs typeface="Arial" charset="0"/>
              </a:rPr>
              <a:t>Ολοκληρωμένη Χωρική Ανάπτυξη</a:t>
            </a:r>
          </a:p>
          <a:p>
            <a:pPr algn="ctr" eaLnBrk="1" fontAlgn="base" hangingPunct="1">
              <a:buFont typeface="Georgia" pitchFamily="18" charset="0"/>
              <a:buNone/>
            </a:pPr>
            <a:endParaRPr lang="el-GR" altLang="el-GR" b="1" dirty="0">
              <a:latin typeface="Verdana" pitchFamily="34" charset="0"/>
              <a:cs typeface="Arial" charset="0"/>
            </a:endParaRPr>
          </a:p>
          <a:p>
            <a:pPr algn="ctr" eaLnBrk="1" fontAlgn="base" hangingPunct="1">
              <a:buFont typeface="Georgia" pitchFamily="18" charset="0"/>
              <a:buNone/>
            </a:pPr>
            <a:r>
              <a:rPr lang="el-GR" altLang="el-GR" b="1" dirty="0">
                <a:solidFill>
                  <a:srgbClr val="C3260C"/>
                </a:solidFill>
                <a:latin typeface="Verdana" pitchFamily="34" charset="0"/>
                <a:cs typeface="Arial" charset="0"/>
              </a:rPr>
              <a:t> </a:t>
            </a:r>
            <a:r>
              <a:rPr lang="el-GR" altLang="el-GR" sz="1800" b="1" dirty="0">
                <a:solidFill>
                  <a:srgbClr val="C3260C"/>
                </a:solidFill>
                <a:latin typeface="Verdana" pitchFamily="34" charset="0"/>
                <a:cs typeface="Arial" charset="0"/>
              </a:rPr>
              <a:t>Δεκέμβριος 2020</a:t>
            </a:r>
          </a:p>
        </p:txBody>
      </p:sp>
      <p:pic>
        <p:nvPicPr>
          <p:cNvPr id="6147" name="Picture 2" descr="http://www.pepionia.gr/portals/0/Images/EDAPIN/pin.jpg">
            <a:hlinkClick r:id="rId3" tooltip="ΠΡΟΓΡΑΜΜΑΤΙΚΗ ΠΕΡΙΟΔΟΣ 2014-2020"/>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3780" y="115888"/>
            <a:ext cx="15113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1725" y="285750"/>
            <a:ext cx="1152525"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675" y="319088"/>
            <a:ext cx="3048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1090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11525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128716"/>
            <a:ext cx="28781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116632"/>
            <a:ext cx="9334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Τίτλος 1">
            <a:extLst>
              <a:ext uri="{FF2B5EF4-FFF2-40B4-BE49-F238E27FC236}">
                <a16:creationId xmlns:a16="http://schemas.microsoft.com/office/drawing/2014/main" id="{C8EECD48-B781-41AD-AD9B-336E5DC473AD}"/>
              </a:ext>
            </a:extLst>
          </p:cNvPr>
          <p:cNvSpPr txBox="1">
            <a:spLocks/>
          </p:cNvSpPr>
          <p:nvPr/>
        </p:nvSpPr>
        <p:spPr>
          <a:xfrm>
            <a:off x="457200" y="97457"/>
            <a:ext cx="8229600" cy="841037"/>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br>
              <a:rPr lang="el-GR" sz="3200" i="1" dirty="0">
                <a:solidFill>
                  <a:srgbClr val="2F5897"/>
                </a:solidFill>
              </a:rPr>
            </a:br>
            <a:br>
              <a:rPr lang="el-GR" sz="3200" i="1" dirty="0">
                <a:solidFill>
                  <a:srgbClr val="2F5897"/>
                </a:solidFill>
              </a:rPr>
            </a:br>
            <a:br>
              <a:rPr lang="el-GR" sz="3200" i="1" dirty="0">
                <a:solidFill>
                  <a:srgbClr val="2F5897"/>
                </a:solidFill>
              </a:rPr>
            </a:br>
            <a:r>
              <a:rPr lang="el-GR" sz="2400" i="1" dirty="0">
                <a:solidFill>
                  <a:srgbClr val="2F5897"/>
                </a:solidFill>
              </a:rPr>
              <a:t>Προγραμματική Περίοδος 2021-2027</a:t>
            </a:r>
            <a:r>
              <a:rPr lang="en-US" sz="2400" i="1" dirty="0">
                <a:solidFill>
                  <a:srgbClr val="2F5897"/>
                </a:solidFill>
              </a:rPr>
              <a:t> (1)</a:t>
            </a:r>
            <a:endParaRPr lang="el-GR" sz="2400" dirty="0"/>
          </a:p>
        </p:txBody>
      </p:sp>
      <p:graphicFrame>
        <p:nvGraphicFramePr>
          <p:cNvPr id="4" name="Διάγραμμα 3">
            <a:extLst>
              <a:ext uri="{FF2B5EF4-FFF2-40B4-BE49-F238E27FC236}">
                <a16:creationId xmlns:a16="http://schemas.microsoft.com/office/drawing/2014/main" id="{20851BF0-14AF-4D1B-9F25-26AE49AF367B}"/>
              </a:ext>
            </a:extLst>
          </p:cNvPr>
          <p:cNvGraphicFramePr/>
          <p:nvPr>
            <p:extLst>
              <p:ext uri="{D42A27DB-BD31-4B8C-83A1-F6EECF244321}">
                <p14:modId xmlns:p14="http://schemas.microsoft.com/office/powerpoint/2010/main" val="3946579166"/>
              </p:ext>
            </p:extLst>
          </p:nvPr>
        </p:nvGraphicFramePr>
        <p:xfrm>
          <a:off x="323528" y="2409913"/>
          <a:ext cx="8496944" cy="349713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Επεξήγηση: Κάτω βέλος 4">
            <a:extLst>
              <a:ext uri="{FF2B5EF4-FFF2-40B4-BE49-F238E27FC236}">
                <a16:creationId xmlns:a16="http://schemas.microsoft.com/office/drawing/2014/main" id="{0B30A5CF-1F59-4E06-AE40-F9BBCCD415BA}"/>
              </a:ext>
            </a:extLst>
          </p:cNvPr>
          <p:cNvSpPr/>
          <p:nvPr/>
        </p:nvSpPr>
        <p:spPr>
          <a:xfrm>
            <a:off x="323528" y="1124744"/>
            <a:ext cx="8496944" cy="1656184"/>
          </a:xfrm>
          <a:prstGeom prst="downArrowCallout">
            <a:avLst/>
          </a:prstGeom>
          <a:scene3d>
            <a:camera prst="perspectiveFront"/>
            <a:lightRig rig="threePt" dir="t"/>
          </a:scene3d>
        </p:spPr>
        <p:style>
          <a:lnRef idx="1">
            <a:schemeClr val="accent4"/>
          </a:lnRef>
          <a:fillRef idx="2">
            <a:schemeClr val="accent4"/>
          </a:fillRef>
          <a:effectRef idx="1">
            <a:schemeClr val="accent4"/>
          </a:effectRef>
          <a:fontRef idx="minor">
            <a:schemeClr val="dk1"/>
          </a:fontRef>
        </p:style>
        <p:txBody>
          <a:bodyPr rtlCol="0" anchor="ctr"/>
          <a:lstStyle/>
          <a:p>
            <a:pPr marL="0" indent="0" algn="ctr">
              <a:buNone/>
            </a:pPr>
            <a:r>
              <a:rPr lang="el-GR" sz="2000" b="1" dirty="0"/>
              <a:t>Στόχος Πολιτικής 5</a:t>
            </a:r>
          </a:p>
          <a:p>
            <a:pPr marL="0" indent="0" algn="ctr">
              <a:buNone/>
            </a:pPr>
            <a:r>
              <a:rPr lang="el-GR" sz="1600" dirty="0"/>
              <a:t>Μια Ευρώπη πιο κοντά στους πολίτες της, μέσω της προώθησης της βιώσιμης και ολοκληρωμένης ανάπτυξης των αστικών, αγροτικών και παράκτιων περιοχών, καθώς και μέσω της στήριξης τοπικών πρωτοβουλιών.</a:t>
            </a:r>
          </a:p>
        </p:txBody>
      </p:sp>
      <p:sp>
        <p:nvSpPr>
          <p:cNvPr id="9" name="Οβάλ 8">
            <a:extLst>
              <a:ext uri="{FF2B5EF4-FFF2-40B4-BE49-F238E27FC236}">
                <a16:creationId xmlns:a16="http://schemas.microsoft.com/office/drawing/2014/main" id="{2E61AFEB-FAB8-47CF-9A54-E0A6340108D5}"/>
              </a:ext>
            </a:extLst>
          </p:cNvPr>
          <p:cNvSpPr/>
          <p:nvPr/>
        </p:nvSpPr>
        <p:spPr>
          <a:xfrm>
            <a:off x="1115616" y="6093296"/>
            <a:ext cx="7200800" cy="667247"/>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marL="0" indent="0" algn="ctr">
              <a:buNone/>
            </a:pPr>
            <a:r>
              <a:rPr lang="el-GR" sz="1600" b="1"/>
              <a:t>Ο ΣΠ5 θα χρηματοδοτηθεί αποκλειστικά από τα Περιφερειακά Προγράμματα</a:t>
            </a:r>
            <a:endParaRPr lang="el-GR" sz="1600" b="1" dirty="0"/>
          </a:p>
        </p:txBody>
      </p:sp>
    </p:spTree>
    <p:extLst>
      <p:ext uri="{BB962C8B-B14F-4D97-AF65-F5344CB8AC3E}">
        <p14:creationId xmlns:p14="http://schemas.microsoft.com/office/powerpoint/2010/main" val="404976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Βέλος: Καμπύλο προς τα αριστερά 6">
            <a:extLst>
              <a:ext uri="{FF2B5EF4-FFF2-40B4-BE49-F238E27FC236}">
                <a16:creationId xmlns:a16="http://schemas.microsoft.com/office/drawing/2014/main" id="{53A8E49B-3F70-4F09-947C-A430B328486D}"/>
              </a:ext>
            </a:extLst>
          </p:cNvPr>
          <p:cNvSpPr/>
          <p:nvPr/>
        </p:nvSpPr>
        <p:spPr>
          <a:xfrm rot="19149251">
            <a:off x="6732531" y="1133160"/>
            <a:ext cx="853404" cy="1857733"/>
          </a:xfrm>
          <a:prstGeom prst="curved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l-GR">
              <a:solidFill>
                <a:schemeClr val="tx1"/>
              </a:solidFill>
            </a:endParaRPr>
          </a:p>
        </p:txBody>
      </p:sp>
      <p:sp>
        <p:nvSpPr>
          <p:cNvPr id="5" name="Βέλος: Καμπύλο προς τα δεξιά 4">
            <a:extLst>
              <a:ext uri="{FF2B5EF4-FFF2-40B4-BE49-F238E27FC236}">
                <a16:creationId xmlns:a16="http://schemas.microsoft.com/office/drawing/2014/main" id="{EEE9C68B-31C1-4FA9-A1B7-D581311514C0}"/>
              </a:ext>
            </a:extLst>
          </p:cNvPr>
          <p:cNvSpPr/>
          <p:nvPr/>
        </p:nvSpPr>
        <p:spPr>
          <a:xfrm rot="2466903">
            <a:off x="1552055" y="1168745"/>
            <a:ext cx="868660" cy="1872209"/>
          </a:xfrm>
          <a:prstGeom prst="curved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l-GR">
              <a:solidFill>
                <a:schemeClr val="tx1"/>
              </a:solidFill>
            </a:endParaRPr>
          </a:p>
        </p:txBody>
      </p:sp>
      <p:sp>
        <p:nvSpPr>
          <p:cNvPr id="2" name="Τίτλος 1"/>
          <p:cNvSpPr>
            <a:spLocks noGrp="1"/>
          </p:cNvSpPr>
          <p:nvPr>
            <p:ph type="title"/>
          </p:nvPr>
        </p:nvSpPr>
        <p:spPr>
          <a:xfrm>
            <a:off x="457200" y="0"/>
            <a:ext cx="8229600" cy="908515"/>
          </a:xfrm>
        </p:spPr>
        <p:txBody>
          <a:bodyPr/>
          <a:lstStyle/>
          <a:p>
            <a:r>
              <a:rPr lang="el-GR" sz="2400" i="1" dirty="0">
                <a:solidFill>
                  <a:srgbClr val="2F5897"/>
                </a:solidFill>
              </a:rPr>
              <a:t>Προγραμματική Περίοδος 2021-2027</a:t>
            </a:r>
            <a:r>
              <a:rPr lang="en-US" sz="2400" i="1" dirty="0">
                <a:solidFill>
                  <a:srgbClr val="2F5897"/>
                </a:solidFill>
              </a:rPr>
              <a:t> (</a:t>
            </a:r>
            <a:r>
              <a:rPr lang="el-GR" sz="2400" i="1" dirty="0">
                <a:solidFill>
                  <a:srgbClr val="2F5897"/>
                </a:solidFill>
              </a:rPr>
              <a:t>2</a:t>
            </a:r>
            <a:r>
              <a:rPr lang="en-US" sz="2400" i="1" dirty="0">
                <a:solidFill>
                  <a:srgbClr val="2F5897"/>
                </a:solidFill>
              </a:rPr>
              <a:t>)</a:t>
            </a:r>
            <a:endParaRPr lang="el-GR" sz="2400" dirty="0"/>
          </a:p>
        </p:txBody>
      </p:sp>
      <p:sp>
        <p:nvSpPr>
          <p:cNvPr id="3" name="Θέση περιεχομένου 2"/>
          <p:cNvSpPr>
            <a:spLocks noGrp="1"/>
          </p:cNvSpPr>
          <p:nvPr>
            <p:ph idx="1"/>
          </p:nvPr>
        </p:nvSpPr>
        <p:spPr>
          <a:xfrm>
            <a:off x="5076056" y="2636912"/>
            <a:ext cx="4434272" cy="4608013"/>
          </a:xfrm>
        </p:spPr>
        <p:txBody>
          <a:bodyPr>
            <a:normAutofit/>
          </a:bodyPr>
          <a:lstStyle/>
          <a:p>
            <a:pPr marL="0" indent="0">
              <a:buNone/>
            </a:pPr>
            <a:endParaRPr lang="el-GR" dirty="0"/>
          </a:p>
          <a:p>
            <a:pPr marL="0" indent="0">
              <a:buNone/>
            </a:pPr>
            <a:r>
              <a:rPr lang="el-GR" sz="2000" u="sng" dirty="0">
                <a:sym typeface="Wingdings" panose="05000000000000000000" pitchFamily="2" charset="2"/>
              </a:rPr>
              <a:t>Παρεμβάσεις σε τομείς όπως</a:t>
            </a:r>
            <a:r>
              <a:rPr lang="el-GR" sz="2000" dirty="0">
                <a:sym typeface="Wingdings" panose="05000000000000000000" pitchFamily="2" charset="2"/>
              </a:rPr>
              <a:t>:</a:t>
            </a:r>
          </a:p>
          <a:p>
            <a:pPr>
              <a:buFont typeface="Wingdings" panose="05000000000000000000" pitchFamily="2" charset="2"/>
              <a:buChar char="§"/>
            </a:pPr>
            <a:r>
              <a:rPr lang="el-GR" sz="1600" dirty="0">
                <a:sym typeface="Wingdings" panose="05000000000000000000" pitchFamily="2" charset="2"/>
              </a:rPr>
              <a:t>Υποδομές</a:t>
            </a:r>
          </a:p>
          <a:p>
            <a:pPr>
              <a:buFont typeface="Wingdings" panose="05000000000000000000" pitchFamily="2" charset="2"/>
              <a:buChar char="§"/>
            </a:pPr>
            <a:r>
              <a:rPr lang="el-GR" sz="1600" dirty="0">
                <a:sym typeface="Wingdings" panose="05000000000000000000" pitchFamily="2" charset="2"/>
              </a:rPr>
              <a:t>Κλιματική Αλλαγή</a:t>
            </a:r>
          </a:p>
          <a:p>
            <a:pPr>
              <a:buFont typeface="Wingdings" panose="05000000000000000000" pitchFamily="2" charset="2"/>
              <a:buChar char="§"/>
            </a:pPr>
            <a:r>
              <a:rPr lang="el-GR" sz="1600" dirty="0">
                <a:sym typeface="Wingdings" panose="05000000000000000000" pitchFamily="2" charset="2"/>
              </a:rPr>
              <a:t>Περιβαλλοντική Ανθεκτικότητα</a:t>
            </a:r>
          </a:p>
          <a:p>
            <a:pPr>
              <a:buFont typeface="Wingdings" panose="05000000000000000000" pitchFamily="2" charset="2"/>
              <a:buChar char="§"/>
            </a:pPr>
            <a:r>
              <a:rPr lang="el-GR" sz="1600" dirty="0">
                <a:sym typeface="Wingdings" panose="05000000000000000000" pitchFamily="2" charset="2"/>
              </a:rPr>
              <a:t>Οικονομική Ανάπτυξη</a:t>
            </a:r>
          </a:p>
          <a:p>
            <a:pPr>
              <a:buFont typeface="Wingdings" panose="05000000000000000000" pitchFamily="2" charset="2"/>
              <a:buChar char="§"/>
            </a:pPr>
            <a:r>
              <a:rPr lang="el-GR" sz="1600" dirty="0">
                <a:sym typeface="Wingdings" panose="05000000000000000000" pitchFamily="2" charset="2"/>
              </a:rPr>
              <a:t>Κυκλική Οικονομία</a:t>
            </a:r>
          </a:p>
          <a:p>
            <a:pPr>
              <a:buFont typeface="Wingdings" panose="05000000000000000000" pitchFamily="2" charset="2"/>
              <a:buChar char="§"/>
            </a:pPr>
            <a:r>
              <a:rPr lang="el-GR" sz="1600" dirty="0">
                <a:sym typeface="Wingdings" panose="05000000000000000000" pitchFamily="2" charset="2"/>
              </a:rPr>
              <a:t>Αντιμετώπιση Κοινωνικών  Ανισορροπιών</a:t>
            </a:r>
            <a:endParaRPr lang="el-GR" sz="1600" dirty="0"/>
          </a:p>
          <a:p>
            <a:pPr marL="0" indent="0">
              <a:buNone/>
            </a:pPr>
            <a:endParaRPr lang="el-GR" dirty="0"/>
          </a:p>
          <a:p>
            <a:pPr marL="0" indent="0">
              <a:buNone/>
            </a:pPr>
            <a:endParaRPr lang="el-G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11525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85868"/>
            <a:ext cx="28781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125124"/>
            <a:ext cx="9334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Διάγραμμα 3">
            <a:extLst>
              <a:ext uri="{FF2B5EF4-FFF2-40B4-BE49-F238E27FC236}">
                <a16:creationId xmlns:a16="http://schemas.microsoft.com/office/drawing/2014/main" id="{8863E0E5-4553-4648-AABB-299F7CE35ECF}"/>
              </a:ext>
            </a:extLst>
          </p:cNvPr>
          <p:cNvGraphicFramePr/>
          <p:nvPr>
            <p:extLst>
              <p:ext uri="{D42A27DB-BD31-4B8C-83A1-F6EECF244321}">
                <p14:modId xmlns:p14="http://schemas.microsoft.com/office/powerpoint/2010/main" val="4177953010"/>
              </p:ext>
            </p:extLst>
          </p:nvPr>
        </p:nvGraphicFramePr>
        <p:xfrm>
          <a:off x="2335188" y="1066596"/>
          <a:ext cx="4541068" cy="17863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TextBox 10">
            <a:extLst>
              <a:ext uri="{FF2B5EF4-FFF2-40B4-BE49-F238E27FC236}">
                <a16:creationId xmlns:a16="http://schemas.microsoft.com/office/drawing/2014/main" id="{F7BA0163-52EF-4DDB-90AD-5C1498335AB1}"/>
              </a:ext>
            </a:extLst>
          </p:cNvPr>
          <p:cNvSpPr txBox="1"/>
          <p:nvPr/>
        </p:nvSpPr>
        <p:spPr>
          <a:xfrm>
            <a:off x="179512" y="3095706"/>
            <a:ext cx="4815408" cy="2653034"/>
          </a:xfrm>
          <a:prstGeom prst="rect">
            <a:avLst/>
          </a:prstGeom>
          <a:noFill/>
        </p:spPr>
        <p:txBody>
          <a:bodyPr wrap="square">
            <a:spAutoFit/>
          </a:bodyPr>
          <a:lstStyle/>
          <a:p>
            <a:pPr>
              <a:lnSpc>
                <a:spcPct val="80000"/>
              </a:lnSpc>
              <a:spcBef>
                <a:spcPct val="20000"/>
              </a:spcBef>
            </a:pPr>
            <a:r>
              <a:rPr lang="el-GR" sz="2000" u="sng" dirty="0">
                <a:solidFill>
                  <a:schemeClr val="tx1">
                    <a:lumMod val="50000"/>
                    <a:lumOff val="50000"/>
                  </a:schemeClr>
                </a:solidFill>
                <a:latin typeface="+mj-lt"/>
              </a:rPr>
              <a:t>Κριτήρια/χαρακτηριστικά επιλέξιμων περιοχών:</a:t>
            </a:r>
          </a:p>
          <a:p>
            <a:pPr marL="342900" indent="-342900">
              <a:lnSpc>
                <a:spcPct val="80000"/>
              </a:lnSpc>
              <a:spcBef>
                <a:spcPct val="20000"/>
              </a:spcBef>
              <a:buFont typeface="Wingdings" panose="05000000000000000000" pitchFamily="2" charset="2"/>
              <a:buChar char="§"/>
            </a:pPr>
            <a:r>
              <a:rPr lang="el-GR" sz="1600" dirty="0">
                <a:solidFill>
                  <a:schemeClr val="tx1">
                    <a:lumMod val="50000"/>
                    <a:lumOff val="50000"/>
                  </a:schemeClr>
                </a:solidFill>
                <a:latin typeface="+mj-lt"/>
              </a:rPr>
              <a:t>Συνάφεια με χωροταξικό σχεδιασμό</a:t>
            </a:r>
          </a:p>
          <a:p>
            <a:pPr marL="342900" indent="-342900">
              <a:lnSpc>
                <a:spcPct val="80000"/>
              </a:lnSpc>
              <a:spcBef>
                <a:spcPct val="20000"/>
              </a:spcBef>
              <a:buFont typeface="Wingdings" panose="05000000000000000000" pitchFamily="2" charset="2"/>
              <a:buChar char="§"/>
            </a:pPr>
            <a:r>
              <a:rPr lang="el-GR" sz="1600" dirty="0">
                <a:solidFill>
                  <a:schemeClr val="tx1">
                    <a:lumMod val="50000"/>
                    <a:lumOff val="50000"/>
                  </a:schemeClr>
                </a:solidFill>
                <a:latin typeface="+mj-lt"/>
              </a:rPr>
              <a:t>Πληθυσμός</a:t>
            </a:r>
          </a:p>
          <a:p>
            <a:pPr marL="342900" indent="-342900">
              <a:lnSpc>
                <a:spcPct val="80000"/>
              </a:lnSpc>
              <a:spcBef>
                <a:spcPct val="20000"/>
              </a:spcBef>
              <a:buFont typeface="Wingdings" panose="05000000000000000000" pitchFamily="2" charset="2"/>
              <a:buChar char="§"/>
            </a:pPr>
            <a:r>
              <a:rPr lang="el-GR" sz="1600" dirty="0">
                <a:solidFill>
                  <a:schemeClr val="tx1">
                    <a:lumMod val="50000"/>
                    <a:lumOff val="50000"/>
                  </a:schemeClr>
                </a:solidFill>
                <a:latin typeface="+mj-lt"/>
              </a:rPr>
              <a:t>Διοικητική, αναπτυξιακή και λειτουργική σημασία του</a:t>
            </a:r>
          </a:p>
          <a:p>
            <a:pPr marL="342900" indent="-342900">
              <a:lnSpc>
                <a:spcPct val="80000"/>
              </a:lnSpc>
              <a:spcBef>
                <a:spcPct val="20000"/>
              </a:spcBef>
              <a:buFont typeface="Wingdings" panose="05000000000000000000" pitchFamily="2" charset="2"/>
              <a:buChar char="§"/>
            </a:pPr>
            <a:r>
              <a:rPr lang="el-GR" sz="1600" dirty="0">
                <a:solidFill>
                  <a:schemeClr val="tx1">
                    <a:lumMod val="50000"/>
                    <a:lumOff val="50000"/>
                  </a:schemeClr>
                </a:solidFill>
                <a:latin typeface="+mj-lt"/>
              </a:rPr>
              <a:t>Επίπεδο εξυπηρέτησης βασικών αναγκών του πληθυσμού</a:t>
            </a:r>
          </a:p>
          <a:p>
            <a:pPr marL="342900" indent="-342900">
              <a:lnSpc>
                <a:spcPct val="80000"/>
              </a:lnSpc>
              <a:spcBef>
                <a:spcPct val="20000"/>
              </a:spcBef>
              <a:buFont typeface="Wingdings" panose="05000000000000000000" pitchFamily="2" charset="2"/>
              <a:buChar char="§"/>
            </a:pPr>
            <a:r>
              <a:rPr lang="el-GR" sz="1600" dirty="0">
                <a:solidFill>
                  <a:schemeClr val="tx1">
                    <a:lumMod val="50000"/>
                    <a:lumOff val="50000"/>
                  </a:schemeClr>
                </a:solidFill>
                <a:latin typeface="+mj-lt"/>
              </a:rPr>
              <a:t>Διαθεσιμότητα </a:t>
            </a:r>
            <a:r>
              <a:rPr lang="el-GR" sz="1600" dirty="0" err="1">
                <a:solidFill>
                  <a:schemeClr val="tx1">
                    <a:lumMod val="50000"/>
                    <a:lumOff val="50000"/>
                  </a:schemeClr>
                </a:solidFill>
                <a:latin typeface="+mj-lt"/>
              </a:rPr>
              <a:t>ευρυζωνικών</a:t>
            </a:r>
            <a:r>
              <a:rPr lang="el-GR" sz="1600" dirty="0">
                <a:solidFill>
                  <a:schemeClr val="tx1">
                    <a:lumMod val="50000"/>
                    <a:lumOff val="50000"/>
                  </a:schemeClr>
                </a:solidFill>
                <a:latin typeface="+mj-lt"/>
              </a:rPr>
              <a:t> συνδέσεων</a:t>
            </a:r>
          </a:p>
          <a:p>
            <a:pPr marL="342900" indent="-342900">
              <a:lnSpc>
                <a:spcPct val="80000"/>
              </a:lnSpc>
              <a:spcBef>
                <a:spcPct val="20000"/>
              </a:spcBef>
              <a:buFont typeface="Wingdings" panose="05000000000000000000" pitchFamily="2" charset="2"/>
              <a:buChar char="§"/>
            </a:pPr>
            <a:r>
              <a:rPr lang="el-GR" sz="1600" dirty="0">
                <a:solidFill>
                  <a:schemeClr val="tx1">
                    <a:lumMod val="50000"/>
                    <a:lumOff val="50000"/>
                  </a:schemeClr>
                </a:solidFill>
                <a:latin typeface="+mj-lt"/>
              </a:rPr>
              <a:t>Περιβαλλοντικές προκλήσεις, επιπτώσεις από την κλιματική αλλαγή</a:t>
            </a:r>
          </a:p>
        </p:txBody>
      </p:sp>
      <p:pic>
        <p:nvPicPr>
          <p:cNvPr id="10" name="Εικόνα 9">
            <a:extLst>
              <a:ext uri="{FF2B5EF4-FFF2-40B4-BE49-F238E27FC236}">
                <a16:creationId xmlns:a16="http://schemas.microsoft.com/office/drawing/2014/main" id="{36C9B8BB-F0AB-408A-A4B3-8861656EC60E}"/>
              </a:ext>
            </a:extLst>
          </p:cNvPr>
          <p:cNvPicPr>
            <a:picLocks noChangeAspect="1"/>
          </p:cNvPicPr>
          <p:nvPr/>
        </p:nvPicPr>
        <p:blipFill>
          <a:blip r:embed="rId10" cstate="print">
            <a:extLst>
              <a:ext uri="{BEBA8EAE-BF5A-486C-A8C5-ECC9F3942E4B}">
                <a14:imgProps xmlns:a14="http://schemas.microsoft.com/office/drawing/2010/main">
                  <a14:imgLayer r:embed="rId11">
                    <a14:imgEffect>
                      <a14:sharpenSoften amount="100000"/>
                    </a14:imgEffect>
                    <a14:imgEffect>
                      <a14:colorTemperature colorTemp="8800"/>
                    </a14:imgEffect>
                    <a14:imgEffect>
                      <a14:saturation sat="66000"/>
                    </a14:imgEffect>
                    <a14:imgEffect>
                      <a14:brightnessContrast bright="-3000" contrast="-33000"/>
                    </a14:imgEffect>
                  </a14:imgLayer>
                </a14:imgProps>
              </a:ext>
              <a:ext uri="{28A0092B-C50C-407E-A947-70E740481C1C}">
                <a14:useLocalDpi xmlns:a14="http://schemas.microsoft.com/office/drawing/2010/main" val="0"/>
              </a:ext>
            </a:extLst>
          </a:blip>
          <a:stretch>
            <a:fillRect/>
          </a:stretch>
        </p:blipFill>
        <p:spPr>
          <a:xfrm>
            <a:off x="6823257" y="5517232"/>
            <a:ext cx="2532534" cy="1522215"/>
          </a:xfrm>
          <a:prstGeom prst="rect">
            <a:avLst/>
          </a:prstGeom>
          <a:solidFill>
            <a:schemeClr val="accent1"/>
          </a:solidFill>
          <a:effectLst>
            <a:softEdge rad="317500"/>
          </a:effectLst>
        </p:spPr>
      </p:pic>
      <p:pic>
        <p:nvPicPr>
          <p:cNvPr id="15" name="Εικόνα 14">
            <a:extLst>
              <a:ext uri="{FF2B5EF4-FFF2-40B4-BE49-F238E27FC236}">
                <a16:creationId xmlns:a16="http://schemas.microsoft.com/office/drawing/2014/main" id="{2DBC17A3-8E51-4B4F-9273-88C2ECA8D3E8}"/>
              </a:ext>
            </a:extLst>
          </p:cNvPr>
          <p:cNvPicPr>
            <a:picLocks noChangeAspect="1"/>
          </p:cNvPicPr>
          <p:nvPr/>
        </p:nvPicPr>
        <p:blipFill>
          <a:blip r:embed="rId12" cstate="print">
            <a:extLst>
              <a:ext uri="{BEBA8EAE-BF5A-486C-A8C5-ECC9F3942E4B}">
                <a14:imgProps xmlns:a14="http://schemas.microsoft.com/office/drawing/2010/main">
                  <a14:imgLayer r:embed="rId13">
                    <a14:imgEffect>
                      <a14:artisticFilmGrain/>
                    </a14:imgEffect>
                  </a14:imgLayer>
                </a14:imgProps>
              </a:ext>
              <a:ext uri="{28A0092B-C50C-407E-A947-70E740481C1C}">
                <a14:useLocalDpi xmlns:a14="http://schemas.microsoft.com/office/drawing/2010/main" val="0"/>
              </a:ext>
            </a:extLst>
          </a:blip>
          <a:stretch>
            <a:fillRect/>
          </a:stretch>
        </p:blipFill>
        <p:spPr>
          <a:xfrm>
            <a:off x="-220588" y="5611230"/>
            <a:ext cx="2807804" cy="1559891"/>
          </a:xfrm>
          <a:prstGeom prst="rect">
            <a:avLst/>
          </a:prstGeom>
          <a:effectLst>
            <a:softEdge rad="317500"/>
          </a:effectLst>
        </p:spPr>
      </p:pic>
      <p:sp>
        <p:nvSpPr>
          <p:cNvPr id="20" name="TextBox 19">
            <a:extLst>
              <a:ext uri="{FF2B5EF4-FFF2-40B4-BE49-F238E27FC236}">
                <a16:creationId xmlns:a16="http://schemas.microsoft.com/office/drawing/2014/main" id="{05C3F423-533C-4B7A-B651-C209B36FC423}"/>
              </a:ext>
            </a:extLst>
          </p:cNvPr>
          <p:cNvSpPr txBox="1"/>
          <p:nvPr/>
        </p:nvSpPr>
        <p:spPr>
          <a:xfrm>
            <a:off x="2320744" y="6068009"/>
            <a:ext cx="4865914" cy="646331"/>
          </a:xfrm>
          <a:prstGeom prst="rect">
            <a:avLst/>
          </a:prstGeom>
          <a:noFill/>
        </p:spPr>
        <p:txBody>
          <a:bodyPr wrap="square">
            <a:spAutoFit/>
          </a:bodyPr>
          <a:lstStyle/>
          <a:p>
            <a:pPr marL="0" indent="0" algn="ctr">
              <a:buNone/>
            </a:pPr>
            <a:r>
              <a:rPr lang="el-GR" sz="1200" u="sng" dirty="0"/>
              <a:t>ΜΟΝΟ στο πλαίσιο των ΟΧΕ θα παρέχεται η δυνατότητα αξιοποίησης του πλούσιου πολιτιστικού αποθέματος, αλλά και των τουριστικών πόρων των νησιών την περίοδο 2021-2027</a:t>
            </a:r>
            <a:endParaRPr lang="el-GR" sz="1200" dirty="0"/>
          </a:p>
        </p:txBody>
      </p:sp>
    </p:spTree>
    <p:extLst>
      <p:ext uri="{BB962C8B-B14F-4D97-AF65-F5344CB8AC3E}">
        <p14:creationId xmlns:p14="http://schemas.microsoft.com/office/powerpoint/2010/main" val="3950632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6182" y="-161094"/>
            <a:ext cx="8229600" cy="1124744"/>
          </a:xfrm>
        </p:spPr>
        <p:txBody>
          <a:bodyPr/>
          <a:lstStyle/>
          <a:p>
            <a:r>
              <a:rPr lang="el-GR" sz="2400" i="1" dirty="0">
                <a:solidFill>
                  <a:srgbClr val="2F5897"/>
                </a:solidFill>
              </a:rPr>
              <a:t>Προγραμματική Περίοδος 2021-2027</a:t>
            </a:r>
            <a:r>
              <a:rPr lang="en-US" sz="2400" i="1" dirty="0">
                <a:solidFill>
                  <a:srgbClr val="2F5897"/>
                </a:solidFill>
              </a:rPr>
              <a:t> (</a:t>
            </a:r>
            <a:r>
              <a:rPr lang="el-GR" sz="2400" i="1" dirty="0">
                <a:solidFill>
                  <a:srgbClr val="2F5897"/>
                </a:solidFill>
              </a:rPr>
              <a:t>3</a:t>
            </a:r>
            <a:r>
              <a:rPr lang="en-US" sz="2400" i="1" dirty="0">
                <a:solidFill>
                  <a:srgbClr val="2F5897"/>
                </a:solidFill>
              </a:rPr>
              <a:t>)</a:t>
            </a:r>
            <a:endParaRPr lang="el-GR" sz="2400" dirty="0"/>
          </a:p>
        </p:txBody>
      </p:sp>
      <p:sp>
        <p:nvSpPr>
          <p:cNvPr id="3" name="Θέση περιεχομένου 2"/>
          <p:cNvSpPr>
            <a:spLocks noGrp="1"/>
          </p:cNvSpPr>
          <p:nvPr>
            <p:ph idx="1"/>
          </p:nvPr>
        </p:nvSpPr>
        <p:spPr>
          <a:xfrm>
            <a:off x="351131" y="1124744"/>
            <a:ext cx="8229600" cy="2232248"/>
          </a:xfrm>
        </p:spPr>
        <p:txBody>
          <a:bodyPr anchor="ctr">
            <a:normAutofit fontScale="92500" lnSpcReduction="10000"/>
          </a:bodyPr>
          <a:lstStyle/>
          <a:p>
            <a:pPr marL="0" indent="0" algn="ctr">
              <a:buNone/>
            </a:pPr>
            <a:r>
              <a:rPr lang="el-GR" sz="2800" b="1" dirty="0"/>
              <a:t>Στόχος περιφερειακής στρατηγικής της ΠΙΝ</a:t>
            </a:r>
          </a:p>
          <a:p>
            <a:pPr marL="0" indent="0" algn="ctr">
              <a:buNone/>
            </a:pPr>
            <a:r>
              <a:rPr lang="el-GR" b="1" dirty="0"/>
              <a:t>για τη νέα Προγραμματική Περίοδο</a:t>
            </a:r>
          </a:p>
          <a:p>
            <a:pPr marL="0" indent="0">
              <a:buNone/>
            </a:pPr>
            <a:endParaRPr lang="el-GR" dirty="0"/>
          </a:p>
          <a:p>
            <a:pPr marL="0" indent="0" algn="ctr">
              <a:buNone/>
            </a:pPr>
            <a:r>
              <a:rPr lang="el-GR" sz="2200" dirty="0"/>
              <a:t>Προώθηση ολοκληρωμένων χωρικών πολιτικών ενδογενούς ανάπτυξης μέσω τοπικών στρατηγικών μέσω της διασύνδεσης με τους Ειδικούς Στόχους του ΣΠ5</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11525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116632"/>
            <a:ext cx="28781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4368" y="83341"/>
            <a:ext cx="9334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Θέση περιεχομένου 2">
            <a:extLst>
              <a:ext uri="{FF2B5EF4-FFF2-40B4-BE49-F238E27FC236}">
                <a16:creationId xmlns:a16="http://schemas.microsoft.com/office/drawing/2014/main" id="{9248C56F-4D6A-4E4C-96B4-1E1661B2852B}"/>
              </a:ext>
            </a:extLst>
          </p:cNvPr>
          <p:cNvSpPr txBox="1">
            <a:spLocks/>
          </p:cNvSpPr>
          <p:nvPr/>
        </p:nvSpPr>
        <p:spPr>
          <a:xfrm>
            <a:off x="322328" y="3645024"/>
            <a:ext cx="8229600" cy="2232248"/>
          </a:xfrm>
          <a:prstGeom prst="rect">
            <a:avLst/>
          </a:prstGeom>
        </p:spPr>
        <p:txBody>
          <a:bodyPr vert="horz" lIns="91440" tIns="45720" rIns="91440" bIns="45720" rtlCol="0" anchor="ctr">
            <a:normAutofit fontScale="47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a:buFont typeface="Arial" pitchFamily="34" charset="0"/>
              <a:buNone/>
            </a:pPr>
            <a:r>
              <a:rPr lang="el-GR" sz="2800" b="1" dirty="0">
                <a:solidFill>
                  <a:schemeClr val="tx2">
                    <a:lumMod val="60000"/>
                    <a:lumOff val="40000"/>
                  </a:schemeClr>
                </a:solidFill>
                <a:highlight>
                  <a:srgbClr val="C0C0C0"/>
                </a:highlight>
              </a:rPr>
              <a:t>Οι στρατηγικές θα πρέπει:</a:t>
            </a:r>
            <a:endParaRPr lang="el-GR" b="1" dirty="0">
              <a:solidFill>
                <a:schemeClr val="tx2">
                  <a:lumMod val="60000"/>
                  <a:lumOff val="40000"/>
                </a:schemeClr>
              </a:solidFill>
              <a:highlight>
                <a:srgbClr val="C0C0C0"/>
              </a:highlight>
            </a:endParaRPr>
          </a:p>
          <a:p>
            <a:pPr marL="0" indent="0">
              <a:buFont typeface="Arial" pitchFamily="34" charset="0"/>
              <a:buNone/>
            </a:pPr>
            <a:endParaRPr lang="el-GR" dirty="0"/>
          </a:p>
          <a:p>
            <a:pPr algn="just">
              <a:lnSpc>
                <a:spcPct val="115000"/>
              </a:lnSpc>
              <a:spcAft>
                <a:spcPts val="1000"/>
              </a:spcAft>
            </a:pPr>
            <a:r>
              <a:rPr lang="el-GR" sz="2400" dirty="0">
                <a:effectLst/>
                <a:latin typeface="Tahoma" panose="020B0604030504040204" pitchFamily="34" charset="0"/>
                <a:ea typeface="Calibri" panose="020F0502020204030204" pitchFamily="34" charset="0"/>
                <a:cs typeface="Times New Roman" panose="02020603050405020304" pitchFamily="18" charset="0"/>
              </a:rPr>
              <a:t>Να είναι </a:t>
            </a:r>
            <a:r>
              <a:rPr lang="el-GR" sz="2400" b="1" dirty="0" err="1">
                <a:effectLst/>
                <a:latin typeface="Tahoma" panose="020B0604030504040204" pitchFamily="34" charset="0"/>
                <a:ea typeface="Calibri" panose="020F0502020204030204" pitchFamily="34" charset="0"/>
                <a:cs typeface="Times New Roman" panose="02020603050405020304" pitchFamily="18" charset="0"/>
              </a:rPr>
              <a:t>πολυτομεακές</a:t>
            </a:r>
            <a:r>
              <a:rPr lang="el-GR" sz="2400" dirty="0">
                <a:effectLst/>
                <a:latin typeface="Tahoma" panose="020B0604030504040204" pitchFamily="34" charset="0"/>
                <a:ea typeface="Calibri" panose="020F0502020204030204" pitchFamily="34" charset="0"/>
                <a:cs typeface="Times New Roman" panose="02020603050405020304" pitchFamily="18" charset="0"/>
              </a:rPr>
              <a:t> και να απαντούν με </a:t>
            </a:r>
            <a:r>
              <a:rPr lang="el-GR" sz="2400" b="1" dirty="0">
                <a:effectLst/>
                <a:latin typeface="Tahoma" panose="020B0604030504040204" pitchFamily="34" charset="0"/>
                <a:ea typeface="Calibri" panose="020F0502020204030204" pitchFamily="34" charset="0"/>
                <a:cs typeface="Times New Roman" panose="02020603050405020304" pitchFamily="18" charset="0"/>
              </a:rPr>
              <a:t>ολοκληρωμένο τρόπο </a:t>
            </a:r>
            <a:r>
              <a:rPr lang="el-GR" sz="2400" dirty="0">
                <a:effectLst/>
                <a:latin typeface="Tahoma" panose="020B0604030504040204" pitchFamily="34" charset="0"/>
                <a:ea typeface="Calibri" panose="020F0502020204030204" pitchFamily="34" charset="0"/>
                <a:cs typeface="Times New Roman" panose="02020603050405020304" pitchFamily="18" charset="0"/>
              </a:rPr>
              <a:t>στις προκλήσεις και ανάγκες των επιλεγμένων περιοχών.</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2400" dirty="0">
                <a:effectLst/>
                <a:latin typeface="Tahoma" panose="020B0604030504040204" pitchFamily="34" charset="0"/>
                <a:ea typeface="Calibri" panose="020F0502020204030204" pitchFamily="34" charset="0"/>
                <a:cs typeface="Times New Roman" panose="02020603050405020304" pitchFamily="18" charset="0"/>
              </a:rPr>
              <a:t>Να διασφαλίζουν τη </a:t>
            </a:r>
            <a:r>
              <a:rPr lang="el-GR" sz="2400" b="1" dirty="0">
                <a:effectLst/>
                <a:latin typeface="Tahoma" panose="020B0604030504040204" pitchFamily="34" charset="0"/>
                <a:ea typeface="Calibri" panose="020F0502020204030204" pitchFamily="34" charset="0"/>
                <a:cs typeface="Times New Roman" panose="02020603050405020304" pitchFamily="18" charset="0"/>
              </a:rPr>
              <a:t>συνεργασία</a:t>
            </a:r>
            <a:r>
              <a:rPr lang="el-GR" sz="2400" dirty="0">
                <a:effectLst/>
                <a:latin typeface="Tahoma" panose="020B0604030504040204" pitchFamily="34" charset="0"/>
                <a:ea typeface="Calibri" panose="020F0502020204030204" pitchFamily="34" charset="0"/>
                <a:cs typeface="Times New Roman" panose="02020603050405020304" pitchFamily="18" charset="0"/>
              </a:rPr>
              <a:t> των διαφορετικών επιπέδων διακυβέρνησης.</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2400" dirty="0">
                <a:effectLst/>
                <a:latin typeface="Tahoma" panose="020B0604030504040204" pitchFamily="34" charset="0"/>
                <a:ea typeface="Calibri" panose="020F0502020204030204" pitchFamily="34" charset="0"/>
                <a:cs typeface="Times New Roman" panose="02020603050405020304" pitchFamily="18" charset="0"/>
              </a:rPr>
              <a:t>Το σύστημα διακυβέρνησης της στρατηγικής να στηρίζεται σε μια </a:t>
            </a:r>
            <a:r>
              <a:rPr lang="el-GR" sz="2400" b="1" dirty="0">
                <a:effectLst/>
                <a:latin typeface="Tahoma" panose="020B0604030504040204" pitchFamily="34" charset="0"/>
                <a:ea typeface="Calibri" panose="020F0502020204030204" pitchFamily="34" charset="0"/>
                <a:cs typeface="Times New Roman" panose="02020603050405020304" pitchFamily="18" charset="0"/>
              </a:rPr>
              <a:t>τοπική εταιρική σχέση με εκπροσώπους των τοπικών φορέων</a:t>
            </a:r>
            <a:r>
              <a:rPr lang="el-GR" sz="2400" dirty="0">
                <a:effectLst/>
                <a:latin typeface="Tahoma" panose="020B0604030504040204" pitchFamily="34" charset="0"/>
                <a:ea typeface="Calibri" panose="020F0502020204030204" pitchFamily="34" charset="0"/>
                <a:cs typeface="Times New Roman" panose="02020603050405020304" pitchFamily="18" charset="0"/>
              </a:rPr>
              <a:t> συμπεριλαμβανομένων εκπροσώπων της Κοινωνίας των Πολιτών και του ιδιωτικού και επιχειρηματικού τομέα.</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l-GR" sz="2400" dirty="0">
                <a:effectLst/>
                <a:latin typeface="Tahoma" panose="020B0604030504040204" pitchFamily="34" charset="0"/>
                <a:ea typeface="Calibri" panose="020F0502020204030204" pitchFamily="34" charset="0"/>
                <a:cs typeface="Times New Roman" panose="02020603050405020304" pitchFamily="18" charset="0"/>
              </a:rPr>
              <a:t>Να στηρίζεται στη </a:t>
            </a:r>
            <a:r>
              <a:rPr lang="el-GR" sz="2400" b="1" dirty="0">
                <a:effectLst/>
                <a:latin typeface="Tahoma" panose="020B0604030504040204" pitchFamily="34" charset="0"/>
                <a:ea typeface="Calibri" panose="020F0502020204030204" pitchFamily="34" charset="0"/>
                <a:cs typeface="Times New Roman" panose="02020603050405020304" pitchFamily="18" charset="0"/>
              </a:rPr>
              <a:t>συμμετοχική διαδικασία και διαβούλευση </a:t>
            </a:r>
            <a:r>
              <a:rPr lang="el-GR" sz="2400" dirty="0">
                <a:effectLst/>
                <a:latin typeface="Tahoma" panose="020B0604030504040204" pitchFamily="34" charset="0"/>
                <a:ea typeface="Calibri" panose="020F0502020204030204" pitchFamily="34" charset="0"/>
                <a:cs typeface="Times New Roman" panose="02020603050405020304" pitchFamily="18" charset="0"/>
              </a:rPr>
              <a:t>τόσο στο στάδιο σχεδιασμού όσο και παρακολούθησης και αξιολόγησης της στρατηγικής.</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Ευθεία γραμμή σύνδεσης 4">
            <a:extLst>
              <a:ext uri="{FF2B5EF4-FFF2-40B4-BE49-F238E27FC236}">
                <a16:creationId xmlns:a16="http://schemas.microsoft.com/office/drawing/2014/main" id="{C11AEC2E-D4A5-4470-9293-9BCD11F766F1}"/>
              </a:ext>
            </a:extLst>
          </p:cNvPr>
          <p:cNvCxnSpPr/>
          <p:nvPr/>
        </p:nvCxnSpPr>
        <p:spPr>
          <a:xfrm>
            <a:off x="827584" y="3356992"/>
            <a:ext cx="7632848" cy="0"/>
          </a:xfrm>
          <a:prstGeom prst="line">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762022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980728"/>
          </a:xfrm>
        </p:spPr>
        <p:txBody>
          <a:bodyPr/>
          <a:lstStyle/>
          <a:p>
            <a:r>
              <a:rPr lang="el-GR" sz="2400" i="1" dirty="0">
                <a:solidFill>
                  <a:srgbClr val="2F5897"/>
                </a:solidFill>
              </a:rPr>
              <a:t>Προγραμματική Περίοδος 2021-2027 (4)</a:t>
            </a:r>
            <a:endParaRPr lang="el-GR" sz="2400" dirty="0"/>
          </a:p>
        </p:txBody>
      </p:sp>
      <p:sp>
        <p:nvSpPr>
          <p:cNvPr id="3" name="Θέση περιεχομένου 2"/>
          <p:cNvSpPr>
            <a:spLocks noGrp="1"/>
          </p:cNvSpPr>
          <p:nvPr>
            <p:ph idx="1"/>
          </p:nvPr>
        </p:nvSpPr>
        <p:spPr>
          <a:xfrm>
            <a:off x="457200" y="980728"/>
            <a:ext cx="8229600" cy="5145435"/>
          </a:xfrm>
        </p:spPr>
        <p:txBody>
          <a:bodyPr anchor="ctr">
            <a:normAutofit fontScale="55000" lnSpcReduction="20000"/>
          </a:bodyPr>
          <a:lstStyle/>
          <a:p>
            <a:pPr marL="0" indent="0" algn="ctr">
              <a:buNone/>
            </a:pPr>
            <a:r>
              <a:rPr lang="el-GR" sz="2900" dirty="0"/>
              <a:t>ΕΝΔΕΙΚΤΙΚΕΣ ΔΡΑΣΕΙΣ</a:t>
            </a:r>
          </a:p>
          <a:p>
            <a:pPr marL="0" indent="0" algn="just">
              <a:buNone/>
            </a:pPr>
            <a:endParaRPr lang="el-GR" dirty="0"/>
          </a:p>
          <a:p>
            <a:pPr marL="0" indent="0" algn="just">
              <a:buNone/>
            </a:pPr>
            <a:r>
              <a:rPr lang="el-GR" dirty="0"/>
              <a:t>Ολοκληρωμένες τοπικές στρατηγικές:</a:t>
            </a:r>
          </a:p>
          <a:p>
            <a:pPr marL="0" indent="0" algn="just">
              <a:buNone/>
            </a:pPr>
            <a:endParaRPr lang="el-GR" dirty="0"/>
          </a:p>
          <a:p>
            <a:pPr marL="0" indent="0" algn="just">
              <a:buNone/>
            </a:pPr>
            <a:r>
              <a:rPr lang="el-GR" dirty="0"/>
              <a:t>1.-που εστιάζουν στην ολοκληρωμένη χωρική ανάπτυξη με την αξιοποίηση των τοπικών πλεονεκτημάτων και προτεραιοτήτων της «έξυπνης εξειδίκευσης» και με βάση το ειδικότερο προφίλ κάθε χωρικής ενότητας</a:t>
            </a:r>
          </a:p>
          <a:p>
            <a:pPr marL="0" indent="0" algn="just">
              <a:buNone/>
            </a:pPr>
            <a:endParaRPr lang="el-GR" dirty="0"/>
          </a:p>
          <a:p>
            <a:pPr marL="0" indent="0" algn="just">
              <a:buNone/>
            </a:pPr>
            <a:r>
              <a:rPr lang="el-GR" dirty="0"/>
              <a:t>2- που επενδύουν στη συνδυασμένη αξιοποίηση χερσαίας και θαλάσσιας «εδαφικότητας», υπό την έννοια ενός συνεκτικού δικτύου που περιλαμβάνει τον θαλάσσιο, τον παράκτιο χώρο και τα Μικρά Νησιά της Π.Ι.Ν., με έμφαση στη διαχείριση της τρωτότητας (και των συγκρουόμενων χρήσεων), στην προστασία και ήπια αξιοποίηση των πόρων (θαλάσσιων &amp; παράκτιων φυσικών &amp; πολιτιστικών πόρων, τουριστικού αποθέματος, θαλάσσιας οικονομίας γενικότερα κλπ), την δικτύωση (με όρους θαλάσσιας συνδεσιμότητας, ανάδειξης ιστορικών διαδρομών κλπ), με καινοτόμο, εναλλακτικό πνεύμα</a:t>
            </a:r>
          </a:p>
          <a:p>
            <a:pPr marL="0" indent="0" algn="just">
              <a:buNone/>
            </a:pPr>
            <a:endParaRPr lang="el-GR" dirty="0"/>
          </a:p>
          <a:p>
            <a:pPr marL="0" indent="0" algn="just">
              <a:buNone/>
            </a:pPr>
            <a:r>
              <a:rPr lang="el-GR" i="1" dirty="0">
                <a:solidFill>
                  <a:srgbClr val="FF0000"/>
                </a:solidFill>
                <a:sym typeface="Wingdings" panose="05000000000000000000" pitchFamily="2" charset="2"/>
              </a:rPr>
              <a:t></a:t>
            </a:r>
            <a:r>
              <a:rPr lang="el-GR" i="1" dirty="0">
                <a:sym typeface="Wingdings" panose="05000000000000000000" pitchFamily="2" charset="2"/>
              </a:rPr>
              <a:t> </a:t>
            </a:r>
            <a:r>
              <a:rPr lang="el-GR" i="1" dirty="0"/>
              <a:t>Ανάλογα με τους διαθέσιμους πόρους του ΠΕΠ και δυνατότητες συνεισφοράς από άλλα Προγράμματα</a:t>
            </a:r>
          </a:p>
          <a:p>
            <a:pPr marL="0" indent="0" algn="just">
              <a:buNone/>
            </a:pPr>
            <a:endParaRPr lang="el-GR" dirty="0"/>
          </a:p>
          <a:p>
            <a:pPr marL="0" indent="0" algn="just">
              <a:buNone/>
            </a:pPr>
            <a:r>
              <a:rPr lang="el-GR" dirty="0"/>
              <a:t>3.- που επιδιώκουν την αναζωογόνηση του αστικού και οικιστικού ιστού κάθε χωρικής ενότητας, επενδύοντας στην (ψηφιακή κυρίως) δικτύωση («έξυπνες πόλεις &amp; χωριά» κλπ), στην ανάδειξη-αξιοποίηση τοπικών πολιτιστικών &amp; φυσικών τοποσήμων («όμορφες πόλεις», θεματικός τουρισμός κλπ), στην “κυκλική οικονομία”, την κοινωνική  αναζωογόνηση («ανθεκτική πόλη»), καθώς και στην ανάπτυξη καινοτόμου επιχειρηματικής δραστηριότητας</a:t>
            </a:r>
          </a:p>
          <a:p>
            <a:pPr algn="just"/>
            <a:endParaRPr lang="el-G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11525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113457"/>
            <a:ext cx="28781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4368" y="119807"/>
            <a:ext cx="9334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5203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ctrTitle"/>
          </p:nvPr>
        </p:nvSpPr>
        <p:spPr>
          <a:xfrm>
            <a:off x="685800" y="609601"/>
            <a:ext cx="7772400" cy="3971527"/>
          </a:xfrm>
        </p:spPr>
        <p:txBody>
          <a:bodyPr/>
          <a:lstStyle/>
          <a:p>
            <a:r>
              <a:rPr lang="el-GR" sz="4800" dirty="0"/>
              <a:t>Ευχαριστούμε</a:t>
            </a:r>
            <a:br>
              <a:rPr lang="el-GR" sz="4800" dirty="0"/>
            </a:br>
            <a:r>
              <a:rPr lang="el-GR" sz="4800" dirty="0"/>
              <a:t>για την </a:t>
            </a:r>
            <a:br>
              <a:rPr lang="el-GR" sz="4800" dirty="0"/>
            </a:br>
            <a:r>
              <a:rPr lang="el-GR" sz="4800" dirty="0"/>
              <a:t>προσοχή σας</a:t>
            </a:r>
          </a:p>
        </p:txBody>
      </p:sp>
      <p:sp>
        <p:nvSpPr>
          <p:cNvPr id="7" name="Υπότιτλος 6"/>
          <p:cNvSpPr>
            <a:spLocks noGrp="1"/>
          </p:cNvSpPr>
          <p:nvPr>
            <p:ph type="subTitle" idx="1"/>
          </p:nvPr>
        </p:nvSpPr>
        <p:spPr>
          <a:xfrm>
            <a:off x="395536" y="5373216"/>
            <a:ext cx="7376864" cy="798984"/>
          </a:xfrm>
        </p:spPr>
        <p:txBody>
          <a:bodyPr>
            <a:normAutofit/>
          </a:bodyPr>
          <a:lstStyle/>
          <a:p>
            <a:pPr algn="l"/>
            <a:r>
              <a:rPr lang="el-GR" sz="1600" i="1" dirty="0">
                <a:latin typeface="Arial Unicode MS" panose="020B0604020202020204" pitchFamily="34" charset="-128"/>
                <a:ea typeface="Arial Unicode MS" panose="020B0604020202020204" pitchFamily="34" charset="-128"/>
                <a:cs typeface="Arial Unicode MS" panose="020B0604020202020204" pitchFamily="34" charset="-128"/>
              </a:rPr>
              <a:t>Κατερίνα Μοναστηριώτου, Στέλεχος ΕΥΔ ΕΠ ΠΙΝ	</a:t>
            </a:r>
          </a:p>
          <a:p>
            <a:pPr algn="l"/>
            <a:r>
              <a:rPr lang="el-GR" sz="1600" i="1" dirty="0">
                <a:latin typeface="Arial Unicode MS" panose="020B0604020202020204" pitchFamily="34" charset="-128"/>
                <a:ea typeface="Arial Unicode MS" panose="020B0604020202020204" pitchFamily="34" charset="-128"/>
                <a:cs typeface="Arial Unicode MS" panose="020B0604020202020204" pitchFamily="34" charset="-128"/>
              </a:rPr>
              <a:t>Ελευθερία Βάλμη, Εξωτερική Συνεργάτης ΕΥΔ ΕΠ ΠΙΝ</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11525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125756"/>
            <a:ext cx="28781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352" y="132106"/>
            <a:ext cx="9334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2860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0"/>
            <a:ext cx="8568952" cy="908720"/>
          </a:xfrm>
        </p:spPr>
        <p:txBody>
          <a:bodyPr>
            <a:normAutofit fontScale="90000"/>
          </a:bodyPr>
          <a:lstStyle/>
          <a:p>
            <a:br>
              <a:rPr lang="el-GR" sz="3600" i="1" dirty="0"/>
            </a:br>
            <a:r>
              <a:rPr lang="el-GR" sz="2700" i="1" dirty="0"/>
              <a:t>Υφιστάμενη Κατάσταση (1)</a:t>
            </a:r>
          </a:p>
        </p:txBody>
      </p:sp>
      <p:sp>
        <p:nvSpPr>
          <p:cNvPr id="3" name="Θέση περιεχομένου 2"/>
          <p:cNvSpPr>
            <a:spLocks noGrp="1"/>
          </p:cNvSpPr>
          <p:nvPr>
            <p:ph idx="1"/>
          </p:nvPr>
        </p:nvSpPr>
        <p:spPr>
          <a:xfrm>
            <a:off x="1110444" y="2636912"/>
            <a:ext cx="5549788" cy="2592288"/>
          </a:xfrm>
        </p:spPr>
        <p:txBody>
          <a:bodyPr>
            <a:normAutofit fontScale="92500" lnSpcReduction="20000"/>
          </a:bodyPr>
          <a:lstStyle/>
          <a:p>
            <a:pPr algn="just"/>
            <a:r>
              <a:rPr lang="el-GR" sz="2000" dirty="0"/>
              <a:t>Πανομοιότυπο παραγωγικό και πολιτιστικό πρότυπο</a:t>
            </a:r>
          </a:p>
          <a:p>
            <a:pPr algn="just"/>
            <a:r>
              <a:rPr lang="el-GR" sz="2000" dirty="0"/>
              <a:t>Η οικονομία επηρεάζεται άμεσα από (α) τις τουριστικές ροές και (β) τις συνδέσεις και επικοινωνίες μεταξύ τους και με την ηπειρωτική χώρα</a:t>
            </a:r>
          </a:p>
          <a:p>
            <a:pPr algn="just"/>
            <a:r>
              <a:rPr lang="el-GR" sz="2000" dirty="0"/>
              <a:t>Άνιση ανάπτυξη</a:t>
            </a:r>
          </a:p>
          <a:p>
            <a:pPr algn="just"/>
            <a:r>
              <a:rPr lang="el-GR" sz="2000" dirty="0"/>
              <a:t>Διεύρυνση των ανισοτήτων στη χωρική κατανομή των πόρων και των συνθηκών διαβίωσης</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4624"/>
            <a:ext cx="115212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35814"/>
            <a:ext cx="2880320" cy="469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8344" y="44624"/>
            <a:ext cx="935906"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Βέλος: Ραβδωτό δεξιό 6">
            <a:extLst>
              <a:ext uri="{FF2B5EF4-FFF2-40B4-BE49-F238E27FC236}">
                <a16:creationId xmlns:a16="http://schemas.microsoft.com/office/drawing/2014/main" id="{CC330697-8B76-422B-844C-B4CB7B8A271F}"/>
              </a:ext>
            </a:extLst>
          </p:cNvPr>
          <p:cNvSpPr/>
          <p:nvPr/>
        </p:nvSpPr>
        <p:spPr>
          <a:xfrm>
            <a:off x="179512" y="980728"/>
            <a:ext cx="6480720" cy="1656184"/>
          </a:xfrm>
          <a:prstGeom prst="stripedRightArrow">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r>
              <a:rPr lang="el-GR" sz="2400" b="1" u="sng" dirty="0">
                <a:ln/>
                <a:solidFill>
                  <a:schemeClr val="accent4"/>
                </a:solidFill>
              </a:rPr>
              <a:t>Γενικά Χαρακτηριστικά του νησιωτικού συμπλέγματος της ΠΙΝ</a:t>
            </a:r>
          </a:p>
        </p:txBody>
      </p:sp>
      <p:pic>
        <p:nvPicPr>
          <p:cNvPr id="9" name="Εικόνα 8">
            <a:extLst>
              <a:ext uri="{FF2B5EF4-FFF2-40B4-BE49-F238E27FC236}">
                <a16:creationId xmlns:a16="http://schemas.microsoft.com/office/drawing/2014/main" id="{7C1DD8A3-8443-45D5-A483-48080EC8B1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60232" y="980728"/>
            <a:ext cx="2466958" cy="4176464"/>
          </a:xfrm>
          <a:prstGeom prst="rect">
            <a:avLst/>
          </a:prstGeom>
        </p:spPr>
      </p:pic>
      <p:sp>
        <p:nvSpPr>
          <p:cNvPr id="10" name="Οβάλ 9">
            <a:extLst>
              <a:ext uri="{FF2B5EF4-FFF2-40B4-BE49-F238E27FC236}">
                <a16:creationId xmlns:a16="http://schemas.microsoft.com/office/drawing/2014/main" id="{8B3CFD8E-74EC-4331-9827-0B2485E3A530}"/>
              </a:ext>
            </a:extLst>
          </p:cNvPr>
          <p:cNvSpPr/>
          <p:nvPr/>
        </p:nvSpPr>
        <p:spPr>
          <a:xfrm>
            <a:off x="395536" y="5301208"/>
            <a:ext cx="8496944" cy="1440160"/>
          </a:xfrm>
          <a:prstGeom prst="ellipse">
            <a:avLst/>
          </a:prstGeom>
          <a:solidFill>
            <a:schemeClr val="accent6">
              <a:alpha val="50000"/>
            </a:schemeClr>
          </a:solidFill>
          <a:ln>
            <a:noFill/>
          </a:ln>
          <a:effectLst>
            <a:softEdge rad="127000"/>
          </a:effectLst>
        </p:spPr>
        <p:style>
          <a:lnRef idx="0">
            <a:scrgbClr r="0" g="0" b="0"/>
          </a:lnRef>
          <a:fillRef idx="0">
            <a:scrgbClr r="0" g="0" b="0"/>
          </a:fillRef>
          <a:effectRef idx="0">
            <a:scrgbClr r="0" g="0" b="0"/>
          </a:effectRef>
          <a:fontRef idx="minor">
            <a:schemeClr val="lt1"/>
          </a:fontRef>
        </p:style>
        <p:txBody>
          <a:bodyPr rtlCol="0" anchor="ctr"/>
          <a:lstStyle/>
          <a:p>
            <a:pPr algn="ctr"/>
            <a:r>
              <a:rPr lang="el-GR" sz="2400" dirty="0">
                <a:solidFill>
                  <a:schemeClr val="bg2">
                    <a:lumMod val="50000"/>
                  </a:schemeClr>
                </a:solidFill>
              </a:rPr>
              <a:t>ΠΙΝ </a:t>
            </a:r>
            <a:r>
              <a:rPr lang="el-GR" sz="2400" b="1" dirty="0">
                <a:solidFill>
                  <a:schemeClr val="bg2">
                    <a:lumMod val="50000"/>
                  </a:schemeClr>
                </a:solidFill>
              </a:rPr>
              <a:t>γέφυρα</a:t>
            </a:r>
            <a:r>
              <a:rPr lang="el-GR" sz="2400" dirty="0">
                <a:solidFill>
                  <a:schemeClr val="bg2">
                    <a:lumMod val="50000"/>
                  </a:schemeClr>
                </a:solidFill>
              </a:rPr>
              <a:t> με όμορες Περιφέρειες και κράτη του Ιονίου Πελάγους και της Αδριατικής </a:t>
            </a:r>
            <a:r>
              <a:rPr lang="el-GR" sz="2400" dirty="0">
                <a:solidFill>
                  <a:schemeClr val="bg2">
                    <a:lumMod val="50000"/>
                  </a:schemeClr>
                </a:solidFill>
                <a:sym typeface="Wingdings" panose="05000000000000000000" pitchFamily="2" charset="2"/>
              </a:rPr>
              <a:t>(συνοριακή θέση)</a:t>
            </a:r>
            <a:endParaRPr lang="el-GR" sz="2400" dirty="0">
              <a:solidFill>
                <a:schemeClr val="bg2">
                  <a:lumMod val="50000"/>
                </a:schemeClr>
              </a:solidFill>
            </a:endParaRPr>
          </a:p>
        </p:txBody>
      </p:sp>
    </p:spTree>
    <p:extLst>
      <p:ext uri="{BB962C8B-B14F-4D97-AF65-F5344CB8AC3E}">
        <p14:creationId xmlns:p14="http://schemas.microsoft.com/office/powerpoint/2010/main" val="2262910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980728"/>
          </a:xfrm>
        </p:spPr>
        <p:txBody>
          <a:bodyPr/>
          <a:lstStyle/>
          <a:p>
            <a:r>
              <a:rPr lang="el-GR" sz="2400" i="1" dirty="0">
                <a:solidFill>
                  <a:srgbClr val="2F5897"/>
                </a:solidFill>
              </a:rPr>
              <a:t>Υφιστάμενη Κατάσταση (2)</a:t>
            </a:r>
            <a:endParaRPr lang="el-GR"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6632"/>
            <a:ext cx="11525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116632"/>
            <a:ext cx="28781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344" y="188640"/>
            <a:ext cx="9334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Διάγραμμα 4">
            <a:extLst>
              <a:ext uri="{FF2B5EF4-FFF2-40B4-BE49-F238E27FC236}">
                <a16:creationId xmlns:a16="http://schemas.microsoft.com/office/drawing/2014/main" id="{75C17728-47B8-41D4-A6FC-FCF288686BA2}"/>
              </a:ext>
            </a:extLst>
          </p:cNvPr>
          <p:cNvGraphicFramePr/>
          <p:nvPr>
            <p:extLst>
              <p:ext uri="{D42A27DB-BD31-4B8C-83A1-F6EECF244321}">
                <p14:modId xmlns:p14="http://schemas.microsoft.com/office/powerpoint/2010/main" val="3588935717"/>
              </p:ext>
            </p:extLst>
          </p:nvPr>
        </p:nvGraphicFramePr>
        <p:xfrm>
          <a:off x="668992" y="903040"/>
          <a:ext cx="8291264" cy="550411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Εικόνα 8">
            <a:extLst>
              <a:ext uri="{FF2B5EF4-FFF2-40B4-BE49-F238E27FC236}">
                <a16:creationId xmlns:a16="http://schemas.microsoft.com/office/drawing/2014/main" id="{6D0452CB-E04C-4438-B912-6DEDEEA01FF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9512" y="4077072"/>
            <a:ext cx="2916324" cy="194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Εικόνα 10">
            <a:extLst>
              <a:ext uri="{FF2B5EF4-FFF2-40B4-BE49-F238E27FC236}">
                <a16:creationId xmlns:a16="http://schemas.microsoft.com/office/drawing/2014/main" id="{5BE0AA35-574E-4515-8B36-DCD0BA218E6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9512" y="1325816"/>
            <a:ext cx="2737297" cy="14551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75020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980728"/>
          </a:xfrm>
        </p:spPr>
        <p:txBody>
          <a:bodyPr/>
          <a:lstStyle/>
          <a:p>
            <a:r>
              <a:rPr lang="el-GR" sz="2400" i="1" dirty="0">
                <a:solidFill>
                  <a:srgbClr val="2F5897"/>
                </a:solidFill>
              </a:rPr>
              <a:t>Υφιστάμενη Κατάσταση (3)</a:t>
            </a:r>
            <a:endParaRPr lang="el-GR" sz="2400" dirty="0"/>
          </a:p>
        </p:txBody>
      </p:sp>
      <p:sp>
        <p:nvSpPr>
          <p:cNvPr id="3" name="Θέση περιεχομένου 2"/>
          <p:cNvSpPr>
            <a:spLocks noGrp="1"/>
          </p:cNvSpPr>
          <p:nvPr>
            <p:ph idx="1"/>
          </p:nvPr>
        </p:nvSpPr>
        <p:spPr>
          <a:xfrm>
            <a:off x="251519" y="1196752"/>
            <a:ext cx="6192688" cy="5112568"/>
          </a:xfrm>
          <a:scene3d>
            <a:camera prst="orthographicFront"/>
            <a:lightRig rig="threePt" dir="t"/>
          </a:scene3d>
          <a:sp3d>
            <a:bevelT w="152400" h="50800" prst="softRound"/>
          </a:sp3d>
        </p:spPr>
        <p:style>
          <a:lnRef idx="2">
            <a:schemeClr val="accent6"/>
          </a:lnRef>
          <a:fillRef idx="1">
            <a:schemeClr val="lt1"/>
          </a:fillRef>
          <a:effectRef idx="0">
            <a:schemeClr val="accent6"/>
          </a:effectRef>
          <a:fontRef idx="minor">
            <a:schemeClr val="dk1"/>
          </a:fontRef>
        </p:style>
        <p:txBody>
          <a:bodyPr>
            <a:normAutofit/>
          </a:bodyPr>
          <a:lstStyle/>
          <a:p>
            <a:pPr marL="0" indent="0" algn="ctr">
              <a:buNone/>
            </a:pPr>
            <a:r>
              <a:rPr lang="el-GR" sz="2800" u="sng" dirty="0"/>
              <a:t>Βασικές ομαδοποιήσεις περιοχών με βάση την τυπολογία του χώρου </a:t>
            </a:r>
          </a:p>
          <a:p>
            <a:pPr marL="457200" indent="-457200" algn="just">
              <a:buAutoNum type="arabicPeriod"/>
            </a:pPr>
            <a:r>
              <a:rPr lang="el-GR" sz="2000" b="1" dirty="0"/>
              <a:t>Αστικές περιοχές</a:t>
            </a:r>
            <a:r>
              <a:rPr lang="el-GR" sz="2000" dirty="0"/>
              <a:t> και ορισμένες </a:t>
            </a:r>
            <a:r>
              <a:rPr lang="el-GR" sz="2000" b="1" dirty="0"/>
              <a:t>ημιαστικού τύπου</a:t>
            </a:r>
            <a:r>
              <a:rPr lang="el-GR" sz="2000" dirty="0"/>
              <a:t> συγκεντρώσεις</a:t>
            </a:r>
          </a:p>
          <a:p>
            <a:pPr marL="457200" indent="-457200" algn="just">
              <a:buAutoNum type="arabicPeriod"/>
            </a:pPr>
            <a:r>
              <a:rPr lang="el-GR" sz="2000" b="1" dirty="0"/>
              <a:t>Παράκτιος χώρος</a:t>
            </a:r>
            <a:r>
              <a:rPr lang="el-GR" sz="2000" dirty="0"/>
              <a:t>, που αποτελεί προέκταση της ενδοχώρας και χαρακτηρίζεται αφενός από το θαλάσσιο και παραθαλάσσιο περιβάλλον και αφετέρου από το δομημένο περιβάλλον</a:t>
            </a:r>
          </a:p>
          <a:p>
            <a:pPr marL="457200" indent="-457200" algn="just">
              <a:buAutoNum type="arabicPeriod"/>
            </a:pPr>
            <a:r>
              <a:rPr lang="el-GR" sz="2000" b="1" dirty="0"/>
              <a:t>Ενδοχώρα</a:t>
            </a:r>
            <a:r>
              <a:rPr lang="el-GR" sz="2000" dirty="0"/>
              <a:t>, με κυρίαρχο χαρακτηριστικό τις ορεινές ζώνες στα μεγάλα νησιά, αλλά και έναν αγροτικό ενδιάμεσο χώρο σε πεδινές περιοχές</a:t>
            </a:r>
          </a:p>
          <a:p>
            <a:pPr marL="457200" indent="-457200" algn="just">
              <a:buAutoNum type="arabicPeriod"/>
            </a:pPr>
            <a:r>
              <a:rPr lang="el-GR" sz="2000" b="1" dirty="0"/>
              <a:t>Μικρά νησιά</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119807"/>
            <a:ext cx="11525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1537" y="116632"/>
            <a:ext cx="28781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344" y="122982"/>
            <a:ext cx="9334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Εικόνα 4">
            <a:extLst>
              <a:ext uri="{FF2B5EF4-FFF2-40B4-BE49-F238E27FC236}">
                <a16:creationId xmlns:a16="http://schemas.microsoft.com/office/drawing/2014/main" id="{035D8FE9-7F36-4594-B5D6-CC0A1EB8AA7E}"/>
              </a:ext>
            </a:extLst>
          </p:cNvPr>
          <p:cNvPicPr>
            <a:picLocks noChangeAspect="1"/>
          </p:cNvPicPr>
          <p:nvPr/>
        </p:nvPicPr>
        <p:blipFill>
          <a:blip r:embed="rId5">
            <a:extLst>
              <a:ext uri="{BEBA8EAE-BF5A-486C-A8C5-ECC9F3942E4B}">
                <a14:imgProps xmlns:a14="http://schemas.microsoft.com/office/drawing/2010/main">
                  <a14:imgLayer r:embed="rId6">
                    <a14:imgEffect>
                      <a14:artisticFilmGrain/>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444207" y="1196752"/>
            <a:ext cx="2668033" cy="5112568"/>
          </a:xfrm>
          <a:prstGeom prst="rect">
            <a:avLst/>
          </a:prstGeom>
          <a:effectLst>
            <a:softEdge rad="304800"/>
          </a:effectLst>
        </p:spPr>
      </p:pic>
    </p:spTree>
    <p:extLst>
      <p:ext uri="{BB962C8B-B14F-4D97-AF65-F5344CB8AC3E}">
        <p14:creationId xmlns:p14="http://schemas.microsoft.com/office/powerpoint/2010/main" val="3352025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1268760"/>
          </a:xfrm>
        </p:spPr>
        <p:txBody>
          <a:bodyPr/>
          <a:lstStyle/>
          <a:p>
            <a:pPr>
              <a:lnSpc>
                <a:spcPct val="100000"/>
              </a:lnSpc>
            </a:pPr>
            <a:r>
              <a:rPr lang="el-GR" sz="2800" i="1" dirty="0"/>
              <a:t>Προκλήσεις</a:t>
            </a:r>
            <a:br>
              <a:rPr lang="el-GR" sz="3200" i="1" dirty="0"/>
            </a:br>
            <a:r>
              <a:rPr lang="el-GR" sz="2000" i="1" dirty="0"/>
              <a:t>που απορρέουν από την τυπολογία του χώρου</a:t>
            </a:r>
          </a:p>
        </p:txBody>
      </p:sp>
      <p:sp>
        <p:nvSpPr>
          <p:cNvPr id="3" name="Θέση περιεχομένου 2"/>
          <p:cNvSpPr>
            <a:spLocks noGrp="1"/>
          </p:cNvSpPr>
          <p:nvPr>
            <p:ph idx="1"/>
          </p:nvPr>
        </p:nvSpPr>
        <p:spPr/>
        <p:txBody>
          <a:bodyPr>
            <a:normAutofit fontScale="70000" lnSpcReduction="20000"/>
          </a:bodyPr>
          <a:lstStyle/>
          <a:p>
            <a:pPr marL="0" indent="0">
              <a:buNone/>
            </a:pPr>
            <a:r>
              <a:rPr lang="el-GR" dirty="0"/>
              <a:t>				</a:t>
            </a:r>
            <a:r>
              <a:rPr lang="el-GR" sz="2600" dirty="0"/>
              <a:t>1. Αστικές περιοχές: </a:t>
            </a:r>
          </a:p>
          <a:p>
            <a:pPr>
              <a:buFont typeface="Wingdings" panose="05000000000000000000" pitchFamily="2" charset="2"/>
              <a:buChar char="v"/>
            </a:pPr>
            <a:r>
              <a:rPr lang="el-GR" sz="2600" dirty="0">
                <a:solidFill>
                  <a:schemeClr val="accent2">
                    <a:lumMod val="60000"/>
                    <a:lumOff val="40000"/>
                  </a:schemeClr>
                </a:solidFill>
                <a:sym typeface="Wingdings" panose="05000000000000000000" pitchFamily="2" charset="2"/>
              </a:rPr>
              <a:t>    </a:t>
            </a:r>
            <a:r>
              <a:rPr lang="el-GR" sz="2000" dirty="0">
                <a:solidFill>
                  <a:schemeClr val="accent2">
                    <a:lumMod val="60000"/>
                    <a:lumOff val="40000"/>
                  </a:schemeClr>
                </a:solidFill>
                <a:sym typeface="Wingdings" panose="05000000000000000000" pitchFamily="2" charset="2"/>
              </a:rPr>
              <a:t>Αξιοποίηση των συγκριτικών πλεονεκτημάτων των πόλεων</a:t>
            </a:r>
          </a:p>
          <a:p>
            <a:pPr lvl="2">
              <a:buFont typeface="Wingdings" panose="05000000000000000000" pitchFamily="2" charset="2"/>
              <a:buChar char="v"/>
            </a:pPr>
            <a:r>
              <a:rPr lang="el-GR" sz="2000" dirty="0">
                <a:solidFill>
                  <a:schemeClr val="accent2">
                    <a:lumMod val="60000"/>
                    <a:lumOff val="40000"/>
                  </a:schemeClr>
                </a:solidFill>
                <a:sym typeface="Wingdings" panose="05000000000000000000" pitchFamily="2" charset="2"/>
              </a:rPr>
              <a:t>Αντιμετώπιση των κοινωνικών συνεπειών της κρίσης</a:t>
            </a:r>
          </a:p>
          <a:p>
            <a:pPr marL="0" indent="0">
              <a:buNone/>
            </a:pPr>
            <a:endParaRPr lang="el-GR" sz="2000" dirty="0">
              <a:sym typeface="Wingdings" panose="05000000000000000000" pitchFamily="2" charset="2"/>
            </a:endParaRPr>
          </a:p>
          <a:p>
            <a:pPr marL="0" indent="0">
              <a:buNone/>
            </a:pPr>
            <a:r>
              <a:rPr lang="el-GR" sz="2000" dirty="0">
                <a:sym typeface="Wingdings" panose="05000000000000000000" pitchFamily="2" charset="2"/>
              </a:rPr>
              <a:t>		                       </a:t>
            </a:r>
            <a:r>
              <a:rPr lang="el-GR" sz="2600" dirty="0">
                <a:sym typeface="Wingdings" panose="05000000000000000000" pitchFamily="2" charset="2"/>
              </a:rPr>
              <a:t>2. Παράκτιος χώρος</a:t>
            </a:r>
            <a:r>
              <a:rPr lang="el-GR" sz="2000" dirty="0">
                <a:sym typeface="Wingdings" panose="05000000000000000000" pitchFamily="2" charset="2"/>
              </a:rPr>
              <a:t>			</a:t>
            </a:r>
          </a:p>
          <a:p>
            <a:pPr marL="0" indent="0">
              <a:buNone/>
            </a:pPr>
            <a:r>
              <a:rPr lang="el-GR" sz="2000" dirty="0">
                <a:solidFill>
                  <a:schemeClr val="accent2">
                    <a:lumMod val="60000"/>
                    <a:lumOff val="40000"/>
                  </a:schemeClr>
                </a:solidFill>
                <a:sym typeface="Wingdings" panose="05000000000000000000" pitchFamily="2" charset="2"/>
              </a:rPr>
              <a:t>                                                           Αειφόρος αξιοποίηση των δυνατοτήτων της θάλασσας    </a:t>
            </a:r>
          </a:p>
          <a:p>
            <a:pPr marL="0" indent="0">
              <a:buNone/>
            </a:pPr>
            <a:r>
              <a:rPr lang="el-GR" sz="2000" dirty="0">
                <a:solidFill>
                  <a:schemeClr val="accent2">
                    <a:lumMod val="60000"/>
                    <a:lumOff val="40000"/>
                  </a:schemeClr>
                </a:solidFill>
                <a:sym typeface="Wingdings" panose="05000000000000000000" pitchFamily="2" charset="2"/>
              </a:rPr>
              <a:t>                                                           Αντιμετώπιση συνθηκών κορεσμού   		</a:t>
            </a:r>
          </a:p>
          <a:p>
            <a:pPr marL="0" indent="0">
              <a:buNone/>
            </a:pPr>
            <a:r>
              <a:rPr lang="el-GR" sz="2000" dirty="0">
                <a:solidFill>
                  <a:schemeClr val="accent2">
                    <a:lumMod val="60000"/>
                    <a:lumOff val="40000"/>
                  </a:schemeClr>
                </a:solidFill>
                <a:sym typeface="Wingdings" panose="05000000000000000000" pitchFamily="2" charset="2"/>
              </a:rPr>
              <a:t>			   Διασύνδεση με την κοντινή ενδοχώρα   		</a:t>
            </a:r>
          </a:p>
          <a:p>
            <a:pPr marL="0" indent="0">
              <a:buNone/>
            </a:pPr>
            <a:endParaRPr lang="el-GR" sz="2000" dirty="0">
              <a:solidFill>
                <a:schemeClr val="tx2">
                  <a:lumMod val="75000"/>
                </a:schemeClr>
              </a:solidFill>
              <a:sym typeface="Wingdings" panose="05000000000000000000" pitchFamily="2" charset="2"/>
            </a:endParaRPr>
          </a:p>
          <a:p>
            <a:pPr marL="0" indent="0" algn="r">
              <a:buNone/>
            </a:pPr>
            <a:r>
              <a:rPr lang="el-GR" sz="2000" dirty="0">
                <a:sym typeface="Wingdings" panose="05000000000000000000" pitchFamily="2" charset="2"/>
              </a:rPr>
              <a:t>							</a:t>
            </a:r>
            <a:r>
              <a:rPr lang="el-GR" sz="2600" dirty="0">
                <a:sym typeface="Wingdings" panose="05000000000000000000" pitchFamily="2" charset="2"/>
              </a:rPr>
              <a:t>3. Ενδοχώρα:</a:t>
            </a:r>
          </a:p>
          <a:p>
            <a:pPr algn="r">
              <a:buFont typeface="Wingdings" panose="05000000000000000000" pitchFamily="2" charset="2"/>
              <a:buChar char="v"/>
            </a:pPr>
            <a:r>
              <a:rPr lang="el-GR" sz="2000" dirty="0">
                <a:solidFill>
                  <a:schemeClr val="accent2">
                    <a:lumMod val="60000"/>
                    <a:lumOff val="40000"/>
                  </a:schemeClr>
                </a:solidFill>
                <a:sym typeface="Wingdings" panose="05000000000000000000" pitchFamily="2" charset="2"/>
              </a:rPr>
              <a:t>Αντιμετώπιση των προβλημάτων απομόνωσης, των αρνητικών  δημογραφικών τάσεων και γενικά των προβλημάτων που αντιμετωπίζει η ελληνική ύπαιθρος</a:t>
            </a:r>
          </a:p>
          <a:p>
            <a:pPr algn="r">
              <a:buFont typeface="Wingdings" panose="05000000000000000000" pitchFamily="2" charset="2"/>
              <a:buChar char="v"/>
            </a:pPr>
            <a:r>
              <a:rPr lang="el-GR" sz="2000" dirty="0">
                <a:solidFill>
                  <a:schemeClr val="accent2">
                    <a:lumMod val="60000"/>
                    <a:lumOff val="40000"/>
                  </a:schemeClr>
                </a:solidFill>
                <a:sym typeface="Wingdings" panose="05000000000000000000" pitchFamily="2" charset="2"/>
              </a:rPr>
              <a:t>Βιώσιμη αξιοποίηση της ποικιλίας των δυναμικών αναπτυξιακών χαρακτηριστικών και συγκριτικών πλεονεκτημάτων</a:t>
            </a:r>
          </a:p>
          <a:p>
            <a:pPr marL="0" indent="0">
              <a:buNone/>
            </a:pPr>
            <a:endParaRPr lang="el-GR" sz="2600" dirty="0">
              <a:sym typeface="Wingdings" panose="05000000000000000000" pitchFamily="2" charset="2"/>
            </a:endParaRPr>
          </a:p>
          <a:p>
            <a:pPr marL="0" indent="0">
              <a:buNone/>
            </a:pPr>
            <a:r>
              <a:rPr lang="el-GR" sz="2600" dirty="0">
                <a:sym typeface="Wingdings" panose="05000000000000000000" pitchFamily="2" charset="2"/>
              </a:rPr>
              <a:t>        4. Μικρά νησιά</a:t>
            </a:r>
            <a:r>
              <a:rPr lang="el-GR" sz="2300" dirty="0">
                <a:sym typeface="Wingdings" panose="05000000000000000000" pitchFamily="2" charset="2"/>
              </a:rPr>
              <a:t>		</a:t>
            </a:r>
          </a:p>
          <a:p>
            <a:pPr marL="0" indent="0">
              <a:buNone/>
            </a:pPr>
            <a:r>
              <a:rPr lang="el-GR" sz="2000" dirty="0">
                <a:solidFill>
                  <a:schemeClr val="accent2">
                    <a:lumMod val="60000"/>
                    <a:lumOff val="40000"/>
                  </a:schemeClr>
                </a:solidFill>
                <a:sym typeface="Wingdings" panose="05000000000000000000" pitchFamily="2" charset="2"/>
              </a:rPr>
              <a:t>          Βιώσιμη ανάπτυξη   </a:t>
            </a:r>
          </a:p>
          <a:p>
            <a:pPr marL="0" indent="0">
              <a:buNone/>
            </a:pPr>
            <a:r>
              <a:rPr lang="el-GR" sz="2000" dirty="0">
                <a:solidFill>
                  <a:schemeClr val="accent2">
                    <a:lumMod val="60000"/>
                    <a:lumOff val="40000"/>
                  </a:schemeClr>
                </a:solidFill>
                <a:sym typeface="Wingdings" panose="05000000000000000000" pitchFamily="2" charset="2"/>
              </a:rPr>
              <a:t>          Ανάπτυξη οικονομικών δραστηριοτήτων με διάρκεια, όρους ποιότητας και </a:t>
            </a:r>
            <a:r>
              <a:rPr lang="el-GR" sz="2000" dirty="0" err="1">
                <a:solidFill>
                  <a:schemeClr val="accent2">
                    <a:lumMod val="60000"/>
                    <a:lumOff val="40000"/>
                  </a:schemeClr>
                </a:solidFill>
                <a:sym typeface="Wingdings" panose="05000000000000000000" pitchFamily="2" charset="2"/>
              </a:rPr>
              <a:t>αειφορίας</a:t>
            </a:r>
            <a:r>
              <a:rPr lang="el-GR" sz="2000" dirty="0">
                <a:solidFill>
                  <a:schemeClr val="accent2">
                    <a:lumMod val="60000"/>
                    <a:lumOff val="40000"/>
                  </a:schemeClr>
                </a:solidFill>
                <a:sym typeface="Wingdings" panose="05000000000000000000" pitchFamily="2" charset="2"/>
              </a:rPr>
              <a:t>   </a:t>
            </a:r>
          </a:p>
          <a:p>
            <a:pPr marL="0" indent="0">
              <a:buNone/>
            </a:pPr>
            <a:r>
              <a:rPr lang="el-GR" sz="2000" dirty="0">
                <a:solidFill>
                  <a:schemeClr val="accent2">
                    <a:lumMod val="60000"/>
                    <a:lumOff val="40000"/>
                  </a:schemeClr>
                </a:solidFill>
                <a:sym typeface="Wingdings" panose="05000000000000000000" pitchFamily="2" charset="2"/>
              </a:rPr>
              <a:t>          Διαμόρφωση ελκυστικών συνθηκών διαβίωσης   </a:t>
            </a:r>
          </a:p>
          <a:p>
            <a:pPr marL="0" indent="0">
              <a:buNone/>
            </a:pPr>
            <a:endParaRPr lang="el-GR" sz="2000" dirty="0">
              <a:solidFill>
                <a:schemeClr val="accent2">
                  <a:lumMod val="60000"/>
                  <a:lumOff val="40000"/>
                </a:schemeClr>
              </a:solidFill>
              <a:sym typeface="Wingdings" panose="05000000000000000000" pitchFamily="2" charset="2"/>
            </a:endParaRPr>
          </a:p>
          <a:p>
            <a:pPr>
              <a:buFont typeface="Wingdings" pitchFamily="2" charset="2"/>
              <a:buChar char="à"/>
            </a:pPr>
            <a:endParaRPr lang="el-GR"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11525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147997"/>
            <a:ext cx="28781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320" y="154347"/>
            <a:ext cx="9334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Ευθύγραμμο βέλος σύνδεσης 7">
            <a:extLst>
              <a:ext uri="{FF2B5EF4-FFF2-40B4-BE49-F238E27FC236}">
                <a16:creationId xmlns:a16="http://schemas.microsoft.com/office/drawing/2014/main" id="{89496FEC-4511-4EA8-B86D-BFA2E20CB185}"/>
              </a:ext>
            </a:extLst>
          </p:cNvPr>
          <p:cNvCxnSpPr/>
          <p:nvPr/>
        </p:nvCxnSpPr>
        <p:spPr>
          <a:xfrm>
            <a:off x="6444208" y="1600200"/>
            <a:ext cx="0" cy="8206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Ευθεία γραμμή σύνδεσης 9">
            <a:extLst>
              <a:ext uri="{FF2B5EF4-FFF2-40B4-BE49-F238E27FC236}">
                <a16:creationId xmlns:a16="http://schemas.microsoft.com/office/drawing/2014/main" id="{ED86DD88-9900-4745-8F63-224872BB75A6}"/>
              </a:ext>
            </a:extLst>
          </p:cNvPr>
          <p:cNvCxnSpPr>
            <a:cxnSpLocks/>
          </p:cNvCxnSpPr>
          <p:nvPr/>
        </p:nvCxnSpPr>
        <p:spPr>
          <a:xfrm flipH="1">
            <a:off x="3347864" y="2420888"/>
            <a:ext cx="309634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Ευθύγραμμο βέλος σύνδεσης 16">
            <a:extLst>
              <a:ext uri="{FF2B5EF4-FFF2-40B4-BE49-F238E27FC236}">
                <a16:creationId xmlns:a16="http://schemas.microsoft.com/office/drawing/2014/main" id="{5197D9BE-E1E0-4D33-A308-87C0988EABD7}"/>
              </a:ext>
            </a:extLst>
          </p:cNvPr>
          <p:cNvCxnSpPr/>
          <p:nvPr/>
        </p:nvCxnSpPr>
        <p:spPr>
          <a:xfrm>
            <a:off x="3347864" y="2420888"/>
            <a:ext cx="0" cy="10801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Ευθεία γραμμή σύνδεσης 20">
            <a:extLst>
              <a:ext uri="{FF2B5EF4-FFF2-40B4-BE49-F238E27FC236}">
                <a16:creationId xmlns:a16="http://schemas.microsoft.com/office/drawing/2014/main" id="{936D8770-5F77-4A4B-93BA-D551D0937355}"/>
              </a:ext>
            </a:extLst>
          </p:cNvPr>
          <p:cNvCxnSpPr>
            <a:cxnSpLocks/>
          </p:cNvCxnSpPr>
          <p:nvPr/>
        </p:nvCxnSpPr>
        <p:spPr>
          <a:xfrm flipH="1">
            <a:off x="3347864" y="3501008"/>
            <a:ext cx="547260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Ευθύγραμμο βέλος σύνδεσης 23">
            <a:extLst>
              <a:ext uri="{FF2B5EF4-FFF2-40B4-BE49-F238E27FC236}">
                <a16:creationId xmlns:a16="http://schemas.microsoft.com/office/drawing/2014/main" id="{7369DFB3-73E3-4BB0-8231-EAFDAAA6C963}"/>
              </a:ext>
            </a:extLst>
          </p:cNvPr>
          <p:cNvCxnSpPr>
            <a:cxnSpLocks/>
          </p:cNvCxnSpPr>
          <p:nvPr/>
        </p:nvCxnSpPr>
        <p:spPr>
          <a:xfrm>
            <a:off x="8798192" y="3496816"/>
            <a:ext cx="0" cy="13632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Ευθεία γραμμή σύνδεσης 25">
            <a:extLst>
              <a:ext uri="{FF2B5EF4-FFF2-40B4-BE49-F238E27FC236}">
                <a16:creationId xmlns:a16="http://schemas.microsoft.com/office/drawing/2014/main" id="{14411AB8-53B0-469F-AA53-5A6F12A4B29B}"/>
              </a:ext>
            </a:extLst>
          </p:cNvPr>
          <p:cNvCxnSpPr>
            <a:cxnSpLocks/>
          </p:cNvCxnSpPr>
          <p:nvPr/>
        </p:nvCxnSpPr>
        <p:spPr>
          <a:xfrm flipH="1">
            <a:off x="971600" y="4860096"/>
            <a:ext cx="7826592" cy="4192"/>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Ευθύγραμμο βέλος σύνδεσης 27">
            <a:extLst>
              <a:ext uri="{FF2B5EF4-FFF2-40B4-BE49-F238E27FC236}">
                <a16:creationId xmlns:a16="http://schemas.microsoft.com/office/drawing/2014/main" id="{16459CAD-EF06-451B-9557-1674CB132835}"/>
              </a:ext>
            </a:extLst>
          </p:cNvPr>
          <p:cNvCxnSpPr>
            <a:cxnSpLocks/>
          </p:cNvCxnSpPr>
          <p:nvPr/>
        </p:nvCxnSpPr>
        <p:spPr>
          <a:xfrm>
            <a:off x="971600" y="4860096"/>
            <a:ext cx="0" cy="144922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1200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1268760"/>
          </a:xfrm>
        </p:spPr>
        <p:txBody>
          <a:bodyPr/>
          <a:lstStyle/>
          <a:p>
            <a:pPr>
              <a:lnSpc>
                <a:spcPct val="100000"/>
              </a:lnSpc>
            </a:pPr>
            <a:r>
              <a:rPr lang="el-GR" sz="2800" i="1" dirty="0"/>
              <a:t>Προκλήσεις</a:t>
            </a:r>
            <a:br>
              <a:rPr lang="el-GR" sz="3200" i="1" dirty="0"/>
            </a:br>
            <a:r>
              <a:rPr lang="el-GR" sz="2000" i="1" dirty="0"/>
              <a:t>βάσει μιας διευρυμένης αντίληψης για το χώρο</a:t>
            </a:r>
          </a:p>
        </p:txBody>
      </p:sp>
      <p:sp>
        <p:nvSpPr>
          <p:cNvPr id="3" name="Θέση περιεχομένου 2"/>
          <p:cNvSpPr>
            <a:spLocks noGrp="1"/>
          </p:cNvSpPr>
          <p:nvPr>
            <p:ph idx="1"/>
          </p:nvPr>
        </p:nvSpPr>
        <p:spPr>
          <a:xfrm>
            <a:off x="449992" y="2564904"/>
            <a:ext cx="8229600" cy="3705275"/>
          </a:xfrm>
        </p:spPr>
        <p:txBody>
          <a:bodyPr>
            <a:normAutofit fontScale="62500" lnSpcReduction="20000"/>
          </a:bodyPr>
          <a:lstStyle/>
          <a:p>
            <a:pPr marL="0" indent="0" algn="just">
              <a:buNone/>
            </a:pPr>
            <a:r>
              <a:rPr lang="en-US" dirty="0"/>
              <a:t>Ε</a:t>
            </a:r>
            <a:r>
              <a:rPr lang="el-GR" dirty="0"/>
              <a:t>ναλλακτικές προσεγγίσεις αξιοποίησης της θαλάσσιας και χερσαίας «εδαφικότητας»</a:t>
            </a:r>
            <a:r>
              <a:rPr lang="en-US" dirty="0"/>
              <a:t> </a:t>
            </a:r>
            <a:r>
              <a:rPr lang="en-US" dirty="0">
                <a:sym typeface="Wingdings" panose="05000000000000000000" pitchFamily="2" charset="2"/>
              </a:rPr>
              <a:t> </a:t>
            </a:r>
            <a:r>
              <a:rPr lang="el-GR" dirty="0"/>
              <a:t>λειτουργική ενοποίηση</a:t>
            </a:r>
          </a:p>
          <a:p>
            <a:pPr marL="0" indent="0" algn="just">
              <a:buNone/>
            </a:pPr>
            <a:endParaRPr lang="el-GR" dirty="0"/>
          </a:p>
          <a:p>
            <a:pPr marL="0" indent="0" algn="just">
              <a:buNone/>
            </a:pPr>
            <a:r>
              <a:rPr lang="el-GR" dirty="0"/>
              <a:t>Κύρια χαρακτηριστικά που εντοπίζονται στην ΠΙΝ:</a:t>
            </a:r>
          </a:p>
          <a:p>
            <a:pPr algn="just">
              <a:buFont typeface="Wingdings" panose="05000000000000000000" pitchFamily="2" charset="2"/>
              <a:buChar char="Ø"/>
            </a:pPr>
            <a:r>
              <a:rPr lang="el-GR" dirty="0"/>
              <a:t>διασπορά και ποικιλία πόρων και υποδομών (πολιτιστικών, φυσικών, τουριστικών) </a:t>
            </a:r>
            <a:r>
              <a:rPr lang="el-GR" dirty="0">
                <a:sym typeface="Wingdings" panose="05000000000000000000" pitchFamily="2" charset="2"/>
              </a:rPr>
              <a:t> </a:t>
            </a:r>
            <a:r>
              <a:rPr lang="el-GR" dirty="0"/>
              <a:t>διαφορετικά τοπικά συγκριτικά πλεονεκτήματα </a:t>
            </a:r>
            <a:r>
              <a:rPr lang="el-GR" dirty="0">
                <a:sym typeface="Wingdings" panose="05000000000000000000" pitchFamily="2" charset="2"/>
              </a:rPr>
              <a:t> </a:t>
            </a:r>
            <a:r>
              <a:rPr lang="el-GR" dirty="0"/>
              <a:t>υλοποίηση προσαρμοσμένων τοπικών αναπτυξιακών πολιτικών</a:t>
            </a:r>
          </a:p>
          <a:p>
            <a:pPr marL="0" indent="0" algn="just">
              <a:buNone/>
            </a:pPr>
            <a:endParaRPr lang="el-GR" dirty="0"/>
          </a:p>
          <a:p>
            <a:pPr algn="just">
              <a:buFont typeface="Wingdings" panose="05000000000000000000" pitchFamily="2" charset="2"/>
              <a:buChar char="Ø"/>
            </a:pPr>
            <a:r>
              <a:rPr lang="el-GR" dirty="0"/>
              <a:t>πλούσιος οικιστικός ιστός, διάσπαρτο απόθεμα στοιχείων της κοινής πολιτιστικής κληρονομιάς των νησιών, σημαντική διαχρονική παρουσία της σύγχρονης δημιουργίας (που έως σήμερα δεν έχουν τύχει συνδυασμένης αξιοποίησης), αλλά και ορισμένες αξιόλογες τουριστικές υποδομές (μαρίνες, αγκυροβόλια)</a:t>
            </a:r>
          </a:p>
          <a:p>
            <a:pPr marL="0" indent="0" algn="just">
              <a:buNone/>
            </a:pPr>
            <a:endParaRPr lang="el-GR" dirty="0"/>
          </a:p>
          <a:p>
            <a:pPr algn="just">
              <a:buFont typeface="Wingdings" panose="05000000000000000000" pitchFamily="2" charset="2"/>
              <a:buChar char="Ø"/>
            </a:pPr>
            <a:r>
              <a:rPr lang="el-GR" dirty="0"/>
              <a:t>θαλάσσια «εδαφικότητα»: αλλάζει την αντίληψη για τις δυνατότητες αξιοποίησης δραστηριοτήτων και δυνητικά αξιοποιήσιμων πόρων και μπορεί να λειτουργήσει συνεκτικά με τον παράκτιο χώρο, που προσφέρει τα αναγκαία αστικά μεγέθη για την ενεργοποίηση του λειτουργικού ιστού της νησιωτικής ενδοχώρας.</a:t>
            </a:r>
          </a:p>
          <a:p>
            <a:pPr marL="0" indent="0">
              <a:buNone/>
            </a:pPr>
            <a:endParaRPr lang="el-G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6632"/>
            <a:ext cx="11525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16632"/>
            <a:ext cx="28781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312" y="188640"/>
            <a:ext cx="9334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Ορθογώνιο 3">
            <a:extLst>
              <a:ext uri="{FF2B5EF4-FFF2-40B4-BE49-F238E27FC236}">
                <a16:creationId xmlns:a16="http://schemas.microsoft.com/office/drawing/2014/main" id="{A62F963A-70A9-44FA-AF41-CA29061004F0}"/>
              </a:ext>
            </a:extLst>
          </p:cNvPr>
          <p:cNvSpPr/>
          <p:nvPr/>
        </p:nvSpPr>
        <p:spPr>
          <a:xfrm>
            <a:off x="1079612" y="1491586"/>
            <a:ext cx="6984776" cy="720080"/>
          </a:xfrm>
          <a:prstGeom prst="rect">
            <a:avLst/>
          </a:prstGeom>
          <a:noFill/>
          <a:ln w="381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indent="0" algn="ctr">
              <a:buNone/>
            </a:pPr>
            <a:r>
              <a:rPr lang="el-GR" sz="1800" b="1" dirty="0"/>
              <a:t>Αξιοποίηση της ποικιλομορφίας των πόρων και της χωρικής διαφορετικότητας</a:t>
            </a:r>
          </a:p>
        </p:txBody>
      </p:sp>
    </p:spTree>
    <p:extLst>
      <p:ext uri="{BB962C8B-B14F-4D97-AF65-F5344CB8AC3E}">
        <p14:creationId xmlns:p14="http://schemas.microsoft.com/office/powerpoint/2010/main" val="341955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500"/>
                                        <p:tgtEl>
                                          <p:spTgt spid="3">
                                            <p:txEl>
                                              <p:pRg st="7" end="7"/>
                                            </p:txEl>
                                          </p:spTgt>
                                        </p:tgtEl>
                                        <p:attrNameLst>
                                          <p:attrName>ppt_x</p:attrName>
                                        </p:attrNameLst>
                                      </p:cBhvr>
                                      <p:tavLst>
                                        <p:tav tm="0">
                                          <p:val>
                                            <p:strVal val="ppt_x"/>
                                          </p:val>
                                        </p:tav>
                                        <p:tav tm="100000">
                                          <p:val>
                                            <p:strVal val="1+ppt_w/2"/>
                                          </p:val>
                                        </p:tav>
                                      </p:tavLst>
                                    </p:anim>
                                    <p:anim calcmode="lin" valueType="num">
                                      <p:cBhvr additive="base">
                                        <p:cTn id="7" dur="500"/>
                                        <p:tgtEl>
                                          <p:spTgt spid="3">
                                            <p:txEl>
                                              <p:pRg st="7" end="7"/>
                                            </p:txEl>
                                          </p:spTgt>
                                        </p:tgtEl>
                                        <p:attrNameLst>
                                          <p:attrName>ppt_y</p:attrName>
                                        </p:attrNameLst>
                                      </p:cBhvr>
                                      <p:tavLst>
                                        <p:tav tm="0">
                                          <p:val>
                                            <p:strVal val="ppt_y"/>
                                          </p:val>
                                        </p:tav>
                                        <p:tav tm="100000">
                                          <p:val>
                                            <p:strVal val="ppt_y"/>
                                          </p:val>
                                        </p:tav>
                                      </p:tavLst>
                                    </p:anim>
                                    <p:set>
                                      <p:cBhvr>
                                        <p:cTn id="8" dur="1" fill="hold">
                                          <p:stCondLst>
                                            <p:cond delay="499"/>
                                          </p:stCondLst>
                                        </p:cTn>
                                        <p:tgtEl>
                                          <p:spTgt spid="3">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1052736"/>
          </a:xfrm>
        </p:spPr>
        <p:txBody>
          <a:bodyPr/>
          <a:lstStyle/>
          <a:p>
            <a:pPr>
              <a:lnSpc>
                <a:spcPct val="100000"/>
              </a:lnSpc>
            </a:pPr>
            <a:r>
              <a:rPr lang="el-GR" sz="2800" i="1" dirty="0"/>
              <a:t>Θαλάσσια οπτική</a:t>
            </a:r>
            <a:endParaRPr lang="el-GR" sz="2000" i="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6632"/>
            <a:ext cx="11525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16632"/>
            <a:ext cx="28781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312" y="188640"/>
            <a:ext cx="9334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ADF0C487-8EF6-4ED4-B7FD-181A780CED19}"/>
              </a:ext>
            </a:extLst>
          </p:cNvPr>
          <p:cNvSpPr txBox="1"/>
          <p:nvPr/>
        </p:nvSpPr>
        <p:spPr>
          <a:xfrm>
            <a:off x="323528" y="1340768"/>
            <a:ext cx="1872208" cy="4524315"/>
          </a:xfrm>
          <a:prstGeom prst="rect">
            <a:avLst/>
          </a:prstGeom>
          <a:noFill/>
        </p:spPr>
        <p:txBody>
          <a:bodyPr wrap="square">
            <a:spAutoFit/>
          </a:bodyPr>
          <a:lstStyle/>
          <a:p>
            <a:r>
              <a:rPr lang="el-GR" sz="1600" dirty="0"/>
              <a:t>Τα Ιόνια Νησιά τοποθετούνται με τρόπο άμεσο στη μεσογειακή </a:t>
            </a:r>
            <a:r>
              <a:rPr lang="el-GR" sz="1600" dirty="0" err="1"/>
              <a:t>γεω</a:t>
            </a:r>
            <a:r>
              <a:rPr lang="el-GR" sz="1600" dirty="0"/>
              <a:t>-οικονομία, αναδεικνύεται η αναγκαιότητα των συνδεδεμένων κόσμων και ρόλων, η διαρκής αναζήτηση της καινοτομίας, η εγκράτεια στην αξιοποίηση των πόρων και ο σεβασμός στο οικοσύστημα.</a:t>
            </a:r>
          </a:p>
        </p:txBody>
      </p:sp>
      <p:graphicFrame>
        <p:nvGraphicFramePr>
          <p:cNvPr id="6" name="Διάγραμμα 5">
            <a:extLst>
              <a:ext uri="{FF2B5EF4-FFF2-40B4-BE49-F238E27FC236}">
                <a16:creationId xmlns:a16="http://schemas.microsoft.com/office/drawing/2014/main" id="{067B4614-7855-4BB0-A875-E6F922EF5140}"/>
              </a:ext>
            </a:extLst>
          </p:cNvPr>
          <p:cNvGraphicFramePr/>
          <p:nvPr>
            <p:extLst>
              <p:ext uri="{D42A27DB-BD31-4B8C-83A1-F6EECF244321}">
                <p14:modId xmlns:p14="http://schemas.microsoft.com/office/powerpoint/2010/main" val="3202055706"/>
              </p:ext>
            </p:extLst>
          </p:nvPr>
        </p:nvGraphicFramePr>
        <p:xfrm>
          <a:off x="3048000" y="854014"/>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6">
            <a:extLst>
              <a:ext uri="{FF2B5EF4-FFF2-40B4-BE49-F238E27FC236}">
                <a16:creationId xmlns:a16="http://schemas.microsoft.com/office/drawing/2014/main" id="{F6717927-D243-492E-923F-AE6AF397037B}"/>
              </a:ext>
            </a:extLst>
          </p:cNvPr>
          <p:cNvSpPr txBox="1"/>
          <p:nvPr/>
        </p:nvSpPr>
        <p:spPr>
          <a:xfrm>
            <a:off x="3048000" y="1230826"/>
            <a:ext cx="4392488" cy="369332"/>
          </a:xfrm>
          <a:prstGeom prst="rect">
            <a:avLst/>
          </a:prstGeom>
          <a:noFill/>
        </p:spPr>
        <p:txBody>
          <a:bodyPr wrap="square" rtlCol="0">
            <a:spAutoFit/>
          </a:bodyPr>
          <a:lstStyle/>
          <a:p>
            <a:r>
              <a:rPr lang="el-GR" dirty="0"/>
              <a:t>Ο θαλάσσιος χώρος:</a:t>
            </a:r>
          </a:p>
        </p:txBody>
      </p:sp>
      <p:sp>
        <p:nvSpPr>
          <p:cNvPr id="12" name="TextBox 11">
            <a:extLst>
              <a:ext uri="{FF2B5EF4-FFF2-40B4-BE49-F238E27FC236}">
                <a16:creationId xmlns:a16="http://schemas.microsoft.com/office/drawing/2014/main" id="{8194D55D-4696-408C-B193-FA86797D07C7}"/>
              </a:ext>
            </a:extLst>
          </p:cNvPr>
          <p:cNvSpPr txBox="1"/>
          <p:nvPr/>
        </p:nvSpPr>
        <p:spPr>
          <a:xfrm>
            <a:off x="3048000" y="4573913"/>
            <a:ext cx="4392488" cy="369332"/>
          </a:xfrm>
          <a:prstGeom prst="rect">
            <a:avLst/>
          </a:prstGeom>
          <a:noFill/>
        </p:spPr>
        <p:txBody>
          <a:bodyPr wrap="square" rtlCol="0">
            <a:spAutoFit/>
          </a:bodyPr>
          <a:lstStyle/>
          <a:p>
            <a:r>
              <a:rPr lang="el-GR" dirty="0"/>
              <a:t>Η παράκτια ζώνη:</a:t>
            </a:r>
          </a:p>
        </p:txBody>
      </p:sp>
      <p:sp>
        <p:nvSpPr>
          <p:cNvPr id="14" name="TextBox 13">
            <a:extLst>
              <a:ext uri="{FF2B5EF4-FFF2-40B4-BE49-F238E27FC236}">
                <a16:creationId xmlns:a16="http://schemas.microsoft.com/office/drawing/2014/main" id="{D6B83141-BA68-4494-8791-B9E304858D3A}"/>
              </a:ext>
            </a:extLst>
          </p:cNvPr>
          <p:cNvSpPr txBox="1"/>
          <p:nvPr/>
        </p:nvSpPr>
        <p:spPr>
          <a:xfrm>
            <a:off x="3065444" y="4943245"/>
            <a:ext cx="5916488" cy="461665"/>
          </a:xfrm>
          <a:prstGeom prst="rect">
            <a:avLst/>
          </a:prstGeom>
          <a:noFill/>
          <a:ln>
            <a:solidFill>
              <a:schemeClr val="accent1">
                <a:lumMod val="75000"/>
              </a:schemeClr>
            </a:solidFill>
          </a:ln>
        </p:spPr>
        <p:txBody>
          <a:bodyPr wrap="square">
            <a:spAutoFit/>
          </a:bodyPr>
          <a:lstStyle/>
          <a:p>
            <a:r>
              <a:rPr lang="el-GR" sz="1200" dirty="0"/>
              <a:t>λειτουργεί ως επικαλυπτόμενος χώρος του χερσαίου και θαλάσσιου περιβάλλοντος</a:t>
            </a:r>
          </a:p>
        </p:txBody>
      </p:sp>
    </p:spTree>
    <p:extLst>
      <p:ext uri="{BB962C8B-B14F-4D97-AF65-F5344CB8AC3E}">
        <p14:creationId xmlns:p14="http://schemas.microsoft.com/office/powerpoint/2010/main" val="1458162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968266"/>
          </a:xfrm>
        </p:spPr>
        <p:txBody>
          <a:bodyPr/>
          <a:lstStyle/>
          <a:p>
            <a:pPr>
              <a:lnSpc>
                <a:spcPct val="100000"/>
              </a:lnSpc>
            </a:pPr>
            <a:r>
              <a:rPr lang="el-GR" sz="2400" i="1" dirty="0">
                <a:solidFill>
                  <a:srgbClr val="2F5897"/>
                </a:solidFill>
              </a:rPr>
              <a:t>Δυνατότητες,</a:t>
            </a:r>
            <a:r>
              <a:rPr lang="en-US" sz="2400" i="1" dirty="0">
                <a:solidFill>
                  <a:srgbClr val="2F5897"/>
                </a:solidFill>
              </a:rPr>
              <a:t> </a:t>
            </a:r>
            <a:r>
              <a:rPr lang="el-GR" sz="2400" i="1" dirty="0">
                <a:solidFill>
                  <a:srgbClr val="2F5897"/>
                </a:solidFill>
              </a:rPr>
              <a:t>πλεονεκτήματα &amp; ευκαιρίες</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11525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110282"/>
            <a:ext cx="28781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352" y="110282"/>
            <a:ext cx="9334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Διάγραμμα 3">
            <a:extLst>
              <a:ext uri="{FF2B5EF4-FFF2-40B4-BE49-F238E27FC236}">
                <a16:creationId xmlns:a16="http://schemas.microsoft.com/office/drawing/2014/main" id="{671E169D-164C-4B08-B300-C447A8FEA65B}"/>
              </a:ext>
            </a:extLst>
          </p:cNvPr>
          <p:cNvGraphicFramePr/>
          <p:nvPr>
            <p:extLst>
              <p:ext uri="{D42A27DB-BD31-4B8C-83A1-F6EECF244321}">
                <p14:modId xmlns:p14="http://schemas.microsoft.com/office/powerpoint/2010/main" val="278398222"/>
              </p:ext>
            </p:extLst>
          </p:nvPr>
        </p:nvGraphicFramePr>
        <p:xfrm>
          <a:off x="475050" y="1169368"/>
          <a:ext cx="8784976" cy="58052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Διάγραμμα ροής: Γραμμή σύνδεσης εκτός σελίδας 7">
            <a:extLst>
              <a:ext uri="{FF2B5EF4-FFF2-40B4-BE49-F238E27FC236}">
                <a16:creationId xmlns:a16="http://schemas.microsoft.com/office/drawing/2014/main" id="{692958E0-CB8C-46FC-9DBF-AE4350239926}"/>
              </a:ext>
            </a:extLst>
          </p:cNvPr>
          <p:cNvSpPr/>
          <p:nvPr/>
        </p:nvSpPr>
        <p:spPr>
          <a:xfrm>
            <a:off x="6660232" y="2927379"/>
            <a:ext cx="2423656" cy="943518"/>
          </a:xfrm>
          <a:prstGeom prst="flowChartOffpageConnector">
            <a:avLst/>
          </a:prstGeom>
          <a:effectLst>
            <a:outerShdw blurRad="40000" dist="20000" dir="5400000" rotWithShape="0">
              <a:srgbClr val="000000">
                <a:alpha val="38000"/>
              </a:srgbClr>
            </a:outerShdw>
            <a:softEdge rad="31750"/>
          </a:effectLst>
        </p:spPr>
        <p:style>
          <a:lnRef idx="1">
            <a:schemeClr val="dk1"/>
          </a:lnRef>
          <a:fillRef idx="2">
            <a:schemeClr val="dk1"/>
          </a:fillRef>
          <a:effectRef idx="1">
            <a:schemeClr val="dk1"/>
          </a:effectRef>
          <a:fontRef idx="minor">
            <a:schemeClr val="dk1"/>
          </a:fontRef>
        </p:style>
        <p:txBody>
          <a:bodyPr rtlCol="0" anchor="ctr"/>
          <a:lstStyle/>
          <a:p>
            <a:pPr algn="ctr"/>
            <a:r>
              <a:rPr lang="el-GR" sz="1600" dirty="0"/>
              <a:t>Ιδιαίτερης σημασίας και σε εξαιρετική κατάσταση</a:t>
            </a:r>
          </a:p>
        </p:txBody>
      </p:sp>
      <p:sp>
        <p:nvSpPr>
          <p:cNvPr id="9" name="Βέλος: Οδοντωτό δεξιό 8">
            <a:extLst>
              <a:ext uri="{FF2B5EF4-FFF2-40B4-BE49-F238E27FC236}">
                <a16:creationId xmlns:a16="http://schemas.microsoft.com/office/drawing/2014/main" id="{2686A741-7BFC-45CD-A8E9-B312FCFE42FC}"/>
              </a:ext>
            </a:extLst>
          </p:cNvPr>
          <p:cNvSpPr/>
          <p:nvPr/>
        </p:nvSpPr>
        <p:spPr>
          <a:xfrm>
            <a:off x="168761" y="4058522"/>
            <a:ext cx="2894395" cy="1656184"/>
          </a:xfrm>
          <a:prstGeom prst="notchedRightArrow">
            <a:avLst/>
          </a:prstGeom>
          <a:solidFill>
            <a:schemeClr val="accent1">
              <a:alpha val="50000"/>
            </a:schemeClr>
          </a:solidFill>
          <a:ln>
            <a:noFill/>
          </a:ln>
          <a:effectLst>
            <a:glow rad="228600">
              <a:schemeClr val="accent1">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0">
            <a:scrgbClr r="0" g="0" b="0"/>
          </a:lnRef>
          <a:fillRef idx="0">
            <a:scrgbClr r="0" g="0" b="0"/>
          </a:fillRef>
          <a:effectRef idx="0">
            <a:scrgbClr r="0" g="0" b="0"/>
          </a:effectRef>
          <a:fontRef idx="minor">
            <a:schemeClr val="lt1"/>
          </a:fontRef>
        </p:style>
        <p:txBody>
          <a:bodyPr rtlCol="0" anchor="ctr"/>
          <a:lstStyle/>
          <a:p>
            <a:pPr algn="ctr"/>
            <a:r>
              <a:rPr lang="el-GR" sz="1400" dirty="0"/>
              <a:t>Ένταξη ΠΙΝ στην </a:t>
            </a:r>
            <a:r>
              <a:rPr lang="el-GR" sz="1400" dirty="0" err="1"/>
              <a:t>Μακροπεριφέρεια</a:t>
            </a:r>
            <a:r>
              <a:rPr lang="el-GR" sz="1400" dirty="0"/>
              <a:t> Αδριατικής-Ιονίου</a:t>
            </a:r>
          </a:p>
        </p:txBody>
      </p:sp>
      <p:pic>
        <p:nvPicPr>
          <p:cNvPr id="18" name="Εικόνα 17">
            <a:extLst>
              <a:ext uri="{FF2B5EF4-FFF2-40B4-BE49-F238E27FC236}">
                <a16:creationId xmlns:a16="http://schemas.microsoft.com/office/drawing/2014/main" id="{241E10A0-61CE-47F1-BCBC-8610FFDB7488}"/>
              </a:ext>
            </a:extLst>
          </p:cNvPr>
          <p:cNvPicPr>
            <a:picLocks noChangeAspect="1"/>
          </p:cNvPicPr>
          <p:nvPr/>
        </p:nvPicPr>
        <p:blipFill>
          <a:blip r:embed="rId10" cstate="print">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tretch>
            <a:fillRect/>
          </a:stretch>
        </p:blipFill>
        <p:spPr>
          <a:xfrm>
            <a:off x="229377" y="1302724"/>
            <a:ext cx="1976360" cy="2747422"/>
          </a:xfrm>
          <a:prstGeom prst="rect">
            <a:avLst/>
          </a:prstGeom>
          <a:effectLst>
            <a:softEdge rad="63500"/>
          </a:effectLst>
        </p:spPr>
      </p:pic>
      <p:pic>
        <p:nvPicPr>
          <p:cNvPr id="20" name="Εικόνα 19">
            <a:extLst>
              <a:ext uri="{FF2B5EF4-FFF2-40B4-BE49-F238E27FC236}">
                <a16:creationId xmlns:a16="http://schemas.microsoft.com/office/drawing/2014/main" id="{8FE39917-F871-43D1-AF5E-3BA418775518}"/>
              </a:ext>
            </a:extLst>
          </p:cNvPr>
          <p:cNvPicPr>
            <a:picLocks noChangeAspect="1"/>
          </p:cNvPicPr>
          <p:nvPr/>
        </p:nvPicPr>
        <p:blipFill>
          <a:blip r:embed="rId12" cstate="print">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val="0"/>
              </a:ext>
            </a:extLst>
          </a:blip>
          <a:stretch>
            <a:fillRect/>
          </a:stretch>
        </p:blipFill>
        <p:spPr>
          <a:xfrm>
            <a:off x="6317701" y="4071999"/>
            <a:ext cx="2633197" cy="1645748"/>
          </a:xfrm>
          <a:prstGeom prst="rect">
            <a:avLst/>
          </a:prstGeom>
          <a:effectLst>
            <a:softEdge rad="127000"/>
          </a:effectLst>
        </p:spPr>
      </p:pic>
      <p:pic>
        <p:nvPicPr>
          <p:cNvPr id="22" name="Εικόνα 21">
            <a:extLst>
              <a:ext uri="{FF2B5EF4-FFF2-40B4-BE49-F238E27FC236}">
                <a16:creationId xmlns:a16="http://schemas.microsoft.com/office/drawing/2014/main" id="{49DAF9F2-339E-4DD2-8EF1-3173F51D3CE4}"/>
              </a:ext>
            </a:extLst>
          </p:cNvPr>
          <p:cNvPicPr>
            <a:picLocks noChangeAspect="1"/>
          </p:cNvPicPr>
          <p:nvPr/>
        </p:nvPicPr>
        <p:blipFill>
          <a:blip r:embed="rId14" cstate="print">
            <a:extLst>
              <a:ext uri="{BEBA8EAE-BF5A-486C-A8C5-ECC9F3942E4B}">
                <a14:imgProps xmlns:a14="http://schemas.microsoft.com/office/drawing/2010/main">
                  <a14:imgLayer r:embed="rId15">
                    <a14:imgEffect>
                      <a14:artisticFilmGrain/>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6575344" y="1052736"/>
            <a:ext cx="2330016" cy="1554503"/>
          </a:xfrm>
          <a:prstGeom prst="rect">
            <a:avLst/>
          </a:prstGeom>
          <a:effectLst>
            <a:softEdge rad="63500"/>
          </a:effectLst>
        </p:spPr>
      </p:pic>
    </p:spTree>
    <p:extLst>
      <p:ext uri="{BB962C8B-B14F-4D97-AF65-F5344CB8AC3E}">
        <p14:creationId xmlns:p14="http://schemas.microsoft.com/office/powerpoint/2010/main" val="167387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0"/>
            <a:ext cx="8229600" cy="965109"/>
          </a:xfrm>
        </p:spPr>
        <p:txBody>
          <a:bodyPr/>
          <a:lstStyle/>
          <a:p>
            <a:pPr>
              <a:lnSpc>
                <a:spcPct val="100000"/>
              </a:lnSpc>
            </a:pPr>
            <a:br>
              <a:rPr lang="el-GR" sz="3200" i="1" dirty="0">
                <a:solidFill>
                  <a:srgbClr val="2F5897"/>
                </a:solidFill>
              </a:rPr>
            </a:br>
            <a:br>
              <a:rPr lang="el-GR" sz="3200" i="1" dirty="0">
                <a:solidFill>
                  <a:srgbClr val="2F5897"/>
                </a:solidFill>
              </a:rPr>
            </a:br>
            <a:br>
              <a:rPr lang="el-GR" sz="3200" i="1" dirty="0">
                <a:solidFill>
                  <a:srgbClr val="2F5897"/>
                </a:solidFill>
              </a:rPr>
            </a:br>
            <a:r>
              <a:rPr lang="el-GR" sz="2400" i="1" dirty="0">
                <a:solidFill>
                  <a:srgbClr val="2F5897"/>
                </a:solidFill>
              </a:rPr>
              <a:t>Προγραμματική Περίοδος 2014-2020</a:t>
            </a:r>
            <a:endParaRPr lang="el-GR" sz="2400" dirty="0"/>
          </a:p>
        </p:txBody>
      </p:sp>
      <p:sp>
        <p:nvSpPr>
          <p:cNvPr id="3" name="Θέση περιεχομένου 2"/>
          <p:cNvSpPr>
            <a:spLocks noGrp="1"/>
          </p:cNvSpPr>
          <p:nvPr>
            <p:ph idx="1"/>
          </p:nvPr>
        </p:nvSpPr>
        <p:spPr>
          <a:xfrm>
            <a:off x="4788058" y="2507848"/>
            <a:ext cx="4237689" cy="3234486"/>
          </a:xfrm>
        </p:spPr>
        <p:txBody>
          <a:bodyPr anchor="ctr">
            <a:normAutofit/>
          </a:bodyPr>
          <a:lstStyle/>
          <a:p>
            <a:pPr marL="0" indent="0">
              <a:buNone/>
            </a:pPr>
            <a:r>
              <a:rPr lang="el-GR" sz="1200" dirty="0">
                <a:solidFill>
                  <a:schemeClr val="tx1"/>
                </a:solidFill>
                <a:latin typeface="+mn-lt"/>
              </a:rPr>
              <a:t>Ακολούθως,  υποβλήθηκαν και εγκρίθηκαν οι Τοπικές Στρατηγικές:</a:t>
            </a:r>
          </a:p>
          <a:p>
            <a:pPr marL="0" indent="0">
              <a:buNone/>
            </a:pPr>
            <a:endParaRPr lang="el-GR" sz="1200" dirty="0">
              <a:solidFill>
                <a:schemeClr val="tx1"/>
              </a:solidFill>
              <a:latin typeface="+mn-lt"/>
            </a:endParaRPr>
          </a:p>
          <a:p>
            <a:pPr>
              <a:buFont typeface="Courier New" panose="02070309020205020404" pitchFamily="49" charset="0"/>
              <a:buChar char="o"/>
            </a:pPr>
            <a:r>
              <a:rPr lang="el-GR" sz="1200" dirty="0">
                <a:solidFill>
                  <a:schemeClr val="tx1"/>
                </a:solidFill>
                <a:latin typeface="+mn-lt"/>
              </a:rPr>
              <a:t>ΟΧΕ </a:t>
            </a:r>
            <a:r>
              <a:rPr lang="el-GR" sz="1200" dirty="0" err="1">
                <a:solidFill>
                  <a:schemeClr val="tx1"/>
                </a:solidFill>
                <a:latin typeface="+mn-lt"/>
              </a:rPr>
              <a:t>Παλικής</a:t>
            </a:r>
            <a:r>
              <a:rPr lang="el-GR" sz="1200" dirty="0">
                <a:solidFill>
                  <a:schemeClr val="tx1"/>
                </a:solidFill>
                <a:latin typeface="+mn-lt"/>
              </a:rPr>
              <a:t> (12/2017), με συνολικό Π/Υ 46,8 εκατ. € (εκ των οποίων τα 14,8 εκατ.€ μέσω ΠΕΠ),</a:t>
            </a:r>
          </a:p>
          <a:p>
            <a:pPr>
              <a:buFont typeface="Courier New" panose="02070309020205020404" pitchFamily="49" charset="0"/>
              <a:buChar char="o"/>
            </a:pPr>
            <a:r>
              <a:rPr lang="el-GR" sz="1200" dirty="0">
                <a:solidFill>
                  <a:schemeClr val="tx1"/>
                </a:solidFill>
                <a:latin typeface="+mn-lt"/>
              </a:rPr>
              <a:t>ΟΧΕ πόλης Κέρκυρας (6/2018), με συνολικό Π/Υ 71,1 εκατ. € (εκ των οποίων τα 27,7 εκατ.€ μέσω ΠΕΠ), </a:t>
            </a:r>
          </a:p>
          <a:p>
            <a:pPr>
              <a:buFont typeface="Courier New" panose="02070309020205020404" pitchFamily="49" charset="0"/>
              <a:buChar char="o"/>
            </a:pPr>
            <a:r>
              <a:rPr lang="el-GR" sz="1200" dirty="0">
                <a:solidFill>
                  <a:schemeClr val="tx1"/>
                </a:solidFill>
                <a:latin typeface="+mn-lt"/>
              </a:rPr>
              <a:t>η ΟΧΕ Λευκάδας υποβλήθηκε (2/2019) και βρίσκεται στη φάση της αξιολόγησης </a:t>
            </a:r>
          </a:p>
          <a:p>
            <a:pPr>
              <a:buFont typeface="Courier New" panose="02070309020205020404" pitchFamily="49" charset="0"/>
              <a:buChar char="o"/>
            </a:pPr>
            <a:r>
              <a:rPr lang="el-GR" sz="1200" dirty="0">
                <a:solidFill>
                  <a:schemeClr val="tx1"/>
                </a:solidFill>
                <a:latin typeface="+mn-lt"/>
              </a:rPr>
              <a:t>για την ΟΧΕ Ζακύνθου εκπονήθηκε η  Στρατηγική Μελέτη και δρομολογείται η υποβολή της προς αξιολόγηση</a:t>
            </a:r>
          </a:p>
          <a:p>
            <a:pPr marL="0" indent="0">
              <a:buNone/>
            </a:pPr>
            <a:endParaRPr lang="el-GR" sz="1400" dirty="0"/>
          </a:p>
          <a:p>
            <a:pPr marL="0" indent="0">
              <a:buNone/>
            </a:pPr>
            <a:endParaRPr lang="el-GR" sz="14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11525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110282"/>
            <a:ext cx="28781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188640"/>
            <a:ext cx="93345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82E0E62F-73FE-4616-8C2B-A105AC8CC023}"/>
              </a:ext>
            </a:extLst>
          </p:cNvPr>
          <p:cNvSpPr txBox="1"/>
          <p:nvPr/>
        </p:nvSpPr>
        <p:spPr>
          <a:xfrm>
            <a:off x="54756" y="1169368"/>
            <a:ext cx="9041163" cy="1134221"/>
          </a:xfrm>
          <a:prstGeom prst="rect">
            <a:avLst/>
          </a:prstGeom>
          <a:solidFill>
            <a:schemeClr val="tx2">
              <a:lumMod val="60000"/>
              <a:lumOff val="40000"/>
            </a:schemeClr>
          </a:solidFill>
          <a:ln/>
          <a:scene3d>
            <a:camera prst="orthographicFront"/>
            <a:lightRig rig="threePt" dir="t"/>
          </a:scene3d>
          <a:sp3d>
            <a:bevelT w="139700" prst="cross"/>
          </a:sp3d>
        </p:spPr>
        <p:style>
          <a:lnRef idx="1">
            <a:schemeClr val="accent1"/>
          </a:lnRef>
          <a:fillRef idx="3">
            <a:schemeClr val="accent1"/>
          </a:fillRef>
          <a:effectRef idx="2">
            <a:schemeClr val="accent1"/>
          </a:effectRef>
          <a:fontRef idx="minor">
            <a:schemeClr val="lt1"/>
          </a:fontRef>
        </p:style>
        <p:txBody>
          <a:bodyPr wrap="square">
            <a:spAutoFit/>
          </a:bodyPr>
          <a:lstStyle/>
          <a:p>
            <a:pPr marL="0" indent="0" algn="ctr">
              <a:spcAft>
                <a:spcPts val="1200"/>
              </a:spcAft>
              <a:buNone/>
            </a:pPr>
            <a:r>
              <a:rPr lang="el-GR" sz="1500" u="sng" dirty="0"/>
              <a:t>2 Κατηγορίες Ολοκληρωμένων Χωρικών Επενδύσεων (ΟΧΕ) </a:t>
            </a:r>
          </a:p>
          <a:p>
            <a:pPr marL="285750" indent="-285750" algn="ctr">
              <a:lnSpc>
                <a:spcPct val="150000"/>
              </a:lnSpc>
              <a:buFont typeface="Wingdings" panose="05000000000000000000" pitchFamily="2" charset="2"/>
              <a:buChar char="ü"/>
            </a:pPr>
            <a:r>
              <a:rPr lang="el-GR" sz="1500" dirty="0"/>
              <a:t>ΟΧΕ με εστίαση σε προτεραιότητες της Περιφερειακής Στρατηγικής Έξυπνης Εξειδίκευσης (RIS)</a:t>
            </a:r>
          </a:p>
          <a:p>
            <a:pPr marL="285750" indent="-285750" algn="ctr">
              <a:lnSpc>
                <a:spcPct val="150000"/>
              </a:lnSpc>
              <a:buFont typeface="Wingdings" panose="05000000000000000000" pitchFamily="2" charset="2"/>
              <a:buChar char="ü"/>
            </a:pPr>
            <a:r>
              <a:rPr lang="el-GR" sz="1500" dirty="0"/>
              <a:t>ΟΧΕ με εστίαση στη διαχείριση φυσικού κινδύνου</a:t>
            </a:r>
          </a:p>
        </p:txBody>
      </p:sp>
      <p:cxnSp>
        <p:nvCxnSpPr>
          <p:cNvPr id="5" name="Ευθύγραμμο βέλος σύνδεσης 4">
            <a:extLst>
              <a:ext uri="{FF2B5EF4-FFF2-40B4-BE49-F238E27FC236}">
                <a16:creationId xmlns:a16="http://schemas.microsoft.com/office/drawing/2014/main" id="{646D83CE-5FD5-4493-BADB-52394AEDA620}"/>
              </a:ext>
            </a:extLst>
          </p:cNvPr>
          <p:cNvCxnSpPr/>
          <p:nvPr/>
        </p:nvCxnSpPr>
        <p:spPr>
          <a:xfrm>
            <a:off x="4572000" y="2564904"/>
            <a:ext cx="0" cy="41764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AFD013EF-D251-4770-BC7D-D868A49EADC8}"/>
              </a:ext>
            </a:extLst>
          </p:cNvPr>
          <p:cNvSpPr txBox="1"/>
          <p:nvPr/>
        </p:nvSpPr>
        <p:spPr>
          <a:xfrm>
            <a:off x="118253" y="2636912"/>
            <a:ext cx="4165716" cy="3416320"/>
          </a:xfrm>
          <a:prstGeom prst="rect">
            <a:avLst/>
          </a:prstGeom>
          <a:noFill/>
        </p:spPr>
        <p:txBody>
          <a:bodyPr wrap="square">
            <a:spAutoFit/>
          </a:bodyPr>
          <a:lstStyle/>
          <a:p>
            <a:pPr marL="0" indent="0" algn="just">
              <a:buNone/>
            </a:pPr>
            <a:r>
              <a:rPr lang="el-GR" sz="1200" dirty="0"/>
              <a:t>Εγκρίθηκαν και εκπονήθηκαν 4 Μελέτες ΟΧΕ στην ΠΙΝ και ειδικότερα :</a:t>
            </a:r>
          </a:p>
          <a:p>
            <a:pPr marL="0" indent="0" algn="just">
              <a:buNone/>
            </a:pPr>
            <a:endParaRPr lang="el-GR" sz="1200" dirty="0"/>
          </a:p>
          <a:p>
            <a:pPr marL="285750" indent="-285750" algn="just">
              <a:buFont typeface="Wingdings" panose="05000000000000000000" pitchFamily="2" charset="2"/>
              <a:buChar char="Ø"/>
            </a:pPr>
            <a:r>
              <a:rPr lang="el-GR" sz="1200" b="1" dirty="0"/>
              <a:t>«Ολοκληρωμένη Χωρική Επένδυση της περιοχής </a:t>
            </a:r>
            <a:r>
              <a:rPr lang="el-GR" sz="1200" b="1" dirty="0" err="1"/>
              <a:t>Παλικής</a:t>
            </a:r>
            <a:r>
              <a:rPr lang="el-GR" sz="1200" b="1" dirty="0"/>
              <a:t> Κεφαλονιάς»</a:t>
            </a:r>
            <a:r>
              <a:rPr lang="el-GR" sz="1200" dirty="0"/>
              <a:t> (6/2015), «ιδιαίτερα περιβαλλοντικά χαρακτηριστικά που εγκυμονούν κινδύνους»</a:t>
            </a:r>
          </a:p>
          <a:p>
            <a:pPr marL="285750" indent="-285750" algn="just">
              <a:buFont typeface="Wingdings" panose="05000000000000000000" pitchFamily="2" charset="2"/>
              <a:buChar char="Ø"/>
            </a:pPr>
            <a:r>
              <a:rPr lang="el-GR" sz="1200" b="1" dirty="0"/>
              <a:t>«Ολοκληρωμένη Χωρική Επένδυση πόλης Κέρκυρας»</a:t>
            </a:r>
            <a:r>
              <a:rPr lang="el-GR" sz="1200" dirty="0"/>
              <a:t> (9/2016), «αστικές περιοχές με εστίαση στη δημιουργική οικονομία»</a:t>
            </a:r>
          </a:p>
          <a:p>
            <a:pPr marL="285750" indent="-285750" algn="just">
              <a:buFont typeface="Wingdings" panose="05000000000000000000" pitchFamily="2" charset="2"/>
              <a:buChar char="Ø"/>
            </a:pPr>
            <a:r>
              <a:rPr lang="el-GR" sz="1200" b="1" dirty="0"/>
              <a:t>«Ολοκληρωμένη Χωρική Επένδυση του ανατολικού παράκτιου τόξου της Λευκάδας»</a:t>
            </a:r>
            <a:r>
              <a:rPr lang="el-GR" sz="1200" dirty="0"/>
              <a:t> (11/2017), «παράκτιες περιοχές με εστίαση στη θαλάσσια οικονομία» και</a:t>
            </a:r>
          </a:p>
          <a:p>
            <a:pPr marL="285750" indent="-285750" algn="just">
              <a:buFont typeface="Wingdings" panose="05000000000000000000" pitchFamily="2" charset="2"/>
              <a:buChar char="Ø"/>
            </a:pPr>
            <a:r>
              <a:rPr lang="el-GR" sz="1200" b="1" dirty="0"/>
              <a:t>«Ολοκληρωμένη Χωρική Επένδυση Ζακύνθου»</a:t>
            </a:r>
            <a:r>
              <a:rPr lang="el-GR" sz="1200" dirty="0"/>
              <a:t> (11/2017), «παράκτιες περιοχές με επέκταση στην ενδοχώρα και με προοπτικές οικολογικού - τουριστικού ενδιαφέροντος».</a:t>
            </a:r>
          </a:p>
        </p:txBody>
      </p:sp>
    </p:spTree>
    <p:extLst>
      <p:ext uri="{BB962C8B-B14F-4D97-AF65-F5344CB8AC3E}">
        <p14:creationId xmlns:p14="http://schemas.microsoft.com/office/powerpoint/2010/main" val="33373991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Επιχειρηματικό">
  <a:themeElements>
    <a:clrScheme name="Επιχειρηματικό">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Επιχειρηματικό">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Επιχειρηματικό">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1006</TotalTime>
  <Words>1654</Words>
  <Application>Microsoft Office PowerPoint</Application>
  <PresentationFormat>Προβολή στην οθόνη (4:3)</PresentationFormat>
  <Paragraphs>161</Paragraphs>
  <Slides>14</Slides>
  <Notes>2</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14</vt:i4>
      </vt:variant>
    </vt:vector>
  </HeadingPairs>
  <TitlesOfParts>
    <vt:vector size="26" baseType="lpstr">
      <vt:lpstr>Arial Unicode MS</vt:lpstr>
      <vt:lpstr>Arial</vt:lpstr>
      <vt:lpstr>Calibri</vt:lpstr>
      <vt:lpstr>Century Gothic</vt:lpstr>
      <vt:lpstr>Courier New</vt:lpstr>
      <vt:lpstr>Georgia</vt:lpstr>
      <vt:lpstr>Palatino Linotype</vt:lpstr>
      <vt:lpstr>Tahoma</vt:lpstr>
      <vt:lpstr>Trebuchet MS</vt:lpstr>
      <vt:lpstr>Verdana</vt:lpstr>
      <vt:lpstr>Wingdings</vt:lpstr>
      <vt:lpstr>Επιχειρηματικό</vt:lpstr>
      <vt:lpstr>Παρουσίαση του PowerPoint</vt:lpstr>
      <vt:lpstr> Υφιστάμενη Κατάσταση (1)</vt:lpstr>
      <vt:lpstr>Υφιστάμενη Κατάσταση (2)</vt:lpstr>
      <vt:lpstr>Υφιστάμενη Κατάσταση (3)</vt:lpstr>
      <vt:lpstr>Προκλήσεις που απορρέουν από την τυπολογία του χώρου</vt:lpstr>
      <vt:lpstr>Προκλήσεις βάσει μιας διευρυμένης αντίληψης για το χώρο</vt:lpstr>
      <vt:lpstr>Θαλάσσια οπτική</vt:lpstr>
      <vt:lpstr>Δυνατότητες, πλεονεκτήματα &amp; ευκαιρίες</vt:lpstr>
      <vt:lpstr>   Προγραμματική Περίοδος 2014-2020</vt:lpstr>
      <vt:lpstr>Παρουσίαση του PowerPoint</vt:lpstr>
      <vt:lpstr>Προγραμματική Περίοδος 2021-2027 (2)</vt:lpstr>
      <vt:lpstr>Προγραμματική Περίοδος 2021-2027 (3)</vt:lpstr>
      <vt:lpstr>Προγραμματική Περίοδος 2021-2027 (4)</vt:lpstr>
      <vt:lpstr>Ευχαριστούμε για την  προσοχή σας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ΜΟΝΑΣΤΗΡΙΩΤΟΥ ΑΣΙΜΙΝΑ - ΚΑΤΕΡΙΝΑ</dc:creator>
  <cp:lastModifiedBy>Eleftheria Valmi</cp:lastModifiedBy>
  <cp:revision>96</cp:revision>
  <dcterms:created xsi:type="dcterms:W3CDTF">2020-12-17T09:48:43Z</dcterms:created>
  <dcterms:modified xsi:type="dcterms:W3CDTF">2020-12-22T09:23:16Z</dcterms:modified>
</cp:coreProperties>
</file>