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0"/>
  </p:notesMasterIdLst>
  <p:sldIdLst>
    <p:sldId id="262" r:id="rId2"/>
    <p:sldId id="257" r:id="rId3"/>
    <p:sldId id="263" r:id="rId4"/>
    <p:sldId id="264" r:id="rId5"/>
    <p:sldId id="265" r:id="rId6"/>
    <p:sldId id="266" r:id="rId7"/>
    <p:sldId id="258" r:id="rId8"/>
    <p:sldId id="279" r:id="rId9"/>
    <p:sldId id="260" r:id="rId10"/>
    <p:sldId id="281" r:id="rId11"/>
    <p:sldId id="261" r:id="rId12"/>
    <p:sldId id="280" r:id="rId13"/>
    <p:sldId id="270" r:id="rId14"/>
    <p:sldId id="271" r:id="rId15"/>
    <p:sldId id="272" r:id="rId16"/>
    <p:sldId id="273" r:id="rId17"/>
    <p:sldId id="282" r:id="rId18"/>
    <p:sldId id="277" r:id="rId19"/>
  </p:sldIdLst>
  <p:sldSz cx="9144000" cy="6858000" type="screen4x3"/>
  <p:notesSz cx="7023100" cy="93091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4F44EB9-03CF-442D-8AD0-81C772BADB0C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BB3C02D-E943-497C-8CA0-A921DCBE2A6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3558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4AE8881-EFB1-4AA8-AB38-41EF8F22BC0A}" type="slidenum">
              <a:rPr lang="el-GR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3C02D-E943-497C-8CA0-A921DCBE2A64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3457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τρίγωνο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Τίτλο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Υπότιτλο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grpSp>
        <p:nvGrpSpPr>
          <p:cNvPr id="2" name="Ομάδα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Ελεύθερη σχεδίαση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Ελεύθερη σχεδίαση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Ελεύθερη σχεδίαση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Ευθεία γραμμή σύνδεσης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Θέση ημερομηνίας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6F5097-7A68-4CF9-87FB-31420EF62B11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55336A-AF12-49FC-9B48-49B1547AB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F5097-7A68-4CF9-87FB-31420EF62B11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5336A-AF12-49FC-9B48-49B1547AB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F5097-7A68-4CF9-87FB-31420EF62B11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5336A-AF12-49FC-9B48-49B1547AB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F5097-7A68-4CF9-87FB-31420EF62B11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5336A-AF12-49FC-9B48-49B1547AB56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F5097-7A68-4CF9-87FB-31420EF62B11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5336A-AF12-49FC-9B48-49B1547AB56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Διάσημα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Διάσημα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F5097-7A68-4CF9-87FB-31420EF62B11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5336A-AF12-49FC-9B48-49B1547AB56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F5097-7A68-4CF9-87FB-31420EF62B11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5336A-AF12-49FC-9B48-49B1547AB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F5097-7A68-4CF9-87FB-31420EF62B11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5336A-AF12-49FC-9B48-49B1547AB56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F5097-7A68-4CF9-87FB-31420EF62B11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5336A-AF12-49FC-9B48-49B1547AB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E6F5097-7A68-4CF9-87FB-31420EF62B11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5336A-AF12-49FC-9B48-49B1547AB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6F5097-7A68-4CF9-87FB-31420EF62B11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55336A-AF12-49FC-9B48-49B1547AB56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8" name="Ελεύθερη σχεδίαση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Ελεύθερη σχεδίαση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Ορθογώνιο τρίγωνο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Ευθεία γραμμή σύνδεσης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Διάσημα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Διάσημα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Ελεύθερη σχεδίαση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Ελεύθερη σχεδίαση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Ορθογώνιο τρίγωνο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Ευθεία γραμμή σύνδεσης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Θέση τίτλου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6F5097-7A68-4CF9-87FB-31420EF62B11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22" name="Θέση υποσέλιδου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55336A-AF12-49FC-9B48-49B1547AB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pionia.gr/&#913;&#961;&#967;&#953;&#954;&#942;&#931;&#949;&#955;&#943;&#948;&#945;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mailto:ionia@mou.g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pionia.gr/&#913;&#961;&#967;&#953;&#954;&#942;&#931;&#949;&#955;&#943;&#948;&#945;.aspx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pionia.gr/&#913;&#961;&#967;&#953;&#954;&#942;&#931;&#949;&#955;&#943;&#948;&#945;.aspx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pepionia.gr/&#913;&#961;&#967;&#953;&#954;&#942;&#931;&#949;&#955;&#943;&#948;&#945;.aspx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epionia.gr/&#913;&#961;&#967;&#953;&#954;&#942;&#931;&#949;&#955;&#943;&#948;&#945;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 txBox="1">
            <a:spLocks/>
          </p:cNvSpPr>
          <p:nvPr/>
        </p:nvSpPr>
        <p:spPr bwMode="auto">
          <a:xfrm>
            <a:off x="468313" y="115888"/>
            <a:ext cx="8229600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fontAlgn="base" hangingPunct="1">
              <a:buFont typeface="Georgia" pitchFamily="18" charset="0"/>
              <a:buNone/>
            </a:pPr>
            <a:endParaRPr lang="el-GR" altLang="el-GR" b="1" dirty="0">
              <a:cs typeface="Arial" charset="0"/>
            </a:endParaRPr>
          </a:p>
          <a:p>
            <a:pPr algn="ctr" eaLnBrk="1" fontAlgn="base" hangingPunct="1">
              <a:buFont typeface="Georgia" pitchFamily="18" charset="0"/>
              <a:buNone/>
            </a:pPr>
            <a:r>
              <a:rPr lang="el-GR" altLang="el-GR" b="1" dirty="0">
                <a:cs typeface="Arial" charset="0"/>
              </a:rPr>
              <a:t>					</a:t>
            </a:r>
          </a:p>
          <a:p>
            <a:pPr algn="ctr" eaLnBrk="1" fontAlgn="base" hangingPunct="1">
              <a:buFont typeface="Georgia" pitchFamily="18" charset="0"/>
              <a:buNone/>
            </a:pPr>
            <a:endParaRPr lang="el-GR" altLang="el-GR" b="1" dirty="0">
              <a:cs typeface="Arial" charset="0"/>
            </a:endParaRPr>
          </a:p>
          <a:p>
            <a:pPr algn="ctr" eaLnBrk="1" fontAlgn="base" hangingPunct="1">
              <a:buFont typeface="Georgia" pitchFamily="18" charset="0"/>
              <a:buNone/>
            </a:pPr>
            <a:r>
              <a:rPr lang="el-GR" altLang="el-GR" b="1" dirty="0" smtClean="0">
                <a:latin typeface="Bookman Old Style" panose="02050604050505020204" pitchFamily="18" charset="0"/>
                <a:cs typeface="Arial" charset="0"/>
              </a:rPr>
              <a:t>ΘΕΜΑΤΙΚΟΙ </a:t>
            </a:r>
            <a:r>
              <a:rPr lang="el-GR" altLang="el-GR" b="1" dirty="0">
                <a:latin typeface="Bookman Old Style" panose="02050604050505020204" pitchFamily="18" charset="0"/>
                <a:cs typeface="Arial" charset="0"/>
              </a:rPr>
              <a:t>ΚΥΚΛΟΙ ΔΙΑΒΟΥΛΕΥΣΗΣ ΓΙΑ ΤΟΝ ΑΝΑΠΤΥΞΙΑΚΟ ΣΧΕΔΙΑΣΜΟ ΤΗΣ ΠΙΝ</a:t>
            </a:r>
          </a:p>
          <a:p>
            <a:pPr algn="ctr" eaLnBrk="1" fontAlgn="base" hangingPunct="1">
              <a:buFont typeface="Georgia" pitchFamily="18" charset="0"/>
              <a:buNone/>
            </a:pPr>
            <a:r>
              <a:rPr lang="el-GR" altLang="el-GR" sz="1800" b="1" dirty="0">
                <a:latin typeface="Bookman Old Style" panose="02050604050505020204" pitchFamily="18" charset="0"/>
                <a:cs typeface="Arial" charset="0"/>
              </a:rPr>
              <a:t>Προγραμματική Περίοδος 20</a:t>
            </a:r>
            <a:r>
              <a:rPr lang="en-US" altLang="el-GR" sz="1800" b="1" dirty="0">
                <a:latin typeface="Bookman Old Style" panose="02050604050505020204" pitchFamily="18" charset="0"/>
                <a:cs typeface="Arial" charset="0"/>
              </a:rPr>
              <a:t>21</a:t>
            </a:r>
            <a:r>
              <a:rPr lang="el-GR" altLang="el-GR" sz="1800" b="1" dirty="0">
                <a:latin typeface="Bookman Old Style" panose="02050604050505020204" pitchFamily="18" charset="0"/>
                <a:cs typeface="Arial" charset="0"/>
              </a:rPr>
              <a:t> - 202</a:t>
            </a:r>
            <a:r>
              <a:rPr lang="en-US" altLang="el-GR" sz="1800" b="1" dirty="0">
                <a:latin typeface="Bookman Old Style" panose="02050604050505020204" pitchFamily="18" charset="0"/>
                <a:cs typeface="Arial" charset="0"/>
              </a:rPr>
              <a:t>7</a:t>
            </a:r>
            <a:endParaRPr lang="el-GR" altLang="el-GR" sz="1800" b="1" dirty="0">
              <a:latin typeface="Bookman Old Style" panose="02050604050505020204" pitchFamily="18" charset="0"/>
              <a:cs typeface="Arial" charset="0"/>
            </a:endParaRPr>
          </a:p>
          <a:p>
            <a:pPr algn="ctr" eaLnBrk="1" fontAlgn="base" hangingPunct="1">
              <a:buFont typeface="Georgia" pitchFamily="18" charset="0"/>
              <a:buNone/>
            </a:pPr>
            <a:endParaRPr lang="el-GR" altLang="el-GR" b="1" dirty="0">
              <a:latin typeface="Bookman Old Style" panose="02050604050505020204" pitchFamily="18" charset="0"/>
              <a:cs typeface="Arial" charset="0"/>
            </a:endParaRPr>
          </a:p>
          <a:p>
            <a:pPr algn="ctr" eaLnBrk="1" fontAlgn="base" hangingPunct="1">
              <a:buFont typeface="Georgia" pitchFamily="18" charset="0"/>
              <a:buNone/>
            </a:pPr>
            <a:r>
              <a:rPr lang="el-GR" altLang="el-GR" b="1" i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Arial" charset="0"/>
              </a:rPr>
              <a:t>Στόχος </a:t>
            </a:r>
            <a:r>
              <a:rPr lang="el-GR" altLang="el-GR" b="1" i="1" dirty="0">
                <a:solidFill>
                  <a:srgbClr val="0070C0"/>
                </a:solidFill>
                <a:latin typeface="Bookman Old Style" panose="02050604050505020204" pitchFamily="18" charset="0"/>
                <a:cs typeface="Arial" charset="0"/>
              </a:rPr>
              <a:t>Πολιτικής </a:t>
            </a:r>
            <a:r>
              <a:rPr lang="en-US" altLang="el-GR" b="1" i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Arial" charset="0"/>
              </a:rPr>
              <a:t>4</a:t>
            </a:r>
            <a:r>
              <a:rPr lang="el-GR" altLang="el-GR" b="1" i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Arial" charset="0"/>
              </a:rPr>
              <a:t>: </a:t>
            </a:r>
            <a:endParaRPr lang="el-GR" altLang="el-GR" b="1" i="1" dirty="0">
              <a:solidFill>
                <a:srgbClr val="0070C0"/>
              </a:solidFill>
              <a:latin typeface="Bookman Old Style" panose="02050604050505020204" pitchFamily="18" charset="0"/>
              <a:cs typeface="Arial" charset="0"/>
            </a:endParaRPr>
          </a:p>
          <a:p>
            <a:pPr algn="ctr" eaLnBrk="1" fontAlgn="base" hangingPunct="1">
              <a:buFont typeface="Georgia" pitchFamily="18" charset="0"/>
              <a:buNone/>
            </a:pPr>
            <a:r>
              <a:rPr lang="el-GR" altLang="el-GR" b="1" i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Arial" charset="0"/>
              </a:rPr>
              <a:t>Μια πιο κοινωνική Ευρώπη μέσω της υλοποίησης του ευρωπαϊκού πυλώνα κοινωνικών δικαιωμάτων</a:t>
            </a:r>
            <a:endParaRPr lang="el-GR" altLang="el-GR" b="1" i="1" dirty="0">
              <a:solidFill>
                <a:srgbClr val="0070C0"/>
              </a:solidFill>
              <a:latin typeface="Bookman Old Style" panose="02050604050505020204" pitchFamily="18" charset="0"/>
              <a:cs typeface="Arial" charset="0"/>
            </a:endParaRPr>
          </a:p>
          <a:p>
            <a:pPr algn="ctr" eaLnBrk="1" fontAlgn="base" hangingPunct="1">
              <a:buNone/>
            </a:pPr>
            <a:endParaRPr lang="en-US" altLang="el-GR" sz="1800" b="1" dirty="0" smtClean="0">
              <a:solidFill>
                <a:srgbClr val="00B050"/>
              </a:solidFill>
              <a:latin typeface="Bookman Old Style" panose="02050604050505020204" pitchFamily="18" charset="0"/>
              <a:cs typeface="Arial" charset="0"/>
            </a:endParaRPr>
          </a:p>
          <a:p>
            <a:pPr algn="ctr" eaLnBrk="1" fontAlgn="base" hangingPunct="1">
              <a:buNone/>
            </a:pPr>
            <a:r>
              <a:rPr lang="el-GR" altLang="el-GR" sz="1800" b="1" dirty="0" smtClean="0">
                <a:solidFill>
                  <a:srgbClr val="00B050"/>
                </a:solidFill>
                <a:latin typeface="Bookman Old Style" panose="02050604050505020204" pitchFamily="18" charset="0"/>
                <a:cs typeface="Arial" charset="0"/>
              </a:rPr>
              <a:t>Εισήγηση</a:t>
            </a:r>
            <a:r>
              <a:rPr lang="el-GR" altLang="el-GR" sz="1800" b="1" dirty="0">
                <a:solidFill>
                  <a:srgbClr val="00B050"/>
                </a:solidFill>
                <a:latin typeface="Bookman Old Style" panose="02050604050505020204" pitchFamily="18" charset="0"/>
                <a:cs typeface="Arial" charset="0"/>
              </a:rPr>
              <a:t>: </a:t>
            </a:r>
            <a:r>
              <a:rPr lang="el-GR" altLang="el-GR" sz="1800" b="1" dirty="0" smtClean="0">
                <a:solidFill>
                  <a:srgbClr val="00B050"/>
                </a:solidFill>
                <a:latin typeface="Bookman Old Style" panose="02050604050505020204" pitchFamily="18" charset="0"/>
                <a:cs typeface="Arial" charset="0"/>
              </a:rPr>
              <a:t>Μαρίζα </a:t>
            </a:r>
            <a:r>
              <a:rPr lang="el-GR" altLang="el-GR" sz="1800" b="1" dirty="0" err="1" smtClean="0">
                <a:solidFill>
                  <a:srgbClr val="00B050"/>
                </a:solidFill>
                <a:latin typeface="Bookman Old Style" panose="02050604050505020204" pitchFamily="18" charset="0"/>
                <a:cs typeface="Arial" charset="0"/>
              </a:rPr>
              <a:t>Στεριώτη</a:t>
            </a:r>
            <a:r>
              <a:rPr lang="en-US" altLang="el-GR" sz="1800" b="1" dirty="0">
                <a:solidFill>
                  <a:srgbClr val="00B050"/>
                </a:solidFill>
                <a:latin typeface="Bookman Old Style" panose="02050604050505020204" pitchFamily="18" charset="0"/>
                <a:cs typeface="Arial" charset="0"/>
              </a:rPr>
              <a:t> </a:t>
            </a:r>
            <a:endParaRPr lang="en-US" altLang="el-GR" sz="1800" b="1" dirty="0" smtClean="0">
              <a:solidFill>
                <a:srgbClr val="00B050"/>
              </a:solidFill>
              <a:latin typeface="Bookman Old Style" panose="02050604050505020204" pitchFamily="18" charset="0"/>
              <a:cs typeface="Arial" charset="0"/>
            </a:endParaRPr>
          </a:p>
          <a:p>
            <a:pPr algn="ctr" eaLnBrk="1" fontAlgn="base" hangingPunct="1">
              <a:buNone/>
            </a:pPr>
            <a:endParaRPr lang="en-US" altLang="el-GR" b="1" dirty="0" smtClean="0">
              <a:solidFill>
                <a:srgbClr val="C3260C"/>
              </a:solidFill>
              <a:latin typeface="Bookman Old Style" panose="02050604050505020204" pitchFamily="18" charset="0"/>
              <a:cs typeface="Arial" charset="0"/>
            </a:endParaRPr>
          </a:p>
          <a:p>
            <a:pPr algn="ctr" eaLnBrk="1" fontAlgn="base" hangingPunct="1">
              <a:buNone/>
            </a:pPr>
            <a:endParaRPr lang="el-GR" altLang="el-GR" b="1" dirty="0" smtClean="0">
              <a:solidFill>
                <a:srgbClr val="C3260C"/>
              </a:solidFill>
              <a:latin typeface="Bookman Old Style" panose="02050604050505020204" pitchFamily="18" charset="0"/>
              <a:cs typeface="Arial" charset="0"/>
            </a:endParaRPr>
          </a:p>
          <a:p>
            <a:pPr algn="ctr" eaLnBrk="1" fontAlgn="base" hangingPunct="1">
              <a:buFont typeface="Georgia" pitchFamily="18" charset="0"/>
              <a:buNone/>
            </a:pPr>
            <a:r>
              <a:rPr lang="el-GR" altLang="el-GR" sz="1800" b="1" dirty="0" smtClean="0">
                <a:solidFill>
                  <a:srgbClr val="C3260C"/>
                </a:solidFill>
                <a:latin typeface="Bookman Old Style" panose="02050604050505020204" pitchFamily="18" charset="0"/>
                <a:cs typeface="Arial" charset="0"/>
              </a:rPr>
              <a:t>Δεκέμβριος </a:t>
            </a:r>
            <a:r>
              <a:rPr lang="el-GR" altLang="el-GR" sz="1800" b="1" dirty="0">
                <a:solidFill>
                  <a:srgbClr val="C3260C"/>
                </a:solidFill>
                <a:latin typeface="Bookman Old Style" panose="02050604050505020204" pitchFamily="18" charset="0"/>
                <a:cs typeface="Arial" charset="0"/>
              </a:rPr>
              <a:t>2020</a:t>
            </a:r>
          </a:p>
        </p:txBody>
      </p:sp>
      <p:pic>
        <p:nvPicPr>
          <p:cNvPr id="6147" name="Picture 2" descr="http://www.pepionia.gr/portals/0/Images/EDAPIN/pin.jpg">
            <a:hlinkClick r:id="rId3" tooltip="ΠΡΟΓΡΑΜΜΑΤΙΚΗ ΠΕΡΙΟΔΟΣ 2014-2020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80" y="115888"/>
            <a:ext cx="15113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85750"/>
            <a:ext cx="115252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19088"/>
            <a:ext cx="3048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109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endParaRPr lang="el-GR" sz="3700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el-GR" sz="37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el-GR" sz="3700" dirty="0">
                <a:latin typeface="Bookman Old Style" panose="02050604050505020204" pitchFamily="18" charset="0"/>
              </a:rPr>
              <a:t>Έ</a:t>
            </a:r>
            <a:r>
              <a:rPr lang="el-GR" sz="3700" dirty="0" smtClean="0">
                <a:latin typeface="Bookman Old Style" panose="02050604050505020204" pitchFamily="18" charset="0"/>
              </a:rPr>
              <a:t>κτοτε έχει συντελεστεί </a:t>
            </a:r>
            <a:r>
              <a:rPr lang="el-GR" sz="3700" b="1" dirty="0" smtClean="0">
                <a:latin typeface="Bookman Old Style" panose="02050604050505020204" pitchFamily="18" charset="0"/>
              </a:rPr>
              <a:t>σημαντική πρόοδος … </a:t>
            </a:r>
          </a:p>
          <a:p>
            <a:pPr marL="0" indent="0" algn="just">
              <a:buNone/>
            </a:pPr>
            <a:endParaRPr lang="el-GR" sz="3700" b="1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l-GR" sz="3700" b="1" dirty="0" smtClean="0">
                <a:solidFill>
                  <a:srgbClr val="FFC000"/>
                </a:solidFill>
                <a:latin typeface="Bookman Old Style" panose="02050604050505020204" pitchFamily="18" charset="0"/>
              </a:rPr>
              <a:t>υπηρεσίες κοινωνικής </a:t>
            </a:r>
            <a:r>
              <a:rPr lang="el-GR" sz="3700" b="1" dirty="0">
                <a:solidFill>
                  <a:srgbClr val="FFC000"/>
                </a:solidFill>
                <a:latin typeface="Bookman Old Style" panose="02050604050505020204" pitchFamily="18" charset="0"/>
              </a:rPr>
              <a:t>μέριμνας και </a:t>
            </a:r>
            <a:r>
              <a:rPr lang="el-GR" sz="3700" b="1" dirty="0" smtClean="0">
                <a:solidFill>
                  <a:srgbClr val="FFC000"/>
                </a:solidFill>
                <a:latin typeface="Bookman Old Style" panose="02050604050505020204" pitchFamily="18" charset="0"/>
              </a:rPr>
              <a:t>ένταξης</a:t>
            </a:r>
            <a:r>
              <a:rPr lang="el-GR" sz="3700" dirty="0" smtClean="0">
                <a:solidFill>
                  <a:srgbClr val="FFC000"/>
                </a:solidFill>
                <a:latin typeface="Bookman Old Style" panose="020506040505050202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l-GR" sz="3700" dirty="0" smtClean="0">
                <a:latin typeface="Bookman Old Style" panose="02050604050505020204" pitchFamily="18" charset="0"/>
              </a:rPr>
              <a:t>λειτουργούν δομές όπως: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l-GR" sz="3700" dirty="0">
                <a:latin typeface="Bookman Old Style" panose="02050604050505020204" pitchFamily="18" charset="0"/>
              </a:rPr>
              <a:t>δ</a:t>
            </a:r>
            <a:r>
              <a:rPr lang="el-GR" sz="3700" dirty="0" smtClean="0">
                <a:latin typeface="Bookman Old Style" panose="02050604050505020204" pitchFamily="18" charset="0"/>
              </a:rPr>
              <a:t>ημόσιοι βρεφονηπιακοί </a:t>
            </a:r>
            <a:r>
              <a:rPr lang="el-GR" sz="3700" dirty="0">
                <a:latin typeface="Bookman Old Style" panose="02050604050505020204" pitchFamily="18" charset="0"/>
              </a:rPr>
              <a:t>και </a:t>
            </a:r>
            <a:r>
              <a:rPr lang="el-GR" sz="3700" dirty="0" smtClean="0">
                <a:latin typeface="Bookman Old Style" panose="02050604050505020204" pitchFamily="18" charset="0"/>
              </a:rPr>
              <a:t>παιδικοί σταθμοί για παροχή φροντίδας σε παιδιά,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l-GR" sz="3700" dirty="0" smtClean="0">
                <a:latin typeface="Bookman Old Style" panose="02050604050505020204" pitchFamily="18" charset="0"/>
              </a:rPr>
              <a:t>δομές </a:t>
            </a:r>
            <a:r>
              <a:rPr lang="el-GR" sz="3700" dirty="0">
                <a:latin typeface="Bookman Old Style" panose="02050604050505020204" pitchFamily="18" charset="0"/>
              </a:rPr>
              <a:t>φιλοξενίας ατόμων τρίτης </a:t>
            </a:r>
            <a:r>
              <a:rPr lang="el-GR" sz="3700" dirty="0" smtClean="0">
                <a:latin typeface="Bookman Old Style" panose="02050604050505020204" pitchFamily="18" charset="0"/>
              </a:rPr>
              <a:t>ηλικίας (ΚΗΦΗ), γηροκομεία,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l-GR" sz="3700" dirty="0" smtClean="0">
                <a:latin typeface="Bookman Old Style" panose="02050604050505020204" pitchFamily="18" charset="0"/>
              </a:rPr>
              <a:t>συμβουλευτικά κέντρα για τις κακοποιημένες γυναίκες,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l-GR" sz="3700" dirty="0" smtClean="0">
                <a:latin typeface="Bookman Old Style" panose="02050604050505020204" pitchFamily="18" charset="0"/>
              </a:rPr>
              <a:t>κέντρα ημερήσιας φροντίδας </a:t>
            </a:r>
            <a:r>
              <a:rPr lang="el-GR" sz="3700" dirty="0" err="1" smtClean="0">
                <a:latin typeface="Bookman Old Style" panose="02050604050505020204" pitchFamily="18" charset="0"/>
              </a:rPr>
              <a:t>ΑμεΑ</a:t>
            </a:r>
            <a:r>
              <a:rPr lang="el-GR" sz="3700" dirty="0" smtClean="0">
                <a:latin typeface="Bookman Old Style" panose="02050604050505020204" pitchFamily="18" charset="0"/>
              </a:rPr>
              <a:t> και προγράμματα στήριξης μαθητών με ειδικές εκπαιδευτικές ανάγκες,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l-GR" sz="3700" dirty="0" smtClean="0">
                <a:latin typeface="Bookman Old Style" panose="02050604050505020204" pitchFamily="18" charset="0"/>
              </a:rPr>
              <a:t>δομές παροχής </a:t>
            </a:r>
            <a:r>
              <a:rPr lang="el-GR" sz="3700" dirty="0">
                <a:latin typeface="Bookman Old Style" panose="02050604050505020204" pitchFamily="18" charset="0"/>
              </a:rPr>
              <a:t>β</a:t>
            </a:r>
            <a:r>
              <a:rPr lang="el-GR" sz="3700" dirty="0" smtClean="0">
                <a:latin typeface="Bookman Old Style" panose="02050604050505020204" pitchFamily="18" charset="0"/>
              </a:rPr>
              <a:t>ασικών υλικών αγαθών (Κοινωνικά Παντοπωλεία, Συσσίτια, Φαρμακεία),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l-GR" sz="3700" dirty="0" smtClean="0">
                <a:latin typeface="Bookman Old Style" panose="02050604050505020204" pitchFamily="18" charset="0"/>
              </a:rPr>
              <a:t>δομή για αστέγους,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l-GR" sz="3700" dirty="0" smtClean="0">
                <a:latin typeface="Bookman Old Style" panose="02050604050505020204" pitchFamily="18" charset="0"/>
              </a:rPr>
              <a:t>κέντρα κοινότητας, καθώς και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l-GR" sz="3700" dirty="0" smtClean="0">
                <a:latin typeface="Bookman Old Style" panose="02050604050505020204" pitchFamily="18" charset="0"/>
              </a:rPr>
              <a:t>άλλες δομές κοινωνικής μέριμνας.</a:t>
            </a:r>
          </a:p>
          <a:p>
            <a:pPr marL="0" indent="0" algn="just">
              <a:buNone/>
            </a:pPr>
            <a:endParaRPr lang="el-GR" sz="370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3700" b="1" dirty="0" smtClean="0">
                <a:solidFill>
                  <a:srgbClr val="FFC000"/>
                </a:solidFill>
                <a:latin typeface="Bookman Old Style" panose="02050604050505020204" pitchFamily="18" charset="0"/>
                <a:ea typeface="Calibri"/>
                <a:cs typeface="Calibri"/>
              </a:rPr>
              <a:t>Επιτελική Δομή </a:t>
            </a:r>
            <a:r>
              <a:rPr lang="el-GR" sz="3700" dirty="0" smtClean="0">
                <a:latin typeface="Bookman Old Style" panose="02050604050505020204" pitchFamily="18" charset="0"/>
                <a:ea typeface="Calibri"/>
                <a:cs typeface="Calibri"/>
              </a:rPr>
              <a:t>για την παρακολούθηση και αξιολόγηση των παραπάνω δράσεων για την αντιμετώπιση της φτώχειας αποτελεί το </a:t>
            </a:r>
            <a:r>
              <a:rPr lang="el-GR" sz="3700" b="1" dirty="0" smtClean="0">
                <a:solidFill>
                  <a:srgbClr val="00B050"/>
                </a:solidFill>
                <a:latin typeface="Bookman Old Style" panose="02050604050505020204" pitchFamily="18" charset="0"/>
                <a:ea typeface="Calibri"/>
                <a:cs typeface="Calibri"/>
              </a:rPr>
              <a:t>Περιφερειακό Παρατηρητήριο Κοινωνικής Ένταξης</a:t>
            </a:r>
            <a:r>
              <a:rPr lang="el-GR" sz="3700" dirty="0" smtClean="0">
                <a:latin typeface="Bookman Old Style" panose="02050604050505020204" pitchFamily="18" charset="0"/>
                <a:ea typeface="Calibri"/>
                <a:cs typeface="Calibri"/>
              </a:rPr>
              <a:t>.</a:t>
            </a:r>
            <a:endParaRPr lang="el-GR" sz="3700" dirty="0" smtClean="0">
              <a:latin typeface="Bookman Old Style" panose="02050604050505020204" pitchFamily="18" charset="0"/>
            </a:endParaRPr>
          </a:p>
          <a:p>
            <a:endParaRPr lang="el-GR" sz="3700" dirty="0" smtClean="0">
              <a:latin typeface="Bookman Old Style" panose="02050604050505020204" pitchFamily="18" charset="0"/>
            </a:endParaRPr>
          </a:p>
          <a:p>
            <a:pPr marL="285750" lvl="0" indent="-285750" algn="just">
              <a:lnSpc>
                <a:spcPts val="18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sz="3700" dirty="0" smtClean="0">
                <a:latin typeface="Bookman Old Style" panose="02050604050505020204" pitchFamily="18" charset="0"/>
                <a:ea typeface="Calibri"/>
                <a:cs typeface="Calibri"/>
              </a:rPr>
              <a:t>Η παροχή υπηρεσιών και υποστήριξης μέσω των παραπάνω δομών και προγραμμάτων </a:t>
            </a:r>
            <a:r>
              <a:rPr lang="el-GR" sz="3700" b="1" dirty="0" smtClean="0">
                <a:latin typeface="Bookman Old Style" panose="02050604050505020204" pitchFamily="18" charset="0"/>
                <a:ea typeface="Calibri"/>
                <a:cs typeface="Calibri"/>
              </a:rPr>
              <a:t>χρηματοδοτείται το αργότερο έως το 2023</a:t>
            </a:r>
            <a:r>
              <a:rPr lang="el-GR" sz="3700" dirty="0" smtClean="0">
                <a:latin typeface="Bookman Old Style" panose="02050604050505020204" pitchFamily="18" charset="0"/>
                <a:ea typeface="Calibri"/>
                <a:cs typeface="Calibri"/>
              </a:rPr>
              <a:t>. </a:t>
            </a:r>
          </a:p>
          <a:p>
            <a:pPr marL="285750" lvl="0" indent="-285750" algn="just">
              <a:lnSpc>
                <a:spcPts val="18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l-GR" sz="3700" dirty="0" smtClean="0">
              <a:latin typeface="Bookman Old Style" panose="02050604050505020204" pitchFamily="18" charset="0"/>
              <a:ea typeface="Calibri"/>
              <a:cs typeface="Calibri"/>
            </a:endParaRPr>
          </a:p>
          <a:p>
            <a:pPr marL="285750" lvl="0" indent="-285750" algn="just">
              <a:lnSpc>
                <a:spcPts val="18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sz="3700" dirty="0" smtClean="0">
                <a:latin typeface="Bookman Old Style" panose="02050604050505020204" pitchFamily="18" charset="0"/>
                <a:ea typeface="Calibri"/>
                <a:cs typeface="Calibri"/>
              </a:rPr>
              <a:t>Αναγκαία η </a:t>
            </a:r>
            <a:r>
              <a:rPr lang="el-GR" sz="3700" b="1" dirty="0" smtClean="0">
                <a:solidFill>
                  <a:srgbClr val="0070C0"/>
                </a:solidFill>
                <a:latin typeface="Bookman Old Style" panose="02050604050505020204" pitchFamily="18" charset="0"/>
                <a:ea typeface="Calibri"/>
                <a:cs typeface="Calibri"/>
              </a:rPr>
              <a:t>συνέχιση</a:t>
            </a:r>
            <a:r>
              <a:rPr lang="el-GR" sz="3700" b="1" dirty="0" smtClean="0">
                <a:latin typeface="Bookman Old Style" panose="02050604050505020204" pitchFamily="18" charset="0"/>
                <a:ea typeface="Calibri"/>
                <a:cs typeface="Calibri"/>
              </a:rPr>
              <a:t> </a:t>
            </a:r>
            <a:r>
              <a:rPr lang="el-GR" sz="3700" dirty="0" smtClean="0">
                <a:latin typeface="Bookman Old Style" panose="02050604050505020204" pitchFamily="18" charset="0"/>
                <a:ea typeface="Calibri"/>
                <a:cs typeface="Calibri"/>
              </a:rPr>
              <a:t>των περισσότερων από αυτά </a:t>
            </a:r>
            <a:r>
              <a:rPr lang="el-GR" sz="3700" b="1" dirty="0" smtClean="0">
                <a:solidFill>
                  <a:srgbClr val="0070C0"/>
                </a:solidFill>
                <a:latin typeface="Bookman Old Style" panose="02050604050505020204" pitchFamily="18" charset="0"/>
                <a:ea typeface="Calibri"/>
                <a:cs typeface="Calibri"/>
              </a:rPr>
              <a:t>για μετά το 2023</a:t>
            </a:r>
            <a:r>
              <a:rPr lang="el-GR" sz="3700" dirty="0" smtClean="0">
                <a:latin typeface="Bookman Old Style" panose="02050604050505020204" pitchFamily="18" charset="0"/>
                <a:ea typeface="Calibri"/>
                <a:cs typeface="Calibri"/>
              </a:rPr>
              <a:t>, κατόπιν:</a:t>
            </a:r>
          </a:p>
          <a:p>
            <a:pPr marL="0" lvl="0" indent="0" algn="just">
              <a:lnSpc>
                <a:spcPts val="1800"/>
              </a:lnSpc>
              <a:spcBef>
                <a:spcPts val="600"/>
              </a:spcBef>
              <a:buNone/>
            </a:pPr>
            <a:r>
              <a:rPr lang="el-GR" sz="3700" dirty="0" smtClean="0">
                <a:latin typeface="Bookman Old Style" panose="02050604050505020204" pitchFamily="18" charset="0"/>
                <a:ea typeface="Calibri"/>
                <a:cs typeface="Calibri"/>
              </a:rPr>
              <a:t>                               1.   </a:t>
            </a:r>
            <a:r>
              <a:rPr lang="el-GR" sz="3700" b="1" dirty="0" err="1" smtClean="0">
                <a:latin typeface="Bookman Old Style" panose="02050604050505020204" pitchFamily="18" charset="0"/>
                <a:ea typeface="Calibri"/>
                <a:cs typeface="Calibri"/>
              </a:rPr>
              <a:t>επικαιροποίησης</a:t>
            </a:r>
            <a:r>
              <a:rPr lang="el-GR" sz="3700" b="1" dirty="0" smtClean="0">
                <a:latin typeface="Bookman Old Style" panose="02050604050505020204" pitchFamily="18" charset="0"/>
                <a:ea typeface="Calibri"/>
                <a:cs typeface="Calibri"/>
              </a:rPr>
              <a:t> της ΠΕΣΚΕ</a:t>
            </a:r>
            <a:r>
              <a:rPr lang="el-GR" sz="3700" dirty="0" smtClean="0">
                <a:latin typeface="Bookman Old Style" panose="02050604050505020204" pitchFamily="18" charset="0"/>
                <a:ea typeface="Calibri"/>
                <a:cs typeface="Calibri"/>
              </a:rPr>
              <a:t>, </a:t>
            </a:r>
          </a:p>
          <a:p>
            <a:pPr marL="0" lvl="0" indent="0" algn="just">
              <a:lnSpc>
                <a:spcPts val="1800"/>
              </a:lnSpc>
              <a:spcBef>
                <a:spcPts val="600"/>
              </a:spcBef>
              <a:buNone/>
            </a:pPr>
            <a:r>
              <a:rPr lang="el-GR" sz="3700" dirty="0" smtClean="0">
                <a:latin typeface="Bookman Old Style" panose="02050604050505020204" pitchFamily="18" charset="0"/>
                <a:ea typeface="Calibri"/>
                <a:cs typeface="Calibri"/>
              </a:rPr>
              <a:t>                               2.  αξιολόγησης και </a:t>
            </a:r>
            <a:r>
              <a:rPr lang="el-GR" sz="3700" b="1" dirty="0" smtClean="0">
                <a:latin typeface="Bookman Old Style" panose="02050604050505020204" pitchFamily="18" charset="0"/>
                <a:ea typeface="Calibri"/>
                <a:cs typeface="Calibri"/>
              </a:rPr>
              <a:t>προσαρμογής της λειτουργίας προγραμμάτων και δομών</a:t>
            </a:r>
            <a:r>
              <a:rPr lang="el-GR" sz="3700" dirty="0" smtClean="0">
                <a:latin typeface="Bookman Old Style" panose="02050604050505020204" pitchFamily="18" charset="0"/>
                <a:ea typeface="Calibri"/>
                <a:cs typeface="Calibri"/>
              </a:rPr>
              <a:t>.</a:t>
            </a:r>
            <a:endParaRPr lang="el-GR" sz="3700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l-GR" dirty="0" smtClean="0">
              <a:latin typeface="Bookman Old Style" panose="0205060405050502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l-GR" dirty="0" smtClean="0">
              <a:latin typeface="Bookman Old Style" panose="0205060405050502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l-GR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el-GR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el-GR" dirty="0">
              <a:latin typeface="Bookman Old Style" panose="02050604050505020204" pitchFamily="18" charset="0"/>
            </a:endParaRPr>
          </a:p>
          <a:p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l-GR" sz="3200" i="1" dirty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Υφιστάμενη Κατάσταση</a:t>
            </a:r>
            <a:b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endParaRPr lang="el-G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7774"/>
            <a:ext cx="935906" cy="55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2766"/>
            <a:ext cx="287813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5577"/>
            <a:ext cx="115252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7066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l-GR" sz="1700" b="1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el-GR" sz="1700" b="1" dirty="0" smtClean="0">
                <a:latin typeface="Bookman Old Style" panose="02050604050505020204" pitchFamily="18" charset="0"/>
              </a:rPr>
              <a:t>  …  συνέπεια</a:t>
            </a:r>
            <a:r>
              <a:rPr lang="el-GR" sz="1700" dirty="0" smtClean="0">
                <a:latin typeface="Bookman Old Style" panose="02050604050505020204" pitchFamily="18" charset="0"/>
              </a:rPr>
              <a:t> των παραπάνω ήταν:</a:t>
            </a:r>
          </a:p>
          <a:p>
            <a:pPr marL="0" indent="0" algn="just">
              <a:buNone/>
            </a:pPr>
            <a:endParaRPr lang="el-GR" sz="17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el-GR" sz="1700" dirty="0" smtClean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sz="1700" b="1" dirty="0" smtClean="0">
                <a:latin typeface="Bookman Old Style" panose="02050604050505020204" pitchFamily="18" charset="0"/>
              </a:rPr>
              <a:t>η </a:t>
            </a:r>
            <a:r>
              <a:rPr lang="el-GR" sz="1700" b="1" dirty="0">
                <a:latin typeface="Bookman Old Style" panose="02050604050505020204" pitchFamily="18" charset="0"/>
              </a:rPr>
              <a:t>ΠΙΝ το 2018 καταγράφει το χαμηλότερο ποσοστό ανθρώπων που κινδυνεύουν από φτώχεια και κοινωνικό αποκλεισμό στη χώρα</a:t>
            </a:r>
            <a:r>
              <a:rPr lang="el-GR" sz="1700" dirty="0">
                <a:latin typeface="Bookman Old Style" panose="02050604050505020204" pitchFamily="18" charset="0"/>
              </a:rPr>
              <a:t> (28,1% έναντι 31,8% για τη χώρα).</a:t>
            </a:r>
          </a:p>
          <a:p>
            <a:pPr marL="109728" indent="0" algn="just">
              <a:buNone/>
            </a:pPr>
            <a:endParaRPr lang="el-GR" sz="1700" dirty="0" smtClean="0">
              <a:latin typeface="Bookman Old Style" panose="02050604050505020204" pitchFamily="18" charset="0"/>
            </a:endParaRPr>
          </a:p>
          <a:p>
            <a:pPr marL="109728" indent="0" algn="just">
              <a:buNone/>
            </a:pPr>
            <a:r>
              <a:rPr lang="el-GR" sz="1700" dirty="0">
                <a:latin typeface="Bookman Old Style" panose="02050604050505020204" pitchFamily="18" charset="0"/>
              </a:rPr>
              <a:t>ε</a:t>
            </a:r>
            <a:r>
              <a:rPr lang="el-GR" sz="1700" dirty="0" smtClean="0">
                <a:latin typeface="Bookman Old Style" panose="02050604050505020204" pitchFamily="18" charset="0"/>
              </a:rPr>
              <a:t>νώ,</a:t>
            </a:r>
          </a:p>
          <a:p>
            <a:pPr marL="109728" indent="0" algn="just">
              <a:buNone/>
            </a:pPr>
            <a:endParaRPr lang="el-GR" sz="1700" dirty="0" smtClean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sz="1700" dirty="0">
                <a:latin typeface="Bookman Old Style" panose="02050604050505020204" pitchFamily="18" charset="0"/>
              </a:rPr>
              <a:t>ό</a:t>
            </a:r>
            <a:r>
              <a:rPr lang="el-GR" sz="1700" dirty="0" smtClean="0">
                <a:latin typeface="Bookman Old Style" panose="02050604050505020204" pitchFamily="18" charset="0"/>
              </a:rPr>
              <a:t>σον </a:t>
            </a:r>
            <a:r>
              <a:rPr lang="el-GR" sz="1700" dirty="0">
                <a:latin typeface="Bookman Old Style" panose="02050604050505020204" pitchFamily="18" charset="0"/>
              </a:rPr>
              <a:t>αφορά στο υπολογιζόμενο </a:t>
            </a:r>
            <a:r>
              <a:rPr lang="el-GR" sz="1700" dirty="0" smtClean="0">
                <a:latin typeface="Bookman Old Style" panose="02050604050505020204" pitchFamily="18" charset="0"/>
              </a:rPr>
              <a:t>ποσοστό </a:t>
            </a:r>
            <a:r>
              <a:rPr lang="el-GR" sz="1700" b="1" dirty="0" smtClean="0">
                <a:latin typeface="Bookman Old Style" panose="02050604050505020204" pitchFamily="18" charset="0"/>
              </a:rPr>
              <a:t>ακραίας φτώχειας</a:t>
            </a:r>
            <a:r>
              <a:rPr lang="el-GR" sz="1700" dirty="0" smtClean="0">
                <a:latin typeface="Bookman Old Style" panose="02050604050505020204" pitchFamily="18" charset="0"/>
              </a:rPr>
              <a:t> </a:t>
            </a:r>
            <a:r>
              <a:rPr lang="el-GR" sz="1700" dirty="0">
                <a:latin typeface="Bookman Old Style" panose="02050604050505020204" pitchFamily="18" charset="0"/>
              </a:rPr>
              <a:t>η</a:t>
            </a:r>
            <a:r>
              <a:rPr lang="el-GR" sz="1700" b="1" dirty="0">
                <a:latin typeface="Bookman Old Style" panose="02050604050505020204" pitchFamily="18" charset="0"/>
              </a:rPr>
              <a:t> ΠΙΝ καταλαμβάνει την 3η καλύτερη θέση με 9,8% το 2016 </a:t>
            </a:r>
            <a:r>
              <a:rPr lang="el-GR" sz="1700" dirty="0">
                <a:latin typeface="Bookman Old Style" panose="02050604050505020204" pitchFamily="18" charset="0"/>
              </a:rPr>
              <a:t>(έναντι 10,6% το 2013), αλλά με τη μικρότερη διακύμανση </a:t>
            </a:r>
            <a:r>
              <a:rPr lang="el-GR" sz="1700" dirty="0" smtClean="0">
                <a:latin typeface="Bookman Old Style" panose="02050604050505020204" pitchFamily="18" charset="0"/>
              </a:rPr>
              <a:t>(</a:t>
            </a:r>
            <a:r>
              <a:rPr lang="el-GR" sz="1700" dirty="0" err="1" smtClean="0">
                <a:latin typeface="Bookman Old Style" panose="02050604050505020204" pitchFamily="18" charset="0"/>
              </a:rPr>
              <a:t>min</a:t>
            </a:r>
            <a:r>
              <a:rPr lang="el-GR" sz="1700" dirty="0" smtClean="0">
                <a:latin typeface="Bookman Old Style" panose="02050604050505020204" pitchFamily="18" charset="0"/>
              </a:rPr>
              <a:t>-</a:t>
            </a:r>
            <a:r>
              <a:rPr lang="el-GR" sz="1700" dirty="0" err="1" smtClean="0">
                <a:latin typeface="Bookman Old Style" panose="02050604050505020204" pitchFamily="18" charset="0"/>
              </a:rPr>
              <a:t>max</a:t>
            </a:r>
            <a:r>
              <a:rPr lang="el-GR" sz="1700" dirty="0" smtClean="0">
                <a:latin typeface="Bookman Old Style" panose="02050604050505020204" pitchFamily="18" charset="0"/>
              </a:rPr>
              <a:t> </a:t>
            </a:r>
            <a:r>
              <a:rPr lang="el-GR" sz="1700" dirty="0">
                <a:latin typeface="Bookman Old Style" panose="02050604050505020204" pitchFamily="18" charset="0"/>
              </a:rPr>
              <a:t>τιμή</a:t>
            </a:r>
            <a:r>
              <a:rPr lang="el-GR" sz="1700" dirty="0" smtClean="0">
                <a:latin typeface="Bookman Old Style" panose="02050604050505020204" pitchFamily="18" charset="0"/>
              </a:rPr>
              <a:t>).</a:t>
            </a:r>
          </a:p>
          <a:p>
            <a:pPr marL="0" indent="0" algn="just">
              <a:buNone/>
            </a:pPr>
            <a:endParaRPr lang="el-GR" sz="17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el-GR" sz="15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el-GR" sz="150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Υφιστάμενη </a:t>
            </a:r>
            <a:r>
              <a:rPr lang="el-GR" sz="32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Κατάσταση</a:t>
            </a:r>
            <a:endParaRPr lang="el-GR" sz="3200" i="1" dirty="0">
              <a:latin typeface="Bookman Old Style" panose="020506040505050202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944"/>
            <a:ext cx="115252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2766"/>
            <a:ext cx="287813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17774"/>
            <a:ext cx="935906" cy="55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9558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l-GR" sz="2900" dirty="0" smtClean="0">
                <a:latin typeface="Bookman Old Style" panose="02050604050505020204" pitchFamily="18" charset="0"/>
              </a:rPr>
              <a:t>Μέσω του ΠΕΠ ολοκληρώθηκε </a:t>
            </a:r>
            <a:r>
              <a:rPr lang="el-GR" sz="2900" b="1" dirty="0" smtClean="0">
                <a:latin typeface="Bookman Old Style" panose="02050604050505020204" pitchFamily="18" charset="0"/>
              </a:rPr>
              <a:t>ο ριζικός εκσυγχρονισμός βασικών νοσοκομειακών μονάδων</a:t>
            </a:r>
            <a:r>
              <a:rPr lang="el-GR" sz="2900" dirty="0" smtClean="0">
                <a:latin typeface="Bookman Old Style" panose="02050604050505020204" pitchFamily="18" charset="0"/>
              </a:rPr>
              <a:t> (Κέρκυρας, Ζακύνθου, Λευκάδας), ελλείψεις όμως εντοπίζονται σε εργαστήρια και ιατρικό εξοπλισμό, καθώς και στη λειτουργικότητα των δομών </a:t>
            </a:r>
            <a:r>
              <a:rPr lang="el-GR" sz="2900" dirty="0" err="1" smtClean="0">
                <a:latin typeface="Bookman Old Style" panose="02050604050505020204" pitchFamily="18" charset="0"/>
              </a:rPr>
              <a:t>α’θμιας</a:t>
            </a:r>
            <a:r>
              <a:rPr lang="el-GR" sz="2900" dirty="0" smtClean="0">
                <a:latin typeface="Bookman Old Style" panose="02050604050505020204" pitchFamily="18" charset="0"/>
              </a:rPr>
              <a:t> φροντίδας υγείας.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l-GR" sz="2900" dirty="0" smtClean="0">
              <a:latin typeface="Bookman Old Style" panose="0205060405050502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l-GR" sz="2900" dirty="0" smtClean="0">
                <a:latin typeface="Bookman Old Style" panose="02050604050505020204" pitchFamily="18" charset="0"/>
              </a:rPr>
              <a:t>Την περίοδο αυτή στην ΠΙΝ (όπως και σε ολόκληρη τη χώρα) ξεκίνησε η </a:t>
            </a:r>
            <a:r>
              <a:rPr lang="el-GR" sz="2900" b="1" dirty="0" smtClean="0">
                <a:latin typeface="Bookman Old Style" panose="02050604050505020204" pitchFamily="18" charset="0"/>
              </a:rPr>
              <a:t>λειτουργία των ΤΟΜΥ </a:t>
            </a:r>
            <a:r>
              <a:rPr lang="el-GR" sz="2900" dirty="0" smtClean="0">
                <a:latin typeface="Bookman Old Style" panose="02050604050505020204" pitchFamily="18" charset="0"/>
              </a:rPr>
              <a:t>με σχετικά χαμηλή ανταπόκριση έως τώρα.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l-GR" sz="2900" dirty="0" smtClean="0">
              <a:latin typeface="Bookman Old Style" panose="0205060405050502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l-GR" sz="2900" dirty="0" smtClean="0">
                <a:latin typeface="Bookman Old Style" panose="02050604050505020204" pitchFamily="18" charset="0"/>
              </a:rPr>
              <a:t>Η ΠΙΝ έχει </a:t>
            </a:r>
            <a:r>
              <a:rPr lang="el-GR" sz="2900" b="1" dirty="0" smtClean="0">
                <a:latin typeface="Bookman Old Style" panose="02050604050505020204" pitchFamily="18" charset="0"/>
              </a:rPr>
              <a:t>χρηματοδοτήσει πρόσφατα την ενίσχυση του Περιφερειακού Συστήματος Υγείας με ανθρώπινο δυναμικό</a:t>
            </a:r>
            <a:r>
              <a:rPr lang="el-GR" sz="2900" dirty="0" smtClean="0">
                <a:latin typeface="Bookman Old Style" panose="02050604050505020204" pitchFamily="18" charset="0"/>
              </a:rPr>
              <a:t>, ενώ σε εξέλιξη βρίσκεται η διαδικασία χρηματοδότησης για αγορά ειδικού εξοπλισμού και βελτίωσης υποδομών</a:t>
            </a:r>
            <a:r>
              <a:rPr lang="en-US" sz="2900" dirty="0" smtClean="0">
                <a:latin typeface="Bookman Old Style" panose="02050604050505020204" pitchFamily="18" charset="0"/>
              </a:rPr>
              <a:t>.</a:t>
            </a:r>
            <a:r>
              <a:rPr lang="el-GR" sz="2900" dirty="0" smtClean="0">
                <a:latin typeface="Bookman Old Style" panose="020506040505050202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l-GR" sz="2900" dirty="0" smtClean="0">
              <a:latin typeface="Bookman Old Style" panose="0205060405050502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l-GR" sz="2900" dirty="0" smtClean="0">
                <a:latin typeface="Bookman Old Style" panose="02050604050505020204" pitchFamily="18" charset="0"/>
              </a:rPr>
              <a:t>Για την Πρόνοια μέσω του ΠΕΠ </a:t>
            </a:r>
            <a:r>
              <a:rPr lang="el-GR" sz="2900" b="1" dirty="0" smtClean="0">
                <a:latin typeface="Bookman Old Style" panose="02050604050505020204" pitchFamily="18" charset="0"/>
              </a:rPr>
              <a:t>βελτιώνονται</a:t>
            </a:r>
            <a:r>
              <a:rPr lang="el-GR" sz="2900" dirty="0" smtClean="0">
                <a:latin typeface="Bookman Old Style" panose="02050604050505020204" pitchFamily="18" charset="0"/>
              </a:rPr>
              <a:t> ορισμένες  </a:t>
            </a:r>
            <a:r>
              <a:rPr lang="el-GR" sz="2900" dirty="0" err="1" smtClean="0">
                <a:latin typeface="Bookman Old Style" panose="02050604050505020204" pitchFamily="18" charset="0"/>
              </a:rPr>
              <a:t>προνοιακές</a:t>
            </a:r>
            <a:r>
              <a:rPr lang="el-GR" sz="2900" dirty="0" smtClean="0">
                <a:latin typeface="Bookman Old Style" panose="02050604050505020204" pitchFamily="18" charset="0"/>
              </a:rPr>
              <a:t> υποδομές (γηροκομεία, παιδικοί σταθμοί), σε συνδυασμό με την υλοποίηση δράσεων υπέρ των κοινωνικά ευπαθών ομάδων (υποστήριξη λειτουργίας κοινωνικών δομών).</a:t>
            </a:r>
            <a:endParaRPr lang="el-GR" sz="29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el-GR" dirty="0">
              <a:latin typeface="Bookman Old Style" panose="0205060405050502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l-GR" dirty="0">
              <a:latin typeface="Bookman Old Style" panose="0205060405050502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l-GR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l-GR" dirty="0"/>
          </a:p>
          <a:p>
            <a:pPr marL="457200" indent="-457200" algn="just">
              <a:buAutoNum type="arabicPeriod"/>
            </a:pPr>
            <a:endParaRPr lang="el-GR" dirty="0"/>
          </a:p>
          <a:p>
            <a:pPr marL="457200" indent="-457200" algn="just">
              <a:buAutoNum type="arabicPeriod"/>
            </a:pPr>
            <a:endParaRPr lang="el-GR" dirty="0"/>
          </a:p>
          <a:p>
            <a:pPr marL="457200" indent="-457200" algn="just">
              <a:buAutoNum type="arabicPeriod"/>
            </a:pPr>
            <a:endParaRPr lang="el-GR" dirty="0"/>
          </a:p>
          <a:p>
            <a:pPr marL="457200" indent="-457200" algn="just">
              <a:buAutoNum type="arabicPeriod"/>
            </a:pPr>
            <a:endParaRPr lang="el-GR" dirty="0"/>
          </a:p>
          <a:p>
            <a:pPr marL="457200" indent="-457200" algn="just">
              <a:buAutoNum type="arabicPeriod"/>
            </a:pPr>
            <a:endParaRPr lang="el-GR" dirty="0"/>
          </a:p>
          <a:p>
            <a:pPr marL="457200" indent="-457200" algn="just">
              <a:buAutoNum type="arabicPeriod"/>
            </a:pPr>
            <a:endParaRPr lang="el-GR" dirty="0"/>
          </a:p>
          <a:p>
            <a:pPr marL="457200" indent="-457200" algn="just">
              <a:buAutoNum type="arabicPeriod"/>
            </a:pP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Υφιστάμενη </a:t>
            </a:r>
            <a:r>
              <a:rPr lang="el-GR" sz="32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Κατάσταση</a:t>
            </a:r>
            <a:endParaRPr lang="el-GR" dirty="0">
              <a:latin typeface="Bookman Old Style" panose="020506040505050202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4164"/>
            <a:ext cx="1152525" cy="68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87027"/>
            <a:ext cx="2878137" cy="72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408" y="287027"/>
            <a:ext cx="933450" cy="599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025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1700" dirty="0" smtClean="0"/>
          </a:p>
          <a:p>
            <a:pPr marL="0" indent="0" algn="ctr">
              <a:buNone/>
            </a:pPr>
            <a:r>
              <a:rPr lang="el-GR" sz="2200" dirty="0" smtClean="0">
                <a:latin typeface="Bookman Old Style" panose="02050604050505020204" pitchFamily="18" charset="0"/>
              </a:rPr>
              <a:t>Συνοψίζονται σε:</a:t>
            </a:r>
          </a:p>
          <a:p>
            <a:pPr marL="0" indent="0">
              <a:buNone/>
            </a:pPr>
            <a:endParaRPr lang="el-GR" sz="1700" dirty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sz="1700" b="1" dirty="0" smtClean="0">
                <a:latin typeface="Bookman Old Style" panose="02050604050505020204" pitchFamily="18" charset="0"/>
              </a:rPr>
              <a:t>διατηρούμενη </a:t>
            </a:r>
            <a:r>
              <a:rPr lang="el-GR" sz="1700" b="1" dirty="0">
                <a:latin typeface="Bookman Old Style" panose="02050604050505020204" pitchFamily="18" charset="0"/>
              </a:rPr>
              <a:t>αναντιστοιχία </a:t>
            </a:r>
            <a:r>
              <a:rPr lang="el-GR" sz="1700" dirty="0">
                <a:latin typeface="Bookman Old Style" panose="02050604050505020204" pitchFamily="18" charset="0"/>
              </a:rPr>
              <a:t>ανάμεσα στις βελτιούμενες κοινωνικές (εκπαιδευτικές και υγειονομικές) υποδομές και στις αντίστοιχες παρεχόμενες υπηρεσίες (λόγω ποσοτικών και ποιοτικών ελλείψεων σε στελεχιακό δυναμικό και της </a:t>
            </a:r>
            <a:r>
              <a:rPr lang="el-GR" sz="1700" dirty="0" err="1">
                <a:latin typeface="Bookman Old Style" panose="02050604050505020204" pitchFamily="18" charset="0"/>
              </a:rPr>
              <a:t>νησιωτικότητας</a:t>
            </a:r>
            <a:r>
              <a:rPr lang="el-GR" sz="1700" dirty="0" smtClean="0">
                <a:latin typeface="Bookman Old Style" panose="02050604050505020204" pitchFamily="18" charset="0"/>
              </a:rPr>
              <a:t>) και</a:t>
            </a:r>
          </a:p>
          <a:p>
            <a:pPr marL="0" indent="0" algn="just">
              <a:buNone/>
            </a:pPr>
            <a:endParaRPr lang="el-GR" sz="1700" dirty="0" smtClean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sz="1700" b="1" dirty="0">
                <a:latin typeface="Bookman Old Style" panose="02050604050505020204" pitchFamily="18" charset="0"/>
              </a:rPr>
              <a:t>βελτιωμένη εικόνα </a:t>
            </a:r>
            <a:r>
              <a:rPr lang="el-GR" sz="1700" dirty="0">
                <a:latin typeface="Bookman Old Style" panose="02050604050505020204" pitchFamily="18" charset="0"/>
              </a:rPr>
              <a:t>συγκριτικά με τις άλλες Περιφέρειες, όσον αφορά στην κοινωνική ένταξη και </a:t>
            </a:r>
            <a:r>
              <a:rPr lang="el-GR" sz="1700" dirty="0" smtClean="0">
                <a:latin typeface="Bookman Old Style" panose="02050604050505020204" pitchFamily="18" charset="0"/>
              </a:rPr>
              <a:t>στην </a:t>
            </a:r>
            <a:r>
              <a:rPr lang="el-GR" sz="1700" dirty="0">
                <a:latin typeface="Bookman Old Style" panose="02050604050505020204" pitchFamily="18" charset="0"/>
              </a:rPr>
              <a:t>αντιμετώπιση της </a:t>
            </a:r>
            <a:r>
              <a:rPr lang="el-GR" sz="1700" dirty="0" smtClean="0">
                <a:latin typeface="Bookman Old Style" panose="02050604050505020204" pitchFamily="18" charset="0"/>
              </a:rPr>
              <a:t>φτώχειας.</a:t>
            </a:r>
            <a:endParaRPr lang="el-GR" sz="170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l-GR" sz="1700" dirty="0"/>
          </a:p>
          <a:p>
            <a:pPr>
              <a:buFont typeface="Wingdings" panose="05000000000000000000" pitchFamily="2" charset="2"/>
              <a:buChar char="q"/>
            </a:pPr>
            <a:endParaRPr lang="el-GR" sz="1700" dirty="0"/>
          </a:p>
          <a:p>
            <a:pPr marL="0" indent="0">
              <a:buNone/>
            </a:pPr>
            <a:r>
              <a:rPr lang="el-GR" dirty="0"/>
              <a:t> </a:t>
            </a:r>
          </a:p>
          <a:p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Χαρακτηριστικά</a:t>
            </a:r>
            <a:endParaRPr lang="el-GR" sz="3200" i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7774"/>
            <a:ext cx="935906" cy="55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87027"/>
            <a:ext cx="2878137" cy="72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4164"/>
            <a:ext cx="1152525" cy="68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480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sz="3100" dirty="0" smtClean="0"/>
              <a:t> </a:t>
            </a:r>
            <a:r>
              <a:rPr lang="el-GR" sz="4600" b="1" dirty="0">
                <a:latin typeface="Bookman Old Style" panose="02050604050505020204" pitchFamily="18" charset="0"/>
              </a:rPr>
              <a:t>Διασφάλιση της κοινωνικής </a:t>
            </a:r>
            <a:r>
              <a:rPr lang="el-GR" sz="4600" b="1" dirty="0" smtClean="0">
                <a:latin typeface="Bookman Old Style" panose="02050604050505020204" pitchFamily="18" charset="0"/>
              </a:rPr>
              <a:t>συνεκτικότητας</a:t>
            </a:r>
          </a:p>
          <a:p>
            <a:pPr marL="0" indent="0" algn="ctr">
              <a:buNone/>
            </a:pPr>
            <a:endParaRPr lang="el-GR" sz="1700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el-GR" sz="1700" b="1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l-GR" sz="2900" dirty="0" smtClean="0">
                <a:latin typeface="Bookman Old Style" panose="02050604050505020204" pitchFamily="18" charset="0"/>
              </a:rPr>
              <a:t>     με στόχο</a:t>
            </a:r>
          </a:p>
          <a:p>
            <a:pPr marL="0" indent="0" algn="ctr">
              <a:buNone/>
            </a:pPr>
            <a:endParaRPr lang="el-GR" sz="2900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l-GR" sz="4500" b="1" dirty="0" smtClean="0">
                <a:latin typeface="Bookman Old Style" panose="02050604050505020204" pitchFamily="18" charset="0"/>
              </a:rPr>
              <a:t>τη δημιουργία </a:t>
            </a:r>
            <a:r>
              <a:rPr lang="el-GR" sz="4500" b="1" dirty="0">
                <a:latin typeface="Bookman Old Style" panose="02050604050505020204" pitchFamily="18" charset="0"/>
              </a:rPr>
              <a:t>συνθηκών </a:t>
            </a:r>
            <a:r>
              <a:rPr lang="en-US" sz="4500" b="1" dirty="0" smtClean="0">
                <a:latin typeface="Bookman Old Style" panose="02050604050505020204" pitchFamily="18" charset="0"/>
              </a:rPr>
              <a:t>K</a:t>
            </a:r>
            <a:r>
              <a:rPr lang="el-GR" sz="4500" b="1" dirty="0" err="1" smtClean="0">
                <a:latin typeface="Bookman Old Style" panose="02050604050505020204" pitchFamily="18" charset="0"/>
              </a:rPr>
              <a:t>οινωνικής</a:t>
            </a:r>
            <a:r>
              <a:rPr lang="el-GR" sz="4500" b="1" dirty="0" smtClean="0">
                <a:latin typeface="Bookman Old Style" panose="02050604050505020204" pitchFamily="18" charset="0"/>
              </a:rPr>
              <a:t> Ανθεκτικότητας</a:t>
            </a:r>
            <a:r>
              <a:rPr lang="el-GR" i="1" dirty="0" smtClean="0">
                <a:latin typeface="Bookman Old Style" panose="02050604050505020204" pitchFamily="18" charset="0"/>
              </a:rPr>
              <a:t>, </a:t>
            </a:r>
          </a:p>
          <a:p>
            <a:pPr marL="0" indent="0" algn="ctr">
              <a:buNone/>
            </a:pPr>
            <a:endParaRPr lang="el-GR" sz="2900" i="1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l-GR" sz="2900" i="1" dirty="0" smtClean="0">
                <a:latin typeface="Bookman Old Style" panose="02050604050505020204" pitchFamily="18" charset="0"/>
              </a:rPr>
              <a:t>μέσω :</a:t>
            </a:r>
          </a:p>
          <a:p>
            <a:pPr marL="0" indent="0" algn="ctr">
              <a:buNone/>
            </a:pPr>
            <a:endParaRPr lang="el-GR" i="1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el-GR" dirty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b="1" dirty="0" smtClean="0">
                <a:latin typeface="Bookman Old Style" panose="02050604050505020204" pitchFamily="18" charset="0"/>
              </a:rPr>
              <a:t>συνεχούς </a:t>
            </a:r>
            <a:r>
              <a:rPr lang="el-GR" b="1" dirty="0">
                <a:latin typeface="Bookman Old Style" panose="02050604050505020204" pitchFamily="18" charset="0"/>
              </a:rPr>
              <a:t>διευκόλυνσης της πρόσβασης στη </a:t>
            </a:r>
            <a:r>
              <a:rPr lang="el-GR" b="1" dirty="0" smtClean="0">
                <a:latin typeface="Bookman Old Style" panose="02050604050505020204" pitchFamily="18" charset="0"/>
              </a:rPr>
              <a:t>γνώση,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l-GR" dirty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b="1" dirty="0">
                <a:latin typeface="Bookman Old Style" panose="02050604050505020204" pitchFamily="18" charset="0"/>
              </a:rPr>
              <a:t>π</a:t>
            </a:r>
            <a:r>
              <a:rPr lang="el-GR" b="1" dirty="0" smtClean="0">
                <a:latin typeface="Bookman Old Style" panose="02050604050505020204" pitchFamily="18" charset="0"/>
              </a:rPr>
              <a:t>εραιτέρω θωράκισης των </a:t>
            </a:r>
            <a:r>
              <a:rPr lang="el-GR" b="1" dirty="0">
                <a:latin typeface="Bookman Old Style" panose="02050604050505020204" pitchFamily="18" charset="0"/>
              </a:rPr>
              <a:t>συστημάτων υγείας και κοινωνικής προστασίας</a:t>
            </a:r>
            <a:r>
              <a:rPr lang="el-GR" dirty="0">
                <a:latin typeface="Bookman Old Style" panose="02050604050505020204" pitchFamily="18" charset="0"/>
              </a:rPr>
              <a:t>, </a:t>
            </a:r>
            <a:endParaRPr lang="el-GR" dirty="0" smtClean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l-GR" dirty="0" smtClean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b="1" dirty="0" smtClean="0">
                <a:latin typeface="Bookman Old Style" panose="02050604050505020204" pitchFamily="18" charset="0"/>
              </a:rPr>
              <a:t>διατήρησης της στήριξης ευπαθών και ευάλωτων κοινωνικών ομάδων</a:t>
            </a:r>
            <a:r>
              <a:rPr lang="el-GR" dirty="0">
                <a:latin typeface="Bookman Old Style" panose="02050604050505020204" pitchFamily="18" charset="0"/>
              </a:rPr>
              <a:t>.</a:t>
            </a:r>
            <a:endParaRPr lang="el-GR" dirty="0" smtClean="0">
              <a:latin typeface="Bookman Old Style" panose="02050604050505020204" pitchFamily="18" charset="0"/>
            </a:endParaRPr>
          </a:p>
          <a:p>
            <a:pPr algn="just"/>
            <a:endParaRPr lang="el-GR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el-GR" dirty="0"/>
              <a:t> 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pPr algn="ctr"/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Προκλήσεις -Στόχοι</a:t>
            </a:r>
            <a:endParaRPr lang="el-GR" sz="3200" i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4164"/>
            <a:ext cx="1152525" cy="68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87027"/>
            <a:ext cx="2878137" cy="72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17774"/>
            <a:ext cx="935906" cy="55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1091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1800" b="1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Διασύνδεση</a:t>
            </a:r>
            <a:r>
              <a:rPr lang="el-GR" sz="1800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 </a:t>
            </a:r>
            <a:r>
              <a:rPr lang="el-GR" sz="1800" i="1" dirty="0">
                <a:latin typeface="Bookman Old Style" panose="02050604050505020204" pitchFamily="18" charset="0"/>
              </a:rPr>
              <a:t>με τους παρακάτω Ειδικούς </a:t>
            </a:r>
            <a:r>
              <a:rPr lang="el-GR" sz="1800" i="1" dirty="0" smtClean="0">
                <a:latin typeface="Bookman Old Style" panose="02050604050505020204" pitchFamily="18" charset="0"/>
              </a:rPr>
              <a:t>Στόχους</a:t>
            </a:r>
            <a:r>
              <a:rPr lang="en-US" sz="1800" i="1" dirty="0" smtClean="0">
                <a:latin typeface="Bookman Old Style" panose="02050604050505020204" pitchFamily="18" charset="0"/>
              </a:rPr>
              <a:t> (</a:t>
            </a:r>
            <a:r>
              <a:rPr lang="el-GR" sz="1800" i="1" dirty="0" smtClean="0">
                <a:latin typeface="Bookman Old Style" panose="02050604050505020204" pitchFamily="18" charset="0"/>
              </a:rPr>
              <a:t>παρεχόμενα </a:t>
            </a:r>
            <a:r>
              <a:rPr lang="el-GR" sz="1800" b="1" i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Εργαλεία</a:t>
            </a:r>
            <a:r>
              <a:rPr lang="el-GR" sz="1800" i="1" dirty="0" smtClean="0">
                <a:latin typeface="Bookman Old Style" panose="02050604050505020204" pitchFamily="18" charset="0"/>
              </a:rPr>
              <a:t>):</a:t>
            </a:r>
          </a:p>
          <a:p>
            <a:endParaRPr lang="el-GR" sz="18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l-GR" sz="18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ΕΤΠΑ</a:t>
            </a:r>
          </a:p>
          <a:p>
            <a:pPr marL="0" indent="0" algn="just">
              <a:buNone/>
            </a:pPr>
            <a:r>
              <a:rPr lang="el-GR" sz="1700" dirty="0" smtClean="0">
                <a:latin typeface="Bookman Old Style" panose="02050604050505020204" pitchFamily="18" charset="0"/>
              </a:rPr>
              <a:t>Ε.Σ</a:t>
            </a:r>
            <a:r>
              <a:rPr lang="el-GR" sz="1700" dirty="0">
                <a:latin typeface="Bookman Old Style" panose="02050604050505020204" pitchFamily="18" charset="0"/>
              </a:rPr>
              <a:t>. (ii</a:t>
            </a:r>
            <a:r>
              <a:rPr lang="el-GR" sz="1700" dirty="0" smtClean="0">
                <a:latin typeface="Bookman Old Style" panose="02050604050505020204" pitchFamily="18" charset="0"/>
              </a:rPr>
              <a:t>)-</a:t>
            </a:r>
            <a:r>
              <a:rPr lang="el-GR" sz="1700" b="1" dirty="0" err="1" smtClean="0">
                <a:latin typeface="Bookman Old Style" panose="02050604050505020204" pitchFamily="18" charset="0"/>
              </a:rPr>
              <a:t>Βελτίωσ</a:t>
            </a:r>
            <a:r>
              <a:rPr lang="el-GR" sz="1700" b="1" dirty="0" smtClean="0">
                <a:latin typeface="Bookman Old Style" panose="02050604050505020204" pitchFamily="18" charset="0"/>
              </a:rPr>
              <a:t>η </a:t>
            </a:r>
            <a:r>
              <a:rPr lang="el-GR" sz="1700" b="1" dirty="0">
                <a:latin typeface="Bookman Old Style" panose="02050604050505020204" pitchFamily="18" charset="0"/>
              </a:rPr>
              <a:t>της πρόσβασης σε ποιοτικές υπηρεσίες εκπαίδευσης, κατάρτισης και διά βίου μάθησης χωρίς </a:t>
            </a:r>
            <a:r>
              <a:rPr lang="el-GR" sz="1700" b="1" dirty="0" smtClean="0">
                <a:latin typeface="Bookman Old Style" panose="02050604050505020204" pitchFamily="18" charset="0"/>
              </a:rPr>
              <a:t>αποκλεισμούς </a:t>
            </a:r>
            <a:r>
              <a:rPr lang="el-GR" sz="1700" dirty="0" smtClean="0">
                <a:latin typeface="Bookman Old Style" panose="02050604050505020204" pitchFamily="18" charset="0"/>
              </a:rPr>
              <a:t>μέσω της ανάπτυξης υποδομών (υποδομές εκπαίδευσης όλων των βαθμίδων).</a:t>
            </a:r>
          </a:p>
          <a:p>
            <a:pPr marL="0" indent="0" algn="just">
              <a:buNone/>
            </a:pPr>
            <a:r>
              <a:rPr lang="el-GR" sz="1700" dirty="0" smtClean="0">
                <a:latin typeface="Bookman Old Style" panose="02050604050505020204" pitchFamily="18" charset="0"/>
              </a:rPr>
              <a:t>Ε.Σ</a:t>
            </a:r>
            <a:r>
              <a:rPr lang="el-GR" sz="1700" dirty="0">
                <a:latin typeface="Bookman Old Style" panose="02050604050505020204" pitchFamily="18" charset="0"/>
              </a:rPr>
              <a:t>. (iii)-</a:t>
            </a:r>
            <a:r>
              <a:rPr lang="el-GR" sz="1700" b="1" dirty="0" err="1" smtClean="0">
                <a:latin typeface="Bookman Old Style" panose="02050604050505020204" pitchFamily="18" charset="0"/>
              </a:rPr>
              <a:t>Ακόμ</a:t>
            </a:r>
            <a:r>
              <a:rPr lang="el-GR" sz="1700" b="1" dirty="0" smtClean="0">
                <a:latin typeface="Bookman Old Style" panose="02050604050505020204" pitchFamily="18" charset="0"/>
              </a:rPr>
              <a:t>η </a:t>
            </a:r>
            <a:r>
              <a:rPr lang="el-GR" sz="1700" b="1" dirty="0">
                <a:latin typeface="Bookman Old Style" panose="02050604050505020204" pitchFamily="18" charset="0"/>
              </a:rPr>
              <a:t>μεγαλύτερη κοινωνικοοικονομική ένταξη </a:t>
            </a:r>
            <a:r>
              <a:rPr lang="el-GR" sz="1700" b="1" dirty="0" smtClean="0">
                <a:latin typeface="Bookman Old Style" panose="02050604050505020204" pitchFamily="18" charset="0"/>
              </a:rPr>
              <a:t>περιθωριοποιημένων </a:t>
            </a:r>
            <a:r>
              <a:rPr lang="el-GR" sz="1700" b="1" dirty="0">
                <a:latin typeface="Bookman Old Style" panose="02050604050505020204" pitchFamily="18" charset="0"/>
              </a:rPr>
              <a:t>κοινοτήτων, μεταναστών και </a:t>
            </a:r>
            <a:r>
              <a:rPr lang="el-GR" sz="1700" b="1" dirty="0" smtClean="0">
                <a:latin typeface="Bookman Old Style" panose="02050604050505020204" pitchFamily="18" charset="0"/>
              </a:rPr>
              <a:t>των μειονεκτουσών ομάδων, </a:t>
            </a:r>
            <a:r>
              <a:rPr lang="el-GR" sz="1700" dirty="0" smtClean="0">
                <a:latin typeface="Bookman Old Style" panose="02050604050505020204" pitchFamily="18" charset="0"/>
              </a:rPr>
              <a:t>με την εφαρμογή ολοκληρωμένων μέτρων που αφορούν μεταξύ άλλων στη στέγαση και στις κοινωνικές υπηρεσιες (υποδομές πρόνοιας, οικισμοί ΡΟΜΑ </a:t>
            </a:r>
            <a:r>
              <a:rPr lang="el-GR" sz="1700" dirty="0" smtClean="0">
                <a:latin typeface="Bookman Old Style" panose="02050604050505020204" pitchFamily="18" charset="0"/>
              </a:rPr>
              <a:t>κλπ).</a:t>
            </a:r>
            <a:endParaRPr lang="el-GR" sz="1700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el-GR" sz="1700" dirty="0" smtClean="0">
                <a:latin typeface="Bookman Old Style" panose="02050604050505020204" pitchFamily="18" charset="0"/>
              </a:rPr>
              <a:t>Ε.Σ. (iv)-</a:t>
            </a:r>
            <a:r>
              <a:rPr lang="el-GR" sz="1700" b="1" dirty="0" err="1" smtClean="0">
                <a:latin typeface="Bookman Old Style" panose="02050604050505020204" pitchFamily="18" charset="0"/>
              </a:rPr>
              <a:t>Εξασφάλισ</a:t>
            </a:r>
            <a:r>
              <a:rPr lang="el-GR" sz="1700" b="1" dirty="0" smtClean="0">
                <a:latin typeface="Bookman Old Style" panose="02050604050505020204" pitchFamily="18" charset="0"/>
              </a:rPr>
              <a:t>η </a:t>
            </a:r>
            <a:r>
              <a:rPr lang="el-GR" sz="1700" b="1" dirty="0">
                <a:latin typeface="Bookman Old Style" panose="02050604050505020204" pitchFamily="18" charset="0"/>
              </a:rPr>
              <a:t>ισότιμης πρόσβασης στην υγειονομική </a:t>
            </a:r>
            <a:r>
              <a:rPr lang="el-GR" sz="1700" b="1" dirty="0" smtClean="0">
                <a:latin typeface="Bookman Old Style" panose="02050604050505020204" pitchFamily="18" charset="0"/>
              </a:rPr>
              <a:t>περίθαλψη </a:t>
            </a:r>
            <a:r>
              <a:rPr lang="el-GR" sz="1700" dirty="0" smtClean="0">
                <a:latin typeface="Bookman Old Style" panose="02050604050505020204" pitchFamily="18" charset="0"/>
              </a:rPr>
              <a:t>με την ανάπτυξη υποδομών, συμπεριλαμβανομένης της πρωτοβάθμιας υγειονομικής περίθαλψης (υποδομές υγείας με έμφαση στην πρωτοβάθμια φροντίδα υγείας).</a:t>
            </a:r>
            <a:endParaRPr lang="el-GR" sz="1700" dirty="0">
              <a:latin typeface="Bookman Old Style" panose="02050604050505020204" pitchFamily="18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Ειδικοί Στόχοι-Εργαλεία</a:t>
            </a:r>
            <a:endParaRPr lang="el-GR" sz="3200" i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69865"/>
            <a:ext cx="935906" cy="59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87027"/>
            <a:ext cx="2878137" cy="72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8553"/>
            <a:ext cx="1152525" cy="68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428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ΕΚΤ</a:t>
            </a:r>
          </a:p>
          <a:p>
            <a:pPr marL="0" indent="0" algn="just">
              <a:buNone/>
            </a:pPr>
            <a:r>
              <a:rPr lang="el-GR" sz="1600" dirty="0" smtClean="0">
                <a:latin typeface="Bookman Old Style" panose="02050604050505020204" pitchFamily="18" charset="0"/>
              </a:rPr>
              <a:t>Ε.Σ</a:t>
            </a:r>
            <a:r>
              <a:rPr lang="el-GR" sz="1600" dirty="0">
                <a:latin typeface="Bookman Old Style" panose="02050604050505020204" pitchFamily="18" charset="0"/>
              </a:rPr>
              <a:t>. (VII)-</a:t>
            </a:r>
            <a:r>
              <a:rPr lang="el-GR" sz="1600" b="1" dirty="0">
                <a:latin typeface="Bookman Old Style" panose="02050604050505020204" pitchFamily="18" charset="0"/>
              </a:rPr>
              <a:t>Προώθηση της </a:t>
            </a:r>
            <a:r>
              <a:rPr lang="el-GR" sz="1600" b="1" dirty="0" smtClean="0">
                <a:latin typeface="Bookman Old Style" panose="02050604050505020204" pitchFamily="18" charset="0"/>
              </a:rPr>
              <a:t>ενεργούς ένταξης στην αγορά εργασίας </a:t>
            </a:r>
            <a:r>
              <a:rPr lang="el-GR" sz="1600" dirty="0" smtClean="0">
                <a:latin typeface="Bookman Old Style" panose="02050604050505020204" pitchFamily="18" charset="0"/>
              </a:rPr>
              <a:t>με στόχο την προώθηση της ισότητας των ευκαιριών και την ενεργό συμμετοχή και τη βελτίωση της απασχολησιμότητας (κοινωνική ένταξη Ευπαθών Ομάδων και ΑμεΑ, ψηφιακές γνώσεις, Περιφερειακό Παρατηρητήριο Κοινωνικής Ένταξης κλπ).</a:t>
            </a:r>
          </a:p>
          <a:p>
            <a:pPr marL="0" indent="0" algn="just">
              <a:buNone/>
            </a:pPr>
            <a:endParaRPr lang="el-GR" sz="1600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el-GR" sz="1600" dirty="0" smtClean="0">
                <a:latin typeface="Bookman Old Style" panose="02050604050505020204" pitchFamily="18" charset="0"/>
              </a:rPr>
              <a:t>Ε.Σ</a:t>
            </a:r>
            <a:r>
              <a:rPr lang="el-GR" sz="1600" dirty="0">
                <a:latin typeface="Bookman Old Style" panose="02050604050505020204" pitchFamily="18" charset="0"/>
              </a:rPr>
              <a:t>.(VIII)-</a:t>
            </a:r>
            <a:r>
              <a:rPr lang="el-GR" sz="1600" b="1" dirty="0">
                <a:latin typeface="Bookman Old Style" panose="02050604050505020204" pitchFamily="18" charset="0"/>
              </a:rPr>
              <a:t>Προώθηση της </a:t>
            </a:r>
            <a:r>
              <a:rPr lang="el-GR" sz="1600" b="1" dirty="0" err="1">
                <a:latin typeface="Bookman Old Style" panose="02050604050505020204" pitchFamily="18" charset="0"/>
              </a:rPr>
              <a:t>κοινωνικο</a:t>
            </a:r>
            <a:r>
              <a:rPr lang="el-GR" sz="1600" b="1" dirty="0">
                <a:latin typeface="Bookman Old Style" panose="02050604050505020204" pitchFamily="18" charset="0"/>
              </a:rPr>
              <a:t>-οικονομικής </a:t>
            </a:r>
            <a:r>
              <a:rPr lang="el-GR" sz="1600" b="1" dirty="0" smtClean="0">
                <a:latin typeface="Bookman Old Style" panose="02050604050505020204" pitchFamily="18" charset="0"/>
              </a:rPr>
              <a:t>ένταξης, ειδικά </a:t>
            </a:r>
            <a:r>
              <a:rPr lang="el-GR" sz="1600" b="1" dirty="0">
                <a:latin typeface="Bookman Old Style" panose="02050604050505020204" pitchFamily="18" charset="0"/>
              </a:rPr>
              <a:t>των </a:t>
            </a:r>
            <a:r>
              <a:rPr lang="el-GR" sz="1600" b="1" dirty="0" smtClean="0">
                <a:latin typeface="Bookman Old Style" panose="02050604050505020204" pitchFamily="18" charset="0"/>
              </a:rPr>
              <a:t>περιθωριοποιημένων κοινοτήτων, όπως οι </a:t>
            </a:r>
            <a:r>
              <a:rPr lang="el-GR" sz="1600" b="1" dirty="0" err="1" smtClean="0">
                <a:latin typeface="Bookman Old Style" panose="02050604050505020204" pitchFamily="18" charset="0"/>
              </a:rPr>
              <a:t>Ρομά</a:t>
            </a:r>
            <a:r>
              <a:rPr lang="el-GR" sz="1600" b="1" dirty="0" smtClean="0">
                <a:latin typeface="Bookman Old Style" panose="02050604050505020204" pitchFamily="18" charset="0"/>
              </a:rPr>
              <a:t> </a:t>
            </a:r>
            <a:r>
              <a:rPr lang="el-GR" sz="1600" dirty="0" smtClean="0">
                <a:latin typeface="Bookman Old Style" panose="02050604050505020204" pitchFamily="18" charset="0"/>
              </a:rPr>
              <a:t>(κοινωνική και οικονομική ένταξη κοινοτήτων </a:t>
            </a:r>
            <a:r>
              <a:rPr lang="el-GR" sz="1600" dirty="0" err="1" smtClean="0">
                <a:latin typeface="Bookman Old Style" panose="02050604050505020204" pitchFamily="18" charset="0"/>
              </a:rPr>
              <a:t>Ρομά</a:t>
            </a:r>
            <a:r>
              <a:rPr lang="el-GR" sz="1600" dirty="0" smtClean="0">
                <a:latin typeface="Bookman Old Style" panose="02050604050505020204" pitchFamily="18" charset="0"/>
              </a:rPr>
              <a:t> κλπ).</a:t>
            </a:r>
            <a:endParaRPr lang="el-GR" sz="16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el-GR" sz="16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el-GR" sz="1600" dirty="0">
                <a:latin typeface="Bookman Old Style" panose="02050604050505020204" pitchFamily="18" charset="0"/>
              </a:rPr>
              <a:t>Ε.Σ. (IX)- </a:t>
            </a:r>
            <a:r>
              <a:rPr lang="el-GR" sz="1600" b="1" dirty="0">
                <a:latin typeface="Bookman Old Style" panose="02050604050505020204" pitchFamily="18" charset="0"/>
              </a:rPr>
              <a:t>Ενίσχυση</a:t>
            </a:r>
            <a:r>
              <a:rPr lang="el-GR" sz="1600" dirty="0">
                <a:latin typeface="Bookman Old Style" panose="02050604050505020204" pitchFamily="18" charset="0"/>
              </a:rPr>
              <a:t> </a:t>
            </a:r>
            <a:r>
              <a:rPr lang="el-GR" sz="1600" b="1" dirty="0">
                <a:latin typeface="Bookman Old Style" panose="02050604050505020204" pitchFamily="18" charset="0"/>
              </a:rPr>
              <a:t>της </a:t>
            </a:r>
            <a:r>
              <a:rPr lang="el-GR" sz="1600" b="1" dirty="0" smtClean="0">
                <a:latin typeface="Bookman Old Style" panose="02050604050505020204" pitchFamily="18" charset="0"/>
              </a:rPr>
              <a:t>ίσης και έγκαιρης πρόσβασης </a:t>
            </a:r>
            <a:r>
              <a:rPr lang="el-GR" sz="1600" dirty="0">
                <a:latin typeface="Bookman Old Style" panose="02050604050505020204" pitchFamily="18" charset="0"/>
              </a:rPr>
              <a:t>σε ποιοτικές, βιώσιμες και οικονομικά προσιτές υπηρεσίες, </a:t>
            </a:r>
            <a:r>
              <a:rPr lang="el-GR" sz="1600" b="1" dirty="0">
                <a:latin typeface="Bookman Old Style" panose="02050604050505020204" pitchFamily="18" charset="0"/>
              </a:rPr>
              <a:t>εκσυγχρονισμός </a:t>
            </a:r>
            <a:r>
              <a:rPr lang="el-GR" sz="1600" dirty="0">
                <a:latin typeface="Bookman Old Style" panose="02050604050505020204" pitchFamily="18" charset="0"/>
              </a:rPr>
              <a:t>των συστημάτων κοινωνικής προστασίας</a:t>
            </a:r>
            <a:r>
              <a:rPr lang="el-GR" sz="1600" dirty="0" smtClean="0">
                <a:latin typeface="Bookman Old Style" panose="02050604050505020204" pitchFamily="18" charset="0"/>
              </a:rPr>
              <a:t>, </a:t>
            </a:r>
            <a:r>
              <a:rPr lang="el-GR" sz="1600" b="1" dirty="0">
                <a:latin typeface="Bookman Old Style" panose="02050604050505020204" pitchFamily="18" charset="0"/>
              </a:rPr>
              <a:t>βελτίωση</a:t>
            </a:r>
            <a:r>
              <a:rPr lang="el-GR" sz="1600" dirty="0">
                <a:latin typeface="Bookman Old Style" panose="02050604050505020204" pitchFamily="18" charset="0"/>
              </a:rPr>
              <a:t> της προσβασιμότητας, της αποτελεσματικότητας και της ανθεκτικότητας των συστημάτων υγειονομικής περίθαλψης και των υπηρεσιών μακροχρόνιας </a:t>
            </a:r>
            <a:r>
              <a:rPr lang="el-GR" sz="1600" dirty="0" smtClean="0">
                <a:latin typeface="Bookman Old Style" panose="02050604050505020204" pitchFamily="18" charset="0"/>
              </a:rPr>
              <a:t>φροντίδας (Κέντρα Κοινότητας, Τοπικές Ομάδες Υγείας, δράσεις για την Ψυχική Υγεία και τις Εξαρτήσεις, ψηφιακές γνώσεις για αυτό-εξυπηρέτηση κλπ).</a:t>
            </a:r>
          </a:p>
          <a:p>
            <a:pPr marL="0" indent="0" algn="just">
              <a:buNone/>
            </a:pPr>
            <a:endParaRPr lang="el-GR" sz="1600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el-GR" sz="16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el-GR" sz="1600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el-GR" sz="1800" dirty="0">
              <a:latin typeface="Bookman Old Style" panose="02050604050505020204" pitchFamily="18" charset="0"/>
            </a:endParaRPr>
          </a:p>
          <a:p>
            <a:pPr algn="just"/>
            <a:endParaRPr lang="el-GR" sz="1800" dirty="0"/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Ειδικοί Στόχοι-Εργαλεία</a:t>
            </a:r>
            <a:endParaRPr lang="el-GR" sz="3200" i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4164"/>
            <a:ext cx="1152525" cy="68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87027"/>
            <a:ext cx="2878137" cy="72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50355"/>
            <a:ext cx="935906" cy="59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519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Clr>
                <a:srgbClr val="2DA2BF"/>
              </a:buClr>
              <a:buNone/>
            </a:pPr>
            <a:endParaRPr lang="el-GR" sz="16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0" lvl="0" indent="0" algn="just">
              <a:buClr>
                <a:srgbClr val="2DA2BF"/>
              </a:buClr>
              <a:buNone/>
            </a:pPr>
            <a:endParaRPr lang="el-GR" sz="16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0" lvl="0" indent="0" algn="just">
              <a:buClr>
                <a:srgbClr val="2DA2BF"/>
              </a:buClr>
              <a:buNone/>
            </a:pPr>
            <a:r>
              <a:rPr lang="el-GR" sz="16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Ε.Σ</a:t>
            </a:r>
            <a:r>
              <a:rPr lang="el-GR" sz="1600" dirty="0">
                <a:solidFill>
                  <a:prstClr val="black"/>
                </a:solidFill>
                <a:latin typeface="Bookman Old Style" panose="02050604050505020204" pitchFamily="18" charset="0"/>
              </a:rPr>
              <a:t>. (X)-</a:t>
            </a:r>
            <a:r>
              <a:rPr lang="el-GR" sz="1600" b="1" dirty="0" err="1">
                <a:solidFill>
                  <a:prstClr val="black"/>
                </a:solidFill>
                <a:latin typeface="Bookman Old Style" panose="02050604050505020204" pitchFamily="18" charset="0"/>
              </a:rPr>
              <a:t>Προώθησ</a:t>
            </a:r>
            <a:r>
              <a:rPr lang="el-GR" sz="16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η της κοινωνικής ενσωμάτωσης </a:t>
            </a:r>
            <a:r>
              <a:rPr lang="el-GR" sz="1600" dirty="0">
                <a:solidFill>
                  <a:prstClr val="black"/>
                </a:solidFill>
                <a:latin typeface="Bookman Old Style" panose="02050604050505020204" pitchFamily="18" charset="0"/>
              </a:rPr>
              <a:t>των ατόμων που διατρέχουν </a:t>
            </a:r>
            <a:r>
              <a:rPr lang="el-GR" sz="16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κίνδυνο φτώχειας ή κοινωνικού αποκλεισμού</a:t>
            </a:r>
            <a:r>
              <a:rPr lang="el-GR" sz="1600" dirty="0">
                <a:solidFill>
                  <a:prstClr val="black"/>
                </a:solidFill>
                <a:latin typeface="Bookman Old Style" panose="02050604050505020204" pitchFamily="18" charset="0"/>
              </a:rPr>
              <a:t>, </a:t>
            </a:r>
            <a:r>
              <a:rPr lang="el-GR" sz="16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συμπεριλαμβανομένων των απόρων και των παιδιών (κοινωνική ένταξη ευπαθών ομάδων κλπ).</a:t>
            </a:r>
            <a:endParaRPr lang="el-GR" sz="16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0" lvl="0" indent="0" algn="just">
              <a:buClr>
                <a:srgbClr val="2DA2BF"/>
              </a:buClr>
              <a:buNone/>
            </a:pPr>
            <a:endParaRPr lang="el-GR" sz="16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0" lvl="0" indent="0" algn="just">
              <a:buClr>
                <a:srgbClr val="2DA2BF"/>
              </a:buClr>
              <a:buNone/>
            </a:pPr>
            <a:r>
              <a:rPr lang="el-GR" sz="1600" dirty="0">
                <a:solidFill>
                  <a:prstClr val="black"/>
                </a:solidFill>
                <a:latin typeface="Bookman Old Style" panose="02050604050505020204" pitchFamily="18" charset="0"/>
              </a:rPr>
              <a:t>Ε.Σ. (XI) - </a:t>
            </a:r>
            <a:r>
              <a:rPr lang="el-GR" sz="16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Αντιμετώπιση υλικής στέρησης </a:t>
            </a:r>
            <a:r>
              <a:rPr lang="el-GR" sz="1600" dirty="0">
                <a:solidFill>
                  <a:prstClr val="black"/>
                </a:solidFill>
                <a:latin typeface="Bookman Old Style" panose="02050604050505020204" pitchFamily="18" charset="0"/>
              </a:rPr>
              <a:t>μέσω της τροφής ή/και </a:t>
            </a:r>
            <a:r>
              <a:rPr lang="el-GR" sz="16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της βασικής υλικής βοήθειας </a:t>
            </a:r>
            <a:r>
              <a:rPr lang="el-GR" sz="1600" dirty="0">
                <a:solidFill>
                  <a:prstClr val="black"/>
                </a:solidFill>
                <a:latin typeface="Bookman Old Style" panose="02050604050505020204" pitchFamily="18" charset="0"/>
              </a:rPr>
              <a:t>στους απόρους,  </a:t>
            </a:r>
            <a:r>
              <a:rPr lang="el-GR" sz="16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συμπεριλαμβανομένων των συνοδευτικών μέτρων (Δομές παροχής βασικών αγαθών &amp; υπηρεσιών κλπ). </a:t>
            </a:r>
            <a:endParaRPr lang="el-GR" sz="16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Ειδικοί </a:t>
            </a:r>
            <a:r>
              <a:rPr lang="el-GR" sz="32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Στόχοι-Εργαλεία</a:t>
            </a:r>
            <a:endParaRPr lang="el-G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69865"/>
            <a:ext cx="935906" cy="59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87027"/>
            <a:ext cx="2878137" cy="72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63" y="278553"/>
            <a:ext cx="1152525" cy="68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2419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l-GR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Αναμένοντας</a:t>
            </a:r>
            <a:r>
              <a:rPr lang="el-GR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 τις απόψεις, </a:t>
            </a:r>
            <a:r>
              <a:rPr lang="el-GR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προτάσεις</a:t>
            </a:r>
            <a:r>
              <a:rPr lang="el-GR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 και παρατηρήσεις σας </a:t>
            </a:r>
            <a:endParaRPr lang="en-US" b="1" dirty="0" smtClean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l-GR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έως τις </a:t>
            </a:r>
            <a:r>
              <a:rPr lang="el-GR" b="1" u="sng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20-01-2021</a:t>
            </a:r>
            <a:r>
              <a:rPr lang="el-GR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endParaRPr lang="en-US" b="1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l-GR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στο </a:t>
            </a:r>
            <a:r>
              <a:rPr lang="en-US" b="1" dirty="0" smtClean="0">
                <a:solidFill>
                  <a:srgbClr val="C00000"/>
                </a:solidFill>
                <a:latin typeface="Bookman Old Style" panose="02050604050505020204" pitchFamily="18" charset="0"/>
                <a:hlinkClick r:id="rId2"/>
              </a:rPr>
              <a:t>ionia@mou.gr</a:t>
            </a:r>
            <a:endParaRPr lang="en-US" b="1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l-GR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ε</a:t>
            </a:r>
            <a:r>
              <a:rPr lang="el-GR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υχαριστούμε </a:t>
            </a:r>
            <a:r>
              <a:rPr lang="el-GR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πολύ</a:t>
            </a:r>
            <a:r>
              <a:rPr lang="el-GR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 για την προσοχή σας!</a:t>
            </a:r>
          </a:p>
          <a:p>
            <a:pPr marL="109728" indent="0" algn="ctr">
              <a:buNone/>
            </a:pPr>
            <a:endParaRPr lang="en-US" b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109728" indent="0" algn="ctr">
              <a:buNone/>
            </a:pPr>
            <a:endParaRPr lang="el-GR" b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Επίλογος</a:t>
            </a:r>
            <a:endParaRPr lang="el-GR" sz="3200" i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4164"/>
            <a:ext cx="1152525" cy="68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87027"/>
            <a:ext cx="2878137" cy="72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69865"/>
            <a:ext cx="935906" cy="59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47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000" b="1" dirty="0" smtClean="0">
                <a:solidFill>
                  <a:srgbClr val="FFC000"/>
                </a:solidFill>
                <a:latin typeface="Bookman Old Style" panose="02050604050505020204" pitchFamily="18" charset="0"/>
              </a:rPr>
              <a:t>Εκπαίδευση</a:t>
            </a:r>
          </a:p>
          <a:p>
            <a:pPr marL="0" indent="0" algn="ctr">
              <a:buNone/>
            </a:pPr>
            <a:endParaRPr lang="el-GR" sz="3000" b="1" dirty="0" smtClean="0">
              <a:solidFill>
                <a:srgbClr val="FFC000"/>
              </a:solidFill>
              <a:latin typeface="Bookman Old Style" panose="02050604050505020204" pitchFamily="18" charset="0"/>
            </a:endParaRPr>
          </a:p>
          <a:p>
            <a:pPr marL="109728" indent="0" algn="just">
              <a:buNone/>
            </a:pPr>
            <a:r>
              <a:rPr lang="el-GR" sz="2200" dirty="0" smtClean="0">
                <a:latin typeface="Bookman Old Style" panose="02050604050505020204" pitchFamily="18" charset="0"/>
              </a:rPr>
              <a:t>Στην </a:t>
            </a:r>
            <a:r>
              <a:rPr lang="el-GR" sz="2200" dirty="0">
                <a:latin typeface="Bookman Old Style" panose="02050604050505020204" pitchFamily="18" charset="0"/>
              </a:rPr>
              <a:t>ΠΙΝ </a:t>
            </a:r>
            <a:r>
              <a:rPr lang="el-GR" sz="2200" dirty="0" smtClean="0">
                <a:latin typeface="Bookman Old Style" panose="02050604050505020204" pitchFamily="18" charset="0"/>
              </a:rPr>
              <a:t>λειτουργούν:</a:t>
            </a:r>
          </a:p>
          <a:p>
            <a:pPr marL="0" indent="0" algn="just">
              <a:buNone/>
            </a:pPr>
            <a:endParaRPr lang="el-GR" sz="2200" dirty="0" smtClean="0">
              <a:latin typeface="Bookman Old Style" panose="0205060405050502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l-GR" sz="2200" dirty="0" smtClean="0">
                <a:latin typeface="Bookman Old Style" panose="02050604050505020204" pitchFamily="18" charset="0"/>
              </a:rPr>
              <a:t> </a:t>
            </a:r>
            <a:r>
              <a:rPr lang="el-GR" sz="2200" b="1" dirty="0">
                <a:latin typeface="Bookman Old Style" panose="02050604050505020204" pitchFamily="18" charset="0"/>
              </a:rPr>
              <a:t>270 σχολεία </a:t>
            </a:r>
            <a:r>
              <a:rPr lang="el-GR" sz="2200" b="1" dirty="0" err="1">
                <a:latin typeface="Bookman Old Style" panose="02050604050505020204" pitchFamily="18" charset="0"/>
              </a:rPr>
              <a:t>α’θμιας</a:t>
            </a:r>
            <a:r>
              <a:rPr lang="el-GR" sz="2200" b="1" dirty="0">
                <a:latin typeface="Bookman Old Style" panose="02050604050505020204" pitchFamily="18" charset="0"/>
              </a:rPr>
              <a:t> εκπαίδευσης </a:t>
            </a:r>
            <a:r>
              <a:rPr lang="el-GR" sz="2200" dirty="0">
                <a:latin typeface="Bookman Old Style" panose="02050604050505020204" pitchFamily="18" charset="0"/>
              </a:rPr>
              <a:t>(με 16.618 μαθητές – 2017/2018), </a:t>
            </a:r>
            <a:endParaRPr lang="el-GR" sz="2200" dirty="0" smtClean="0">
              <a:latin typeface="Bookman Old Style" panose="0205060405050502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l-GR" sz="2200" b="1" dirty="0" smtClean="0">
                <a:latin typeface="Bookman Old Style" panose="02050604050505020204" pitchFamily="18" charset="0"/>
              </a:rPr>
              <a:t>90 </a:t>
            </a:r>
            <a:r>
              <a:rPr lang="el-GR" sz="2200" b="1" dirty="0">
                <a:latin typeface="Bookman Old Style" panose="02050604050505020204" pitchFamily="18" charset="0"/>
              </a:rPr>
              <a:t>σχολεία </a:t>
            </a:r>
            <a:r>
              <a:rPr lang="el-GR" sz="2200" b="1" dirty="0" err="1">
                <a:latin typeface="Bookman Old Style" panose="02050604050505020204" pitchFamily="18" charset="0"/>
              </a:rPr>
              <a:t>β’θμιας</a:t>
            </a:r>
            <a:r>
              <a:rPr lang="el-GR" sz="2200" b="1" dirty="0">
                <a:latin typeface="Bookman Old Style" panose="02050604050505020204" pitchFamily="18" charset="0"/>
              </a:rPr>
              <a:t> εκπαίδευσης </a:t>
            </a:r>
            <a:r>
              <a:rPr lang="el-GR" sz="2200" dirty="0">
                <a:latin typeface="Bookman Old Style" panose="02050604050505020204" pitchFamily="18" charset="0"/>
              </a:rPr>
              <a:t>(με 13.223 μαθητές – 2017/2018) και </a:t>
            </a:r>
            <a:endParaRPr lang="el-GR" sz="2200" dirty="0" smtClean="0">
              <a:latin typeface="Bookman Old Style" panose="0205060405050502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l-GR" sz="2200" b="1" dirty="0" smtClean="0">
                <a:latin typeface="Bookman Old Style" panose="02050604050505020204" pitchFamily="18" charset="0"/>
              </a:rPr>
              <a:t>το </a:t>
            </a:r>
            <a:r>
              <a:rPr lang="el-GR" sz="2200" b="1" dirty="0">
                <a:latin typeface="Bookman Old Style" panose="02050604050505020204" pitchFamily="18" charset="0"/>
              </a:rPr>
              <a:t>«νέο» Ιόνιο Πανεπιστήμιο </a:t>
            </a:r>
            <a:r>
              <a:rPr lang="el-GR" sz="2200" dirty="0">
                <a:latin typeface="Bookman Old Style" panose="02050604050505020204" pitchFamily="18" charset="0"/>
              </a:rPr>
              <a:t>(με 5 Σχολές και 12 Τμήματα μετά την ενσωμάτωση του ΤΕΙ</a:t>
            </a:r>
            <a:r>
              <a:rPr lang="el-GR" sz="2200" dirty="0" smtClean="0">
                <a:latin typeface="Bookman Old Style" panose="02050604050505020204" pitchFamily="18" charset="0"/>
              </a:rPr>
              <a:t>), </a:t>
            </a:r>
            <a:r>
              <a:rPr lang="el-GR" sz="2200" dirty="0">
                <a:latin typeface="Bookman Old Style" panose="02050604050505020204" pitchFamily="18" charset="0"/>
              </a:rPr>
              <a:t>καθώς και </a:t>
            </a:r>
            <a:endParaRPr lang="el-GR" sz="2200" dirty="0" smtClean="0">
              <a:latin typeface="Bookman Old Style" panose="0205060405050502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l-GR" sz="2200" b="1" i="1" dirty="0" smtClean="0">
                <a:latin typeface="Bookman Old Style" panose="02050604050505020204" pitchFamily="18" charset="0"/>
              </a:rPr>
              <a:t>4 </a:t>
            </a:r>
            <a:r>
              <a:rPr lang="el-GR" sz="2200" b="1" i="1" dirty="0">
                <a:latin typeface="Bookman Old Style" panose="02050604050505020204" pitchFamily="18" charset="0"/>
              </a:rPr>
              <a:t>δημόσια ΙΕΚ </a:t>
            </a:r>
            <a:r>
              <a:rPr lang="el-GR" sz="2200" i="1" dirty="0">
                <a:latin typeface="Bookman Old Style" panose="02050604050505020204" pitchFamily="18" charset="0"/>
              </a:rPr>
              <a:t>και </a:t>
            </a:r>
            <a:r>
              <a:rPr lang="el-GR" sz="2200" b="1" i="1" dirty="0">
                <a:latin typeface="Bookman Old Style" panose="02050604050505020204" pitchFamily="18" charset="0"/>
              </a:rPr>
              <a:t>3 Κέντρα Εκπαίδευσης Ενηλίκων</a:t>
            </a:r>
            <a:r>
              <a:rPr lang="el-GR" sz="2200" dirty="0">
                <a:latin typeface="Bookman Old Style" panose="02050604050505020204" pitchFamily="18" charset="0"/>
              </a:rPr>
              <a:t>. </a:t>
            </a:r>
            <a:endParaRPr lang="el-GR" sz="2200" dirty="0" smtClean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l-GR" sz="2200" dirty="0" smtClean="0">
              <a:latin typeface="Bookman Old Style" panose="02050604050505020204" pitchFamily="18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0"/>
            <a:ext cx="8568952" cy="1417638"/>
          </a:xfrm>
        </p:spPr>
        <p:txBody>
          <a:bodyPr>
            <a:normAutofit/>
          </a:bodyPr>
          <a:lstStyle/>
          <a:p>
            <a:pPr algn="ctr"/>
            <a:r>
              <a:rPr lang="el-GR" sz="3600" i="1" dirty="0" smtClean="0"/>
              <a:t/>
            </a:r>
            <a:br>
              <a:rPr lang="el-GR" sz="3600" i="1" dirty="0" smtClean="0"/>
            </a:br>
            <a:r>
              <a:rPr lang="el-GR" sz="32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Υφιστάμενη Κατάσταση</a:t>
            </a:r>
            <a:endParaRPr lang="el-GR" sz="3200" i="1" dirty="0">
              <a:latin typeface="Bookman Old Style" panose="0205060405050502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624"/>
            <a:ext cx="1152128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5814"/>
            <a:ext cx="2880320" cy="72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4624"/>
            <a:ext cx="93590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2910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l-GR" sz="8800" dirty="0" smtClean="0">
              <a:latin typeface="Bookman Old Style" panose="02050604050505020204" pitchFamily="18" charset="0"/>
            </a:endParaRPr>
          </a:p>
          <a:p>
            <a:pPr marL="1143000" indent="-1143000" algn="just">
              <a:buFont typeface="Wingdings" panose="05000000000000000000" pitchFamily="2" charset="2"/>
              <a:buChar char="Ø"/>
            </a:pPr>
            <a:r>
              <a:rPr lang="el-GR" sz="8800" dirty="0" smtClean="0">
                <a:latin typeface="Bookman Old Style" panose="02050604050505020204" pitchFamily="18" charset="0"/>
              </a:rPr>
              <a:t>Παρά τη βελτίωση </a:t>
            </a:r>
            <a:r>
              <a:rPr lang="el-GR" sz="8800" dirty="0">
                <a:latin typeface="Bookman Old Style" panose="02050604050505020204" pitchFamily="18" charset="0"/>
              </a:rPr>
              <a:t>ορισμένων βασικών εκπαιδευτικών </a:t>
            </a:r>
            <a:r>
              <a:rPr lang="el-GR" sz="8800" dirty="0" smtClean="0">
                <a:latin typeface="Bookman Old Style" panose="02050604050505020204" pitchFamily="18" charset="0"/>
              </a:rPr>
              <a:t>δεικτών, </a:t>
            </a:r>
          </a:p>
          <a:p>
            <a:pPr marL="1143000" indent="-1143000" algn="just">
              <a:buFont typeface="Wingdings" panose="05000000000000000000" pitchFamily="2" charset="2"/>
              <a:buChar char="Ø"/>
            </a:pPr>
            <a:r>
              <a:rPr lang="el-GR" sz="8800" dirty="0" smtClean="0">
                <a:latin typeface="Bookman Old Style" panose="02050604050505020204" pitchFamily="18" charset="0"/>
              </a:rPr>
              <a:t>γενικά </a:t>
            </a:r>
            <a:r>
              <a:rPr lang="el-GR" sz="8800" dirty="0">
                <a:latin typeface="Bookman Old Style" panose="02050604050505020204" pitchFamily="18" charset="0"/>
              </a:rPr>
              <a:t>η ΠΙΝ υστερεί στο γενικό επίπεδο εκπαίδευσης</a:t>
            </a:r>
            <a:r>
              <a:rPr lang="el-GR" sz="8800" dirty="0" smtClean="0">
                <a:latin typeface="Bookman Old Style" panose="020506040505050202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l-GR" sz="8800" dirty="0" smtClean="0">
                <a:latin typeface="Bookman Old Style" panose="02050604050505020204" pitchFamily="18" charset="0"/>
              </a:rPr>
              <a:t>    </a:t>
            </a:r>
          </a:p>
          <a:p>
            <a:pPr marL="0" indent="0">
              <a:buNone/>
            </a:pPr>
            <a:endParaRPr lang="el-GR" sz="8800" dirty="0" smtClean="0"/>
          </a:p>
          <a:p>
            <a:pPr marL="0" indent="0">
              <a:buNone/>
            </a:pPr>
            <a:r>
              <a:rPr lang="el-GR" sz="8800" dirty="0" smtClean="0"/>
              <a:t>     </a:t>
            </a:r>
            <a:endParaRPr lang="el-GR" sz="6800" dirty="0"/>
          </a:p>
          <a:p>
            <a:endParaRPr lang="el-GR" sz="6800" dirty="0" smtClean="0"/>
          </a:p>
          <a:p>
            <a:endParaRPr lang="el-GR" sz="6800" dirty="0"/>
          </a:p>
          <a:p>
            <a:endParaRPr lang="el-GR" sz="6800" dirty="0" smtClean="0"/>
          </a:p>
          <a:p>
            <a:endParaRPr lang="el-GR" sz="6800" dirty="0"/>
          </a:p>
          <a:p>
            <a:endParaRPr lang="el-GR" sz="6800" dirty="0"/>
          </a:p>
          <a:p>
            <a:pPr marL="0" indent="0">
              <a:buNone/>
            </a:pPr>
            <a:r>
              <a:rPr lang="el-GR" sz="6800" dirty="0" smtClean="0"/>
              <a:t>      </a:t>
            </a:r>
          </a:p>
          <a:p>
            <a:pPr marL="0" indent="0">
              <a:buNone/>
            </a:pPr>
            <a:endParaRPr lang="el-GR" sz="6800" dirty="0" smtClean="0"/>
          </a:p>
          <a:p>
            <a:pPr marL="0" indent="0">
              <a:buNone/>
            </a:pPr>
            <a:endParaRPr lang="el-GR" sz="6800" dirty="0"/>
          </a:p>
          <a:p>
            <a:pPr marL="0" indent="0">
              <a:buNone/>
            </a:pPr>
            <a:endParaRPr lang="el-GR" sz="6800" dirty="0" smtClean="0"/>
          </a:p>
          <a:p>
            <a:pPr marL="0" indent="0">
              <a:buNone/>
            </a:pPr>
            <a:endParaRPr lang="el-GR" sz="6800" dirty="0"/>
          </a:p>
          <a:p>
            <a:pPr marL="0" indent="0">
              <a:buNone/>
            </a:pPr>
            <a:endParaRPr lang="el-GR" sz="6800" dirty="0"/>
          </a:p>
          <a:p>
            <a:endParaRPr lang="el-GR" sz="680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6729" y="270579"/>
            <a:ext cx="8229600" cy="1143000"/>
          </a:xfrm>
        </p:spPr>
        <p:txBody>
          <a:bodyPr/>
          <a:lstStyle/>
          <a:p>
            <a:pPr algn="ctr"/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Υφιστάμενη </a:t>
            </a:r>
            <a:r>
              <a:rPr lang="el-GR" sz="32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Κατάσταση</a:t>
            </a:r>
            <a:endParaRPr lang="el-GR" sz="3200" i="1" dirty="0">
              <a:latin typeface="Bookman Old Style" panose="020506040505050202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645024"/>
            <a:ext cx="5327650" cy="223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http://www.pepionia.gr/portals/0/Images/EDAPIN/pin.jpg">
            <a:hlinkClick r:id="rId3" tooltip="ΠΡΟΓΡΑΜΜΑΤΙΚΗ ΠΕΡΙΟΔΟΣ 2014-2020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7549"/>
            <a:ext cx="1361916" cy="684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369" y="270579"/>
            <a:ext cx="2880320" cy="601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7774"/>
            <a:ext cx="935906" cy="55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8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l-GR" sz="1700" dirty="0" smtClean="0">
              <a:latin typeface="Bookman Old Style" panose="020506040505050202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l-GR" sz="2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Bookman Old Style" panose="02050604050505020204" pitchFamily="18" charset="0"/>
              </a:rPr>
              <a:t> </a:t>
            </a:r>
            <a:r>
              <a:rPr lang="el-GR" sz="2200" dirty="0" smtClean="0">
                <a:latin typeface="Bookman Old Style" panose="02050604050505020204" pitchFamily="18" charset="0"/>
              </a:rPr>
              <a:t>παραμένει </a:t>
            </a:r>
            <a:r>
              <a:rPr lang="el-GR" sz="2200" b="1" dirty="0" smtClean="0">
                <a:latin typeface="Bookman Old Style" panose="02050604050505020204" pitchFamily="18" charset="0"/>
              </a:rPr>
              <a:t>σχετικά υψηλό το μερίδιο αποφοίτων </a:t>
            </a:r>
            <a:r>
              <a:rPr lang="el-GR" sz="2200" b="1" dirty="0" err="1" smtClean="0">
                <a:latin typeface="Bookman Old Style" panose="02050604050505020204" pitchFamily="18" charset="0"/>
              </a:rPr>
              <a:t>α’θμιας</a:t>
            </a:r>
            <a:r>
              <a:rPr lang="el-GR" sz="2200" b="1" dirty="0" smtClean="0">
                <a:latin typeface="Bookman Old Style" panose="02050604050505020204" pitchFamily="18" charset="0"/>
              </a:rPr>
              <a:t> εκπαίδευσης,</a:t>
            </a:r>
          </a:p>
          <a:p>
            <a:pPr marL="109728" lvl="0" indent="0" algn="just">
              <a:buNone/>
            </a:pPr>
            <a:endParaRPr lang="el-GR" sz="2200" dirty="0">
              <a:latin typeface="Bookman Old Style" panose="020506040505050202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l-GR" sz="2200" dirty="0">
                <a:latin typeface="Bookman Old Style" panose="02050604050505020204" pitchFamily="18" charset="0"/>
              </a:rPr>
              <a:t> </a:t>
            </a:r>
            <a:r>
              <a:rPr lang="el-GR" sz="2200" b="1" dirty="0" smtClean="0">
                <a:latin typeface="Bookman Old Style" panose="02050604050505020204" pitchFamily="18" charset="0"/>
              </a:rPr>
              <a:t>«</a:t>
            </a:r>
            <a:r>
              <a:rPr lang="el-GR" sz="2200" b="1" dirty="0">
                <a:latin typeface="Bookman Old Style" panose="02050604050505020204" pitchFamily="18" charset="0"/>
              </a:rPr>
              <a:t>κλείνει» το άνοιγμα στην </a:t>
            </a:r>
            <a:r>
              <a:rPr lang="el-GR" sz="2200" b="1" dirty="0" err="1">
                <a:latin typeface="Bookman Old Style" panose="02050604050505020204" pitchFamily="18" charset="0"/>
              </a:rPr>
              <a:t>β'θμια</a:t>
            </a:r>
            <a:r>
              <a:rPr lang="el-GR" sz="2200" b="1" dirty="0">
                <a:latin typeface="Bookman Old Style" panose="02050604050505020204" pitchFamily="18" charset="0"/>
              </a:rPr>
              <a:t> εκπαίδευση </a:t>
            </a:r>
            <a:r>
              <a:rPr lang="el-GR" sz="2200" dirty="0">
                <a:latin typeface="Bookman Old Style" panose="02050604050505020204" pitchFamily="18" charset="0"/>
              </a:rPr>
              <a:t>σε σύγκριση με τη </a:t>
            </a:r>
            <a:r>
              <a:rPr lang="el-GR" sz="2200" dirty="0" smtClean="0">
                <a:latin typeface="Bookman Old Style" panose="02050604050505020204" pitchFamily="18" charset="0"/>
              </a:rPr>
              <a:t>χώρα,</a:t>
            </a:r>
            <a:endParaRPr lang="el-GR" sz="2200" dirty="0">
              <a:latin typeface="Bookman Old Style" panose="020506040505050202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el-GR" sz="2200" dirty="0">
              <a:latin typeface="Bookman Old Style" panose="020506040505050202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l-GR" sz="2200" dirty="0">
                <a:latin typeface="Bookman Old Style" panose="02050604050505020204" pitchFamily="18" charset="0"/>
              </a:rPr>
              <a:t> </a:t>
            </a:r>
            <a:r>
              <a:rPr lang="el-GR" sz="2200" b="1" dirty="0" smtClean="0">
                <a:latin typeface="Bookman Old Style" panose="02050604050505020204" pitchFamily="18" charset="0"/>
              </a:rPr>
              <a:t>υστερεί </a:t>
            </a:r>
            <a:r>
              <a:rPr lang="el-GR" sz="2200" b="1" dirty="0">
                <a:latin typeface="Bookman Old Style" panose="02050604050505020204" pitchFamily="18" charset="0"/>
              </a:rPr>
              <a:t>σημαντικά στο μερίδιο των αποφοίτων </a:t>
            </a:r>
            <a:r>
              <a:rPr lang="el-GR" sz="2200" b="1" dirty="0" err="1">
                <a:latin typeface="Bookman Old Style" panose="02050604050505020204" pitchFamily="18" charset="0"/>
              </a:rPr>
              <a:t>γ’θμιας</a:t>
            </a:r>
            <a:r>
              <a:rPr lang="el-GR" sz="2200" b="1" dirty="0">
                <a:latin typeface="Bookman Old Style" panose="02050604050505020204" pitchFamily="18" charset="0"/>
              </a:rPr>
              <a:t> εκπαίδευσης</a:t>
            </a:r>
            <a:r>
              <a:rPr lang="el-GR" sz="2200" dirty="0">
                <a:latin typeface="Bookman Old Style" panose="02050604050505020204" pitchFamily="18" charset="0"/>
              </a:rPr>
              <a:t> </a:t>
            </a:r>
            <a:r>
              <a:rPr lang="el-GR" sz="2200" dirty="0" smtClean="0">
                <a:latin typeface="Bookman Old Style" panose="02050604050505020204" pitchFamily="18" charset="0"/>
              </a:rPr>
              <a:t>παρά </a:t>
            </a:r>
            <a:r>
              <a:rPr lang="el-GR" sz="2200" dirty="0">
                <a:latin typeface="Bookman Old Style" panose="02050604050505020204" pitchFamily="18" charset="0"/>
              </a:rPr>
              <a:t>τη σημαντική </a:t>
            </a:r>
            <a:r>
              <a:rPr lang="el-GR" sz="2200" dirty="0" smtClean="0">
                <a:latin typeface="Bookman Old Style" panose="02050604050505020204" pitchFamily="18" charset="0"/>
              </a:rPr>
              <a:t>βελτίωση,</a:t>
            </a:r>
          </a:p>
          <a:p>
            <a:pPr marL="109728" lvl="0" indent="0" algn="just">
              <a:buNone/>
            </a:pPr>
            <a:endParaRPr lang="el-GR" sz="2200" dirty="0" smtClean="0">
              <a:latin typeface="Bookman Old Style" panose="020506040505050202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l-GR" sz="2200" b="1" dirty="0">
                <a:latin typeface="Bookman Old Style" panose="02050604050505020204" pitchFamily="18" charset="0"/>
              </a:rPr>
              <a:t>παρά τις βελτιωμένες </a:t>
            </a:r>
            <a:r>
              <a:rPr lang="el-GR" sz="2200" b="1" dirty="0" smtClean="0">
                <a:latin typeface="Bookman Old Style" panose="02050604050505020204" pitchFamily="18" charset="0"/>
              </a:rPr>
              <a:t>επιδόσεις </a:t>
            </a:r>
            <a:r>
              <a:rPr lang="el-GR" sz="2200" b="1" dirty="0">
                <a:latin typeface="Bookman Old Style" panose="02050604050505020204" pitchFamily="18" charset="0"/>
              </a:rPr>
              <a:t>στην επαγγελματική </a:t>
            </a:r>
            <a:r>
              <a:rPr lang="el-GR" sz="2200" b="1" dirty="0" smtClean="0">
                <a:latin typeface="Bookman Old Style" panose="02050604050505020204" pitchFamily="18" charset="0"/>
              </a:rPr>
              <a:t>κατάρτιση</a:t>
            </a:r>
            <a:r>
              <a:rPr lang="el-GR" sz="2200" dirty="0" smtClean="0">
                <a:latin typeface="Bookman Old Style" panose="02050604050505020204" pitchFamily="18" charset="0"/>
              </a:rPr>
              <a:t> </a:t>
            </a:r>
            <a:r>
              <a:rPr lang="el-GR" sz="2200" dirty="0">
                <a:latin typeface="Bookman Old Style" panose="02050604050505020204" pitchFamily="18" charset="0"/>
              </a:rPr>
              <a:t>η ΠΙΝ εξακολουθεί να καταλαμβάνει θέσεις προς το τέλος της σειράς των περιφερειών της </a:t>
            </a:r>
            <a:r>
              <a:rPr lang="el-GR" sz="2200" dirty="0" smtClean="0">
                <a:latin typeface="Bookman Old Style" panose="02050604050505020204" pitchFamily="18" charset="0"/>
              </a:rPr>
              <a:t>χώρας.</a:t>
            </a:r>
            <a:endParaRPr lang="el-GR" sz="2200" dirty="0">
              <a:latin typeface="Bookman Old Style" panose="020506040505050202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el-GR" sz="17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el-GR" sz="170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Υφιστάμενη </a:t>
            </a:r>
            <a:r>
              <a:rPr lang="el-GR" sz="32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Κατάσταση</a:t>
            </a:r>
            <a:endParaRPr lang="el-GR" sz="3200" i="1" dirty="0">
              <a:latin typeface="Bookman Old Style" panose="020506040505050202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369" y="270579"/>
            <a:ext cx="2880320" cy="601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www.pepionia.gr/portals/0/Images/EDAPIN/pin.jpg">
            <a:hlinkClick r:id="rId3" tooltip="ΠΡΟΓΡΑΜΜΑΤΙΚΗ ΠΕΡΙΟΔΟΣ 2014-2020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7549"/>
            <a:ext cx="1361916" cy="684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7774"/>
            <a:ext cx="935906" cy="55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95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000" dirty="0" smtClean="0">
                <a:latin typeface="Bookman Old Style" panose="02050604050505020204" pitchFamily="18" charset="0"/>
              </a:rPr>
              <a:t>στη </a:t>
            </a:r>
            <a:r>
              <a:rPr lang="el-GR" sz="2000" dirty="0">
                <a:latin typeface="Bookman Old Style" panose="02050604050505020204" pitchFamily="18" charset="0"/>
              </a:rPr>
              <a:t>δε </a:t>
            </a:r>
            <a:r>
              <a:rPr lang="el-GR" sz="2000" b="1" dirty="0">
                <a:latin typeface="Bookman Old Style" panose="02050604050505020204" pitchFamily="18" charset="0"/>
              </a:rPr>
              <a:t>«Δια Βίου Μάθηση» </a:t>
            </a:r>
            <a:r>
              <a:rPr lang="el-GR" sz="2000" dirty="0">
                <a:latin typeface="Bookman Old Style" panose="02050604050505020204" pitchFamily="18" charset="0"/>
              </a:rPr>
              <a:t>(ηλικίες 20-64 ετών, 2015) η ΠΙΝ κατατάσσεται </a:t>
            </a:r>
            <a:r>
              <a:rPr lang="el-GR" sz="2000" b="1" dirty="0">
                <a:latin typeface="Bookman Old Style" panose="02050604050505020204" pitchFamily="18" charset="0"/>
              </a:rPr>
              <a:t>στην 10η θέση </a:t>
            </a:r>
            <a:r>
              <a:rPr lang="el-GR" sz="2000" dirty="0">
                <a:latin typeface="Bookman Old Style" panose="02050604050505020204" pitchFamily="18" charset="0"/>
              </a:rPr>
              <a:t>με 4,0% (6,1% για τη χώρα), παρότι </a:t>
            </a:r>
            <a:r>
              <a:rPr lang="el-GR" sz="2000" b="1" dirty="0">
                <a:latin typeface="Bookman Old Style" panose="02050604050505020204" pitchFamily="18" charset="0"/>
              </a:rPr>
              <a:t>διπλασίασε σχεδόν τις επιδόσεις της </a:t>
            </a:r>
            <a:r>
              <a:rPr lang="el-GR" sz="2000" dirty="0">
                <a:latin typeface="Bookman Old Style" panose="02050604050505020204" pitchFamily="18" charset="0"/>
              </a:rPr>
              <a:t>τα τελευταία χρόνια (1,9% το 2013 και 2,4% το 2009),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Υφιστάμενη </a:t>
            </a:r>
            <a:r>
              <a:rPr lang="el-GR" sz="32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Κατάσταση</a:t>
            </a:r>
            <a:endParaRPr lang="el-GR" sz="32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415283"/>
            <a:ext cx="4536504" cy="2101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7774"/>
            <a:ext cx="935906" cy="55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369" y="270579"/>
            <a:ext cx="2880320" cy="601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http://www.pepionia.gr/portals/0/Images/EDAPIN/pin.jpg">
            <a:hlinkClick r:id="rId5" tooltip="ΠΡΟΓΡΑΜΜΑΤΙΚΗ ΠΕΡΙΟΔΟΣ 2014-2020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7549"/>
            <a:ext cx="1361916" cy="684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46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l-GR" sz="31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800" dirty="0">
                <a:latin typeface="Bookman Old Style" panose="02050604050505020204" pitchFamily="18" charset="0"/>
              </a:rPr>
              <a:t>Στο πλαίσιο των </a:t>
            </a:r>
            <a:r>
              <a:rPr lang="el-GR" sz="2800" dirty="0" smtClean="0">
                <a:latin typeface="Bookman Old Style" panose="02050604050505020204" pitchFamily="18" charset="0"/>
              </a:rPr>
              <a:t>Προγραμματικών Περιόδων ανανέωση και συμπλήρωση </a:t>
            </a:r>
            <a:r>
              <a:rPr lang="el-GR" sz="2800" b="1" dirty="0" smtClean="0">
                <a:latin typeface="Bookman Old Style" panose="02050604050505020204" pitchFamily="18" charset="0"/>
              </a:rPr>
              <a:t>κτιριακής </a:t>
            </a:r>
            <a:r>
              <a:rPr lang="el-GR" sz="2800" b="1" dirty="0" smtClean="0">
                <a:latin typeface="Bookman Old Style" panose="02050604050505020204" pitchFamily="18" charset="0"/>
              </a:rPr>
              <a:t>υποδομής </a:t>
            </a:r>
            <a:r>
              <a:rPr lang="el-GR" sz="2800" dirty="0">
                <a:latin typeface="Bookman Old Style" panose="02050604050505020204" pitchFamily="18" charset="0"/>
              </a:rPr>
              <a:t>και </a:t>
            </a:r>
            <a:r>
              <a:rPr lang="el-GR" sz="2800" dirty="0" smtClean="0">
                <a:latin typeface="Bookman Old Style" panose="02050604050505020204" pitchFamily="18" charset="0"/>
              </a:rPr>
              <a:t> </a:t>
            </a:r>
            <a:r>
              <a:rPr lang="el-GR" sz="2800" b="1" dirty="0" smtClean="0">
                <a:latin typeface="Bookman Old Style" panose="02050604050505020204" pitchFamily="18" charset="0"/>
              </a:rPr>
              <a:t>ειδικού εξοπλισμού </a:t>
            </a:r>
            <a:r>
              <a:rPr lang="el-GR" sz="2800" b="1" dirty="0">
                <a:latin typeface="Bookman Old Style" panose="02050604050505020204" pitchFamily="18" charset="0"/>
              </a:rPr>
              <a:t>των εκπαιδευτηρίων </a:t>
            </a:r>
            <a:r>
              <a:rPr lang="el-GR" sz="2800" dirty="0">
                <a:latin typeface="Bookman Old Style" panose="02050604050505020204" pitchFamily="18" charset="0"/>
              </a:rPr>
              <a:t>όλων των βαθμίδων εκπαίδευσης, </a:t>
            </a:r>
            <a:endParaRPr lang="el-GR" sz="2800" dirty="0" smtClean="0">
              <a:latin typeface="Bookman Old Style" panose="02050604050505020204" pitchFamily="18" charset="0"/>
            </a:endParaRPr>
          </a:p>
          <a:p>
            <a:pPr marL="109728" indent="0" algn="just">
              <a:buNone/>
            </a:pPr>
            <a:endParaRPr lang="el-GR" sz="2800" dirty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800" dirty="0" smtClean="0">
                <a:latin typeface="Bookman Old Style" panose="02050604050505020204" pitchFamily="18" charset="0"/>
              </a:rPr>
              <a:t>Την </a:t>
            </a:r>
            <a:r>
              <a:rPr lang="el-GR" sz="2800" dirty="0">
                <a:latin typeface="Bookman Old Style" panose="02050604050505020204" pitchFamily="18" charset="0"/>
              </a:rPr>
              <a:t>τρέχουσα </a:t>
            </a:r>
            <a:r>
              <a:rPr lang="el-GR" sz="2800" dirty="0" smtClean="0">
                <a:latin typeface="Bookman Old Style" panose="02050604050505020204" pitchFamily="18" charset="0"/>
              </a:rPr>
              <a:t>Προγραμματική Περίοδο </a:t>
            </a:r>
            <a:r>
              <a:rPr lang="el-GR" sz="2800" b="1" dirty="0" smtClean="0">
                <a:latin typeface="Bookman Old Style" panose="02050604050505020204" pitchFamily="18" charset="0"/>
              </a:rPr>
              <a:t>υλοποίηση</a:t>
            </a:r>
            <a:r>
              <a:rPr lang="el-GR" sz="2800" dirty="0" smtClean="0">
                <a:latin typeface="Bookman Old Style" panose="02050604050505020204" pitchFamily="18" charset="0"/>
              </a:rPr>
              <a:t> </a:t>
            </a:r>
            <a:r>
              <a:rPr lang="el-GR" sz="2800" b="1" dirty="0" smtClean="0">
                <a:latin typeface="Bookman Old Style" panose="02050604050505020204" pitchFamily="18" charset="0"/>
              </a:rPr>
              <a:t>παρεμβάσεων </a:t>
            </a:r>
            <a:r>
              <a:rPr lang="el-GR" sz="2800" b="1" dirty="0">
                <a:latin typeface="Bookman Old Style" panose="02050604050505020204" pitchFamily="18" charset="0"/>
              </a:rPr>
              <a:t>σε υποδομές </a:t>
            </a:r>
            <a:r>
              <a:rPr lang="el-GR" sz="2800" dirty="0">
                <a:latin typeface="Bookman Old Style" panose="02050604050505020204" pitchFamily="18" charset="0"/>
              </a:rPr>
              <a:t>(κτιριακά και ειδικός εξοπλισμός) </a:t>
            </a:r>
            <a:r>
              <a:rPr lang="el-GR" sz="2800" dirty="0" smtClean="0">
                <a:latin typeface="Bookman Old Style" panose="02050604050505020204" pitchFamily="18" charset="0"/>
              </a:rPr>
              <a:t>και </a:t>
            </a:r>
            <a:r>
              <a:rPr lang="el-GR" sz="2800" b="1" dirty="0" smtClean="0">
                <a:latin typeface="Bookman Old Style" panose="02050604050505020204" pitchFamily="18" charset="0"/>
              </a:rPr>
              <a:t>προώθηση της αντιμετώπισης </a:t>
            </a:r>
            <a:r>
              <a:rPr lang="el-GR" sz="2800" b="1" dirty="0">
                <a:latin typeface="Bookman Old Style" panose="02050604050505020204" pitchFamily="18" charset="0"/>
              </a:rPr>
              <a:t>ορισμένων από τις στεγαστικές ανάγκες του Ιονίου </a:t>
            </a:r>
            <a:r>
              <a:rPr lang="el-GR" sz="2800" b="1" dirty="0" smtClean="0">
                <a:latin typeface="Bookman Old Style" panose="02050604050505020204" pitchFamily="18" charset="0"/>
              </a:rPr>
              <a:t>Πανεπιστημίου. </a:t>
            </a:r>
          </a:p>
          <a:p>
            <a:pPr marL="109728" indent="0" algn="just">
              <a:buNone/>
            </a:pPr>
            <a:endParaRPr lang="el-GR" sz="2800" b="1" dirty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800" dirty="0" smtClean="0">
                <a:latin typeface="Bookman Old Style" panose="02050604050505020204" pitchFamily="18" charset="0"/>
              </a:rPr>
              <a:t>Παρόλα αυτά </a:t>
            </a:r>
            <a:r>
              <a:rPr lang="el-GR" sz="2800" b="1" dirty="0">
                <a:latin typeface="Bookman Old Style" panose="02050604050505020204" pitchFamily="18" charset="0"/>
              </a:rPr>
              <a:t>ανάγκες </a:t>
            </a:r>
            <a:r>
              <a:rPr lang="el-GR" sz="2800" b="1" dirty="0" smtClean="0">
                <a:latin typeface="Bookman Old Style" panose="02050604050505020204" pitchFamily="18" charset="0"/>
              </a:rPr>
              <a:t>συνεχίζουν </a:t>
            </a:r>
            <a:r>
              <a:rPr lang="el-GR" sz="2800" dirty="0">
                <a:latin typeface="Bookman Old Style" panose="02050604050505020204" pitchFamily="18" charset="0"/>
              </a:rPr>
              <a:t>να υφίστανται, </a:t>
            </a:r>
            <a:r>
              <a:rPr lang="el-GR" sz="2800" dirty="0" smtClean="0">
                <a:latin typeface="Bookman Old Style" panose="02050604050505020204" pitchFamily="18" charset="0"/>
              </a:rPr>
              <a:t>ενώ</a:t>
            </a:r>
          </a:p>
          <a:p>
            <a:pPr marL="109728" indent="0" algn="just">
              <a:buNone/>
            </a:pPr>
            <a:endParaRPr lang="el-GR" sz="2800" dirty="0" smtClean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800" dirty="0" smtClean="0">
                <a:latin typeface="Bookman Old Style" panose="02050604050505020204" pitchFamily="18" charset="0"/>
              </a:rPr>
              <a:t>η </a:t>
            </a:r>
            <a:r>
              <a:rPr lang="el-GR" sz="2800" dirty="0">
                <a:latin typeface="Bookman Old Style" panose="02050604050505020204" pitchFamily="18" charset="0"/>
              </a:rPr>
              <a:t>υποχρεωτικότητα της προσχολικής εκπαίδευσης δημιουργεί νέες ανάγκες στέγασης &amp; εξοπλισμού.</a:t>
            </a:r>
          </a:p>
          <a:p>
            <a:endParaRPr lang="el-GR" sz="2800" dirty="0">
              <a:latin typeface="Bookman Old Style" panose="02050604050505020204" pitchFamily="18" charset="0"/>
            </a:endParaRP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Υφιστάμενη </a:t>
            </a:r>
            <a:r>
              <a:rPr lang="el-GR" sz="32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Κατάσταση</a:t>
            </a:r>
            <a:endParaRPr lang="el-GR" sz="3200" i="1" dirty="0">
              <a:latin typeface="Bookman Old Style" panose="02050604050505020204" pitchFamily="18" charset="0"/>
            </a:endParaRPr>
          </a:p>
        </p:txBody>
      </p:sp>
      <p:pic>
        <p:nvPicPr>
          <p:cNvPr id="4" name="Picture 2" descr="http://www.pepionia.gr/portals/0/Images/EDAPIN/pin.jpg">
            <a:hlinkClick r:id="rId2" tooltip="ΠΡΟΓΡΑΜΜΑΤΙΚΗ ΠΕΡΙΟΔΟΣ 2014-2020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7549"/>
            <a:ext cx="1361916" cy="684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369" y="270579"/>
            <a:ext cx="2880320" cy="601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7774"/>
            <a:ext cx="935906" cy="55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9629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7260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el-GR" sz="6000" b="1" dirty="0" smtClean="0">
              <a:solidFill>
                <a:srgbClr val="FFC00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l-GR" sz="7500" b="1" dirty="0" smtClean="0">
                <a:solidFill>
                  <a:srgbClr val="FFC000"/>
                </a:solidFill>
                <a:latin typeface="Bookman Old Style" panose="02050604050505020204" pitchFamily="18" charset="0"/>
              </a:rPr>
              <a:t>Υγεία </a:t>
            </a:r>
          </a:p>
          <a:p>
            <a:pPr marL="0" indent="0" algn="ctr">
              <a:buNone/>
            </a:pPr>
            <a:endParaRPr lang="el-GR" sz="3900" b="1" dirty="0" smtClean="0">
              <a:solidFill>
                <a:srgbClr val="FFC00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l-GR" sz="45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Υποδομές και Υπηρεσίες Υγείας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3500" dirty="0" smtClean="0">
                <a:latin typeface="Bookman Old Style" panose="02050604050505020204" pitchFamily="18" charset="0"/>
              </a:rPr>
              <a:t>Τα </a:t>
            </a:r>
            <a:r>
              <a:rPr lang="el-GR" sz="3500" dirty="0">
                <a:latin typeface="Bookman Old Style" panose="02050604050505020204" pitchFamily="18" charset="0"/>
              </a:rPr>
              <a:t>6 Νοσοκομεία, </a:t>
            </a:r>
            <a:endParaRPr lang="el-GR" sz="3500" dirty="0" smtClean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l-GR" sz="3500" dirty="0" smtClean="0">
                <a:latin typeface="Bookman Old Style" panose="02050604050505020204" pitchFamily="18" charset="0"/>
              </a:rPr>
              <a:t>τα </a:t>
            </a:r>
            <a:r>
              <a:rPr lang="el-GR" sz="3500" dirty="0">
                <a:latin typeface="Bookman Old Style" panose="02050604050505020204" pitchFamily="18" charset="0"/>
              </a:rPr>
              <a:t>8 Κέντρα Υγείας και  </a:t>
            </a:r>
            <a:endParaRPr lang="el-GR" sz="3500" dirty="0" smtClean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l-GR" sz="3500" dirty="0" smtClean="0">
                <a:latin typeface="Bookman Old Style" panose="02050604050505020204" pitchFamily="18" charset="0"/>
              </a:rPr>
              <a:t>τα </a:t>
            </a:r>
            <a:r>
              <a:rPr lang="el-GR" sz="3500" dirty="0">
                <a:latin typeface="Bookman Old Style" panose="02050604050505020204" pitchFamily="18" charset="0"/>
              </a:rPr>
              <a:t>53 Περιφερειακά </a:t>
            </a:r>
            <a:r>
              <a:rPr lang="el-GR" sz="3500" dirty="0" smtClean="0">
                <a:latin typeface="Bookman Old Style" panose="02050604050505020204" pitchFamily="18" charset="0"/>
              </a:rPr>
              <a:t>Ιατρεία, </a:t>
            </a:r>
          </a:p>
          <a:p>
            <a:pPr marL="0" indent="0">
              <a:buNone/>
            </a:pPr>
            <a:r>
              <a:rPr lang="en-US" sz="3500" dirty="0" smtClean="0">
                <a:latin typeface="Bookman Old Style" panose="02050604050505020204" pitchFamily="18" charset="0"/>
              </a:rPr>
              <a:t>      </a:t>
            </a:r>
            <a:r>
              <a:rPr lang="el-GR" sz="3500" dirty="0" smtClean="0">
                <a:latin typeface="Bookman Old Style" panose="02050604050505020204" pitchFamily="18" charset="0"/>
              </a:rPr>
              <a:t>εμφανίζουν </a:t>
            </a:r>
            <a:r>
              <a:rPr lang="el-GR" sz="3500" b="1" dirty="0" smtClean="0">
                <a:latin typeface="Bookman Old Style" panose="02050604050505020204" pitchFamily="18" charset="0"/>
              </a:rPr>
              <a:t>ελλείψεις </a:t>
            </a:r>
            <a:r>
              <a:rPr lang="el-GR" sz="3500" b="1" dirty="0">
                <a:latin typeface="Bookman Old Style" panose="02050604050505020204" pitchFamily="18" charset="0"/>
              </a:rPr>
              <a:t>τόσο σε εξοπλισμό, όσο και σε προσωπικό</a:t>
            </a:r>
            <a:r>
              <a:rPr lang="el-GR" sz="3500" dirty="0">
                <a:latin typeface="Bookman Old Style" panose="02050604050505020204" pitchFamily="18" charset="0"/>
              </a:rPr>
              <a:t>. </a:t>
            </a:r>
            <a:endParaRPr lang="el-GR" sz="35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l-GR" sz="3500" dirty="0">
              <a:latin typeface="Bookman Old Style" panose="0205060405050502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l-GR" sz="2900" dirty="0" smtClean="0">
                <a:latin typeface="Bookman Old Style" panose="02050604050505020204" pitchFamily="18" charset="0"/>
              </a:rPr>
              <a:t> </a:t>
            </a:r>
            <a:r>
              <a:rPr lang="el-GR" sz="3500" dirty="0" smtClean="0">
                <a:latin typeface="Bookman Old Style" panose="02050604050505020204" pitchFamily="18" charset="0"/>
              </a:rPr>
              <a:t>Όσον δε αφορά στην </a:t>
            </a:r>
            <a:r>
              <a:rPr lang="el-GR" sz="3500" b="1" dirty="0" smtClean="0">
                <a:latin typeface="Bookman Old Style" panose="02050604050505020204" pitchFamily="18" charset="0"/>
              </a:rPr>
              <a:t>αναλογία ιατρικού και νοσηλευτικού προσωπικού τα Ι.Ν </a:t>
            </a:r>
            <a:r>
              <a:rPr lang="el-GR" sz="3500" dirty="0" smtClean="0">
                <a:latin typeface="Bookman Old Style" panose="02050604050505020204" pitchFamily="18" charset="0"/>
              </a:rPr>
              <a:t>καταλαμβάνουν την 8η και τη 10 θέση αντίστοιχα.</a:t>
            </a:r>
          </a:p>
          <a:p>
            <a:pPr marL="0" indent="0">
              <a:buNone/>
            </a:pPr>
            <a:endParaRPr lang="el-GR" sz="3500" dirty="0">
              <a:latin typeface="Bookman Old Style" panose="0205060405050502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l-GR" sz="3500" dirty="0" smtClean="0">
                <a:latin typeface="Bookman Old Style" panose="02050604050505020204" pitchFamily="18" charset="0"/>
              </a:rPr>
              <a:t>Ειδικά η</a:t>
            </a:r>
            <a:r>
              <a:rPr lang="el-GR" sz="3500" b="1" dirty="0" smtClean="0">
                <a:latin typeface="Bookman Old Style" panose="02050604050505020204" pitchFamily="18" charset="0"/>
              </a:rPr>
              <a:t> Πρωτοβάθμια φροντίδα υγείας </a:t>
            </a:r>
            <a:r>
              <a:rPr lang="el-GR" sz="3500" dirty="0" smtClean="0">
                <a:latin typeface="Bookman Old Style" panose="02050604050505020204" pitchFamily="18" charset="0"/>
              </a:rPr>
              <a:t>παραμένει σε χαμηλή ανάπτυξη, όσον αφορά υποδομές, εξοπλισμό και ανθρώπινο δυναμικό. Ιδιαίτερη ανάγκη, (λόγω και της </a:t>
            </a:r>
            <a:r>
              <a:rPr lang="el-GR" sz="3500" dirty="0" err="1" smtClean="0">
                <a:latin typeface="Bookman Old Style" panose="02050604050505020204" pitchFamily="18" charset="0"/>
              </a:rPr>
              <a:t>νησιωτικότητας</a:t>
            </a:r>
            <a:r>
              <a:rPr lang="el-GR" sz="3500" dirty="0" smtClean="0">
                <a:latin typeface="Bookman Old Style" panose="02050604050505020204" pitchFamily="18" charset="0"/>
              </a:rPr>
              <a:t>) αποτελεί η υγειονομική κάλυψη των απομακρυσμένων περιοχών και ευπαθών ομάδων με τη συνδρομή και της τεχνολογίας (</a:t>
            </a:r>
            <a:r>
              <a:rPr lang="el-GR" sz="3500" b="1" dirty="0" smtClean="0">
                <a:latin typeface="Bookman Old Style" panose="02050604050505020204" pitchFamily="18" charset="0"/>
              </a:rPr>
              <a:t>e-</a:t>
            </a:r>
            <a:r>
              <a:rPr lang="en-US" sz="3500" b="1" dirty="0" smtClean="0">
                <a:latin typeface="Bookman Old Style" panose="02050604050505020204" pitchFamily="18" charset="0"/>
              </a:rPr>
              <a:t>Health</a:t>
            </a:r>
            <a:r>
              <a:rPr lang="el-GR" sz="3500" dirty="0" smtClean="0">
                <a:latin typeface="Bookman Old Style" panose="02050604050505020204" pitchFamily="18" charset="0"/>
              </a:rPr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l-GR" sz="3500" dirty="0" smtClean="0">
              <a:latin typeface="Bookman Old Style" panose="0205060405050502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l-GR" sz="3500" dirty="0" smtClean="0">
                <a:latin typeface="Bookman Old Style" panose="02050604050505020204" pitchFamily="18" charset="0"/>
              </a:rPr>
              <a:t>Η </a:t>
            </a:r>
            <a:r>
              <a:rPr lang="el-GR" sz="3500" b="1" dirty="0" smtClean="0">
                <a:latin typeface="Bookman Old Style" panose="02050604050505020204" pitchFamily="18" charset="0"/>
              </a:rPr>
              <a:t>εποχική ζήτηση </a:t>
            </a:r>
            <a:r>
              <a:rPr lang="el-GR" sz="3500" dirty="0" smtClean="0">
                <a:latin typeface="Bookman Old Style" panose="02050604050505020204" pitchFamily="18" charset="0"/>
              </a:rPr>
              <a:t>λόγω της τουριστικής περιόδου και κατά συνέπεια η </a:t>
            </a:r>
            <a:r>
              <a:rPr lang="el-GR" sz="3500" b="1" dirty="0" smtClean="0">
                <a:latin typeface="Bookman Old Style" panose="02050604050505020204" pitchFamily="18" charset="0"/>
              </a:rPr>
              <a:t>ανάγκη</a:t>
            </a:r>
            <a:r>
              <a:rPr lang="el-GR" sz="3500" dirty="0" smtClean="0">
                <a:latin typeface="Bookman Old Style" panose="02050604050505020204" pitchFamily="18" charset="0"/>
              </a:rPr>
              <a:t> δημιουργίας </a:t>
            </a:r>
            <a:r>
              <a:rPr lang="el-GR" sz="3500" b="1" dirty="0" smtClean="0">
                <a:latin typeface="Bookman Old Style" panose="02050604050505020204" pitchFamily="18" charset="0"/>
              </a:rPr>
              <a:t>αισθήματος ασφάλειας στους επισκέπτες </a:t>
            </a:r>
            <a:r>
              <a:rPr lang="el-GR" sz="3500" dirty="0" smtClean="0">
                <a:latin typeface="Bookman Old Style" panose="02050604050505020204" pitchFamily="18" charset="0"/>
              </a:rPr>
              <a:t>είναι παράγοντες που πρέπει να λαμβάνονται υπόψη.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l-G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l-GR" sz="2400" dirty="0">
              <a:latin typeface="Bookman Old Style" panose="0205060405050502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000" dirty="0" smtClean="0">
              <a:latin typeface="Bookman Old Style" panose="0205060405050502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000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el-GR" sz="1800" dirty="0" smtClean="0">
                <a:latin typeface="Bookman Old Style" panose="02050604050505020204" pitchFamily="18" charset="0"/>
              </a:rPr>
              <a:t> </a:t>
            </a:r>
            <a:endParaRPr lang="el-GR" sz="2000" dirty="0">
              <a:latin typeface="Bookman Old Style" panose="02050604050505020204" pitchFamily="18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n-US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Υφιστάμενη </a:t>
            </a:r>
            <a:r>
              <a:rPr lang="el-GR" sz="32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Κατάσταση</a:t>
            </a:r>
            <a:endParaRPr lang="el-GR" sz="3200" dirty="0">
              <a:latin typeface="Bookman Old Style" panose="020506040505050202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115252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6632"/>
            <a:ext cx="287813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93345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724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l-GR" sz="2400" dirty="0" smtClean="0">
              <a:latin typeface="Bookman Old Style" panose="0205060405050502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l-GR" sz="1900" b="1" dirty="0" smtClean="0">
                <a:latin typeface="Bookman Old Style" panose="02050604050505020204" pitchFamily="18" charset="0"/>
              </a:rPr>
              <a:t>Τα Ιόνια Νησιά </a:t>
            </a:r>
            <a:r>
              <a:rPr lang="el-GR" sz="1900" dirty="0" smtClean="0">
                <a:latin typeface="Bookman Old Style" panose="02050604050505020204" pitchFamily="18" charset="0"/>
              </a:rPr>
              <a:t>παρότι καταλαμβάνουν </a:t>
            </a:r>
            <a:r>
              <a:rPr lang="el-GR" sz="1900" b="1" dirty="0" smtClean="0">
                <a:latin typeface="Bookman Old Style" panose="02050604050505020204" pitchFamily="18" charset="0"/>
              </a:rPr>
              <a:t>σχετικά καλή θέση στην σύγκριση των ευρωπαϊκών-ελληνικών περιφερειών </a:t>
            </a:r>
            <a:r>
              <a:rPr lang="el-GR" sz="1900" dirty="0" smtClean="0">
                <a:latin typeface="Bookman Old Style" panose="02050604050505020204" pitchFamily="18" charset="0"/>
              </a:rPr>
              <a:t>(σύγχρονες υποδομές νοσοκομειακής περίθαλψης κλπ) </a:t>
            </a:r>
            <a:r>
              <a:rPr lang="el-GR" sz="1900" b="1" dirty="0" smtClean="0">
                <a:latin typeface="Bookman Old Style" panose="02050604050505020204" pitchFamily="18" charset="0"/>
              </a:rPr>
              <a:t>κατέχουν μια από τις χαμηλές θέσεις πανελλαδικά, σε σχέση με την αναλογία νοσοκομειακών κλινών ανά κάτοικο </a:t>
            </a:r>
            <a:r>
              <a:rPr lang="el-GR" sz="1900" dirty="0" smtClean="0">
                <a:latin typeface="Bookman Old Style" panose="02050604050505020204" pitchFamily="18" charset="0"/>
              </a:rPr>
              <a:t>(στη διάρκεια της κρίσης είχαν τη μεγαλύτερη μείωση έναντι των άλλων Περιφερειών).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l-GR" sz="1900" dirty="0" smtClean="0">
              <a:latin typeface="Bookman Old Style" panose="0205060405050502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l-GR" sz="1900" dirty="0" smtClean="0">
                <a:latin typeface="Bookman Old Style" panose="02050604050505020204" pitchFamily="18" charset="0"/>
              </a:rPr>
              <a:t>Επίσης η ΠΙΝ υφίσταται τις επιπτώσεις από τα </a:t>
            </a:r>
            <a:r>
              <a:rPr lang="el-GR" sz="1900" b="1" dirty="0" smtClean="0">
                <a:latin typeface="Bookman Old Style" panose="02050604050505020204" pitchFamily="18" charset="0"/>
              </a:rPr>
              <a:t>δομικά εμπόδια </a:t>
            </a:r>
            <a:r>
              <a:rPr lang="el-GR" sz="1900" dirty="0" smtClean="0">
                <a:latin typeface="Bookman Old Style" panose="02050604050505020204" pitchFamily="18" charset="0"/>
              </a:rPr>
              <a:t>στο συντονισμό μεταξύ των τομέων υγείας, τις ελλείψεις στελέχωσης, τον κατακερματισμό των δομών διοίκησης καθώς και της μη βέλτιστης αξιοποίησης των υποδομών.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l-GR" sz="1900" dirty="0" smtClean="0">
              <a:latin typeface="Bookman Old Style" panose="0205060405050502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l-GR" sz="1900" b="1" dirty="0" smtClean="0">
                <a:latin typeface="Bookman Old Style" panose="02050604050505020204" pitchFamily="18" charset="0"/>
              </a:rPr>
              <a:t>Ακόμη </a:t>
            </a:r>
            <a:r>
              <a:rPr lang="el-GR" sz="1900" b="1" dirty="0" smtClean="0">
                <a:latin typeface="Bookman Old Style" panose="02050604050505020204" pitchFamily="18" charset="0"/>
              </a:rPr>
              <a:t>η τρέχουσα υγειονομική κρίση </a:t>
            </a:r>
            <a:r>
              <a:rPr lang="el-GR" sz="1900" dirty="0" smtClean="0">
                <a:latin typeface="Bookman Old Style" panose="02050604050505020204" pitchFamily="18" charset="0"/>
              </a:rPr>
              <a:t>έχει επηρεάσει τις </a:t>
            </a:r>
            <a:r>
              <a:rPr lang="el-GR" sz="1900" b="1" dirty="0" smtClean="0">
                <a:latin typeface="Bookman Old Style" panose="02050604050505020204" pitchFamily="18" charset="0"/>
              </a:rPr>
              <a:t>αντοχές</a:t>
            </a:r>
            <a:r>
              <a:rPr lang="el-GR" sz="1900" dirty="0" smtClean="0">
                <a:latin typeface="Bookman Old Style" panose="02050604050505020204" pitchFamily="18" charset="0"/>
              </a:rPr>
              <a:t> των παραπάνω συστημάτων υγείας και πρόνοιας, τόσο σε υποδομές-εξοπλισμό, όσο και (κυρίως) σε ανθρώπινο δυναμικό.</a:t>
            </a:r>
          </a:p>
          <a:p>
            <a:endParaRPr lang="el-GR" sz="2400" dirty="0">
              <a:latin typeface="Bookman Old Style" panose="02050604050505020204" pitchFamily="18" charset="0"/>
            </a:endParaRPr>
          </a:p>
          <a:p>
            <a:pPr marL="0" lvl="0" indent="0" algn="just">
              <a:buNone/>
            </a:pPr>
            <a:endParaRPr lang="el-GR" sz="2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endParaRPr lang="el-GR" dirty="0"/>
          </a:p>
          <a:p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Υφιστάμενη </a:t>
            </a:r>
            <a:r>
              <a:rPr lang="el-GR" sz="32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Κατάσταση</a:t>
            </a:r>
            <a:endParaRPr lang="el-GR" dirty="0">
              <a:latin typeface="Bookman Old Style" panose="02050604050505020204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7774"/>
            <a:ext cx="935906" cy="55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41830"/>
            <a:ext cx="287813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76" y="234934"/>
            <a:ext cx="115252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099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l-GR" sz="3200" b="1" dirty="0" smtClean="0">
                <a:solidFill>
                  <a:srgbClr val="FFC000"/>
                </a:solidFill>
                <a:latin typeface="Bookman Old Style" panose="02050604050505020204" pitchFamily="18" charset="0"/>
              </a:rPr>
              <a:t>Πρόνοια &amp; Κοινωνική Ένταξη </a:t>
            </a:r>
          </a:p>
          <a:p>
            <a:pPr marL="0" indent="0" algn="ctr">
              <a:buNone/>
            </a:pPr>
            <a:endParaRPr lang="el-GR" sz="2000" b="1" dirty="0">
              <a:solidFill>
                <a:srgbClr val="00B0F0"/>
              </a:solidFill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el-GR" sz="1800" dirty="0">
                <a:latin typeface="Bookman Old Style" panose="02050604050505020204" pitchFamily="18" charset="0"/>
              </a:rPr>
              <a:t>Η </a:t>
            </a:r>
            <a:r>
              <a:rPr lang="el-GR" sz="1800" b="1" dirty="0">
                <a:latin typeface="Bookman Old Style" panose="02050604050505020204" pitchFamily="18" charset="0"/>
              </a:rPr>
              <a:t>Μελέτη για την </a:t>
            </a:r>
            <a:r>
              <a:rPr lang="el-GR" sz="1800" b="1" dirty="0" smtClean="0">
                <a:latin typeface="Bookman Old Style" panose="02050604050505020204" pitchFamily="18" charset="0"/>
              </a:rPr>
              <a:t>αντιμετώπιση </a:t>
            </a:r>
            <a:r>
              <a:rPr lang="el-GR" sz="1800" b="1" dirty="0">
                <a:latin typeface="Bookman Old Style" panose="02050604050505020204" pitchFamily="18" charset="0"/>
              </a:rPr>
              <a:t>της Φτώχειας και του Κοινωνικού Αποκλεισμού </a:t>
            </a:r>
            <a:r>
              <a:rPr lang="el-GR" sz="1800" dirty="0">
                <a:latin typeface="Bookman Old Style" panose="02050604050505020204" pitchFamily="18" charset="0"/>
              </a:rPr>
              <a:t>στην ΠΙΝ (</a:t>
            </a:r>
            <a:r>
              <a:rPr lang="el-GR" sz="1800" b="1" dirty="0">
                <a:latin typeface="Bookman Old Style" panose="02050604050505020204" pitchFamily="18" charset="0"/>
              </a:rPr>
              <a:t>ΠΕΣΚΕ-2014</a:t>
            </a:r>
            <a:r>
              <a:rPr lang="el-GR" sz="1800" dirty="0" smtClean="0">
                <a:latin typeface="Bookman Old Style" panose="02050604050505020204" pitchFamily="18" charset="0"/>
              </a:rPr>
              <a:t>) </a:t>
            </a:r>
            <a:r>
              <a:rPr lang="el-GR" sz="1800" dirty="0">
                <a:latin typeface="Bookman Old Style" panose="02050604050505020204" pitchFamily="18" charset="0"/>
              </a:rPr>
              <a:t>εντόπισε σημαντικές συγκεντρώσεις πληθυσμού </a:t>
            </a:r>
            <a:r>
              <a:rPr lang="el-GR" sz="1800" dirty="0" smtClean="0">
                <a:latin typeface="Bookman Old Style" panose="02050604050505020204" pitchFamily="18" charset="0"/>
              </a:rPr>
              <a:t>απειλούμενου </a:t>
            </a:r>
            <a:r>
              <a:rPr lang="el-GR" sz="1800" dirty="0">
                <a:latin typeface="Bookman Old Style" panose="02050604050505020204" pitchFamily="18" charset="0"/>
              </a:rPr>
              <a:t>από τη φτώχεια και τον κοινωνικό </a:t>
            </a:r>
            <a:r>
              <a:rPr lang="el-GR" sz="1800" dirty="0" smtClean="0">
                <a:latin typeface="Bookman Old Style" panose="02050604050505020204" pitchFamily="18" charset="0"/>
              </a:rPr>
              <a:t>αποκλεισμό.</a:t>
            </a:r>
          </a:p>
          <a:p>
            <a:pPr marL="0" indent="0" algn="just">
              <a:buNone/>
            </a:pPr>
            <a:endParaRPr lang="el-GR" sz="1800" dirty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el-GR" sz="1800" dirty="0">
                <a:latin typeface="Bookman Old Style" panose="02050604050505020204" pitchFamily="18" charset="0"/>
              </a:rPr>
              <a:t>Ε</a:t>
            </a:r>
            <a:r>
              <a:rPr lang="el-GR" sz="1800" dirty="0" smtClean="0">
                <a:latin typeface="Bookman Old Style" panose="02050604050505020204" pitchFamily="18" charset="0"/>
              </a:rPr>
              <a:t>κτιμήσεις </a:t>
            </a:r>
            <a:r>
              <a:rPr lang="el-GR" sz="1800" dirty="0">
                <a:latin typeface="Bookman Old Style" panose="02050604050505020204" pitchFamily="18" charset="0"/>
              </a:rPr>
              <a:t>για τα άτομα που ανήκουν σε ευάλωτες κοινωνικά ομάδες καταγράφονται αναλυτικά στην ΠΕΣΚΕ της ΠΙΝ (2015): </a:t>
            </a:r>
            <a:endParaRPr lang="el-GR" sz="1800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el-GR" sz="1800" dirty="0" smtClean="0">
              <a:solidFill>
                <a:schemeClr val="bg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sz="1800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ΑμεΑ</a:t>
            </a:r>
            <a:r>
              <a:rPr lang="el-GR" sz="1800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 </a:t>
            </a:r>
            <a:r>
              <a:rPr lang="el-GR" sz="1800" dirty="0">
                <a:solidFill>
                  <a:srgbClr val="00B050"/>
                </a:solidFill>
                <a:latin typeface="Bookman Old Style" panose="02050604050505020204" pitchFamily="18" charset="0"/>
              </a:rPr>
              <a:t>(περί τις 3.500 </a:t>
            </a:r>
            <a:r>
              <a:rPr lang="el-GR" sz="1800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άτομα</a:t>
            </a:r>
            <a:r>
              <a:rPr lang="el-GR" sz="1800" dirty="0">
                <a:solidFill>
                  <a:srgbClr val="00B050"/>
                </a:solidFill>
                <a:latin typeface="Bookman Old Style" panose="02050604050505020204" pitchFamily="18" charset="0"/>
              </a:rPr>
              <a:t>), </a:t>
            </a:r>
            <a:endParaRPr lang="el-GR" sz="1800" dirty="0" smtClean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sz="1800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ΡΟΜΑ </a:t>
            </a:r>
            <a:r>
              <a:rPr lang="el-GR" sz="1800" dirty="0">
                <a:solidFill>
                  <a:srgbClr val="00B050"/>
                </a:solidFill>
                <a:latin typeface="Bookman Old Style" panose="02050604050505020204" pitchFamily="18" charset="0"/>
              </a:rPr>
              <a:t>(περί τους </a:t>
            </a:r>
            <a:r>
              <a:rPr lang="el-GR" sz="1800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850),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sz="1800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απροστάτευτα </a:t>
            </a:r>
            <a:r>
              <a:rPr lang="el-GR" sz="1800" dirty="0">
                <a:solidFill>
                  <a:srgbClr val="00B050"/>
                </a:solidFill>
                <a:latin typeface="Bookman Old Style" panose="02050604050505020204" pitchFamily="18" charset="0"/>
              </a:rPr>
              <a:t>παιδιά (445), </a:t>
            </a:r>
            <a:endParaRPr lang="el-GR" sz="1800" dirty="0" smtClean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sz="1800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εξαρτημένα </a:t>
            </a:r>
            <a:r>
              <a:rPr lang="el-GR" sz="1800" dirty="0">
                <a:solidFill>
                  <a:srgbClr val="00B050"/>
                </a:solidFill>
                <a:latin typeface="Bookman Old Style" panose="02050604050505020204" pitchFamily="18" charset="0"/>
              </a:rPr>
              <a:t>άτομα (περίπου 300), </a:t>
            </a:r>
            <a:endParaRPr lang="el-GR" sz="1800" dirty="0" smtClean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sz="1800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φυλακισμένοι </a:t>
            </a:r>
            <a:r>
              <a:rPr lang="el-GR" sz="1800" dirty="0">
                <a:solidFill>
                  <a:srgbClr val="00B050"/>
                </a:solidFill>
                <a:latin typeface="Bookman Old Style" panose="02050604050505020204" pitchFamily="18" charset="0"/>
              </a:rPr>
              <a:t>(313), </a:t>
            </a:r>
            <a:endParaRPr lang="el-GR" sz="1800" dirty="0" smtClean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l-GR" sz="1800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κάτοικοι </a:t>
            </a:r>
            <a:r>
              <a:rPr lang="el-GR" sz="1800" dirty="0">
                <a:solidFill>
                  <a:srgbClr val="00B050"/>
                </a:solidFill>
                <a:latin typeface="Bookman Old Style" panose="02050604050505020204" pitchFamily="18" charset="0"/>
              </a:rPr>
              <a:t>μικρών Νησιών (8.366) κ.ά.</a:t>
            </a:r>
          </a:p>
          <a:p>
            <a:pPr marL="0" indent="0" algn="just">
              <a:buNone/>
            </a:pPr>
            <a:endParaRPr lang="el-GR" sz="1800" dirty="0">
              <a:solidFill>
                <a:srgbClr val="00B0F0"/>
              </a:solidFill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el-GR" sz="1700" dirty="0">
              <a:solidFill>
                <a:srgbClr val="00B0F0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r>
              <a:rPr lang="el-GR" sz="32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Υφιστάμενη </a:t>
            </a:r>
            <a:r>
              <a:rPr lang="el-GR" sz="32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Κατάσταση</a:t>
            </a:r>
            <a:endParaRPr lang="el-GR" sz="3200" i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5577"/>
            <a:ext cx="115252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2766"/>
            <a:ext cx="287813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7774"/>
            <a:ext cx="935906" cy="64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1200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445</TotalTime>
  <Words>1364</Words>
  <Application>Microsoft Office PowerPoint</Application>
  <PresentationFormat>Προβολή στην οθόνη (4:3)</PresentationFormat>
  <Paragraphs>224</Paragraphs>
  <Slides>18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Συγκέντρωση</vt:lpstr>
      <vt:lpstr>Παρουσίαση του PowerPoint</vt:lpstr>
      <vt:lpstr> Υφιστάμενη Κατάσταση</vt:lpstr>
      <vt:lpstr> Υφιστάμενη Κατάσταση</vt:lpstr>
      <vt:lpstr> Υφιστάμενη Κατάσταση</vt:lpstr>
      <vt:lpstr> Υφιστάμενη Κατάσταση</vt:lpstr>
      <vt:lpstr> Υφιστάμενη Κατάσταση</vt:lpstr>
      <vt:lpstr> Υφιστάμενη Κατάσταση</vt:lpstr>
      <vt:lpstr> Υφιστάμενη Κατάσταση</vt:lpstr>
      <vt:lpstr> Υφιστάμενη Κατάσταση</vt:lpstr>
      <vt:lpstr>    Υφιστάμενη Κατάσταση </vt:lpstr>
      <vt:lpstr> Υφιστάμενη Κατάσταση</vt:lpstr>
      <vt:lpstr> Υφιστάμενη Κατάσταση</vt:lpstr>
      <vt:lpstr> Χαρακτηριστικά</vt:lpstr>
      <vt:lpstr> Προκλήσεις -Στόχοι</vt:lpstr>
      <vt:lpstr> Ειδικοί Στόχοι-Εργαλεία</vt:lpstr>
      <vt:lpstr> Ειδικοί Στόχοι-Εργαλεία</vt:lpstr>
      <vt:lpstr> Ειδικοί Στόχοι-Εργαλεία</vt:lpstr>
      <vt:lpstr>  Επίλογος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ΜΟΝΑΣΤΗΡΙΩΤΟΥ ΑΣΙΜΙΝΑ - ΚΑΤΕΡΙΝΑ</dc:creator>
  <cp:lastModifiedBy>ΣΤΕΡΙΩΤΗ ΜΑΡΙΑ</cp:lastModifiedBy>
  <cp:revision>62</cp:revision>
  <cp:lastPrinted>2020-12-21T11:34:45Z</cp:lastPrinted>
  <dcterms:created xsi:type="dcterms:W3CDTF">2020-12-17T09:48:43Z</dcterms:created>
  <dcterms:modified xsi:type="dcterms:W3CDTF">2020-12-22T06:38:10Z</dcterms:modified>
</cp:coreProperties>
</file>