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4"/>
  </p:notesMasterIdLst>
  <p:sldIdLst>
    <p:sldId id="262" r:id="rId2"/>
    <p:sldId id="257" r:id="rId3"/>
    <p:sldId id="258" r:id="rId4"/>
    <p:sldId id="259" r:id="rId5"/>
    <p:sldId id="263" r:id="rId6"/>
    <p:sldId id="265" r:id="rId7"/>
    <p:sldId id="266" r:id="rId8"/>
    <p:sldId id="267" r:id="rId9"/>
    <p:sldId id="268" r:id="rId10"/>
    <p:sldId id="270" r:id="rId11"/>
    <p:sldId id="269" r:id="rId12"/>
    <p:sldId id="271" r:id="rId1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4F44EB9-03CF-442D-8AD0-81C772BADB0C}" type="datetimeFigureOut">
              <a:rPr lang="el-GR" smtClean="0"/>
              <a:pPr/>
              <a:t>18/12/2020</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BB3C02D-E943-497C-8CA0-A921DCBE2A64}" type="slidenum">
              <a:rPr lang="el-GR" smtClean="0"/>
              <a:pPr/>
              <a:t>‹#›</a:t>
            </a:fld>
            <a:endParaRPr lang="el-GR"/>
          </a:p>
        </p:txBody>
      </p:sp>
    </p:spTree>
    <p:extLst>
      <p:ext uri="{BB962C8B-B14F-4D97-AF65-F5344CB8AC3E}">
        <p14:creationId xmlns="" xmlns:p14="http://schemas.microsoft.com/office/powerpoint/2010/main" val="26635585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smtClean="0"/>
          </a:p>
        </p:txBody>
      </p:sp>
      <p:sp>
        <p:nvSpPr>
          <p:cNvPr id="163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24AE8881-EFB1-4AA8-AB38-41EF8F22BC0A}" type="slidenum">
              <a:rPr lang="el-GR">
                <a:solidFill>
                  <a:prstClr val="black"/>
                </a:solidFill>
              </a:rPr>
              <a:pPr>
                <a:defRPr/>
              </a:pPr>
              <a:t>1</a:t>
            </a:fld>
            <a:endParaRPr lang="el-GR">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8BB3C02D-E943-497C-8CA0-A921DCBE2A64}" type="slidenum">
              <a:rPr lang="el-GR" smtClean="0"/>
              <a:pPr/>
              <a:t>2</a:t>
            </a:fld>
            <a:endParaRPr lang="el-GR"/>
          </a:p>
        </p:txBody>
      </p:sp>
    </p:spTree>
    <p:extLst>
      <p:ext uri="{BB962C8B-B14F-4D97-AF65-F5344CB8AC3E}">
        <p14:creationId xmlns="" xmlns:p14="http://schemas.microsoft.com/office/powerpoint/2010/main" val="20034578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smtClean="0"/>
              <a:t>«περιεκτικά»: Εξασφαλίζουν την προσβασιμότητα όλων («ανοικτών» σε όλους)</a:t>
            </a:r>
            <a:endParaRPr lang="el-GR" dirty="0"/>
          </a:p>
        </p:txBody>
      </p:sp>
      <p:sp>
        <p:nvSpPr>
          <p:cNvPr id="4" name="3 - Θέση αριθμού διαφάνειας"/>
          <p:cNvSpPr>
            <a:spLocks noGrp="1"/>
          </p:cNvSpPr>
          <p:nvPr>
            <p:ph type="sldNum" sz="quarter" idx="10"/>
          </p:nvPr>
        </p:nvSpPr>
        <p:spPr/>
        <p:txBody>
          <a:bodyPr/>
          <a:lstStyle/>
          <a:p>
            <a:fld id="{8BB3C02D-E943-497C-8CA0-A921DCBE2A64}" type="slidenum">
              <a:rPr lang="el-GR" smtClean="0"/>
              <a:pPr/>
              <a:t>10</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l-GR" smtClean="0"/>
              <a:t>Στυλ κύριου τίτλου</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7" name="Date Placeholder 6"/>
          <p:cNvSpPr>
            <a:spLocks noGrp="1"/>
          </p:cNvSpPr>
          <p:nvPr>
            <p:ph type="dt" sz="half" idx="10"/>
          </p:nvPr>
        </p:nvSpPr>
        <p:spPr/>
        <p:txBody>
          <a:bodyPr/>
          <a:lstStyle/>
          <a:p>
            <a:fld id="{9E6F5097-7A68-4CF9-87FB-31420EF62B11}" type="datetimeFigureOut">
              <a:rPr lang="el-GR" smtClean="0"/>
              <a:pPr/>
              <a:t>18/12/2020</a:t>
            </a:fld>
            <a:endParaRPr lang="el-GR"/>
          </a:p>
        </p:txBody>
      </p:sp>
      <p:sp>
        <p:nvSpPr>
          <p:cNvPr id="8" name="Slide Number Placeholder 7"/>
          <p:cNvSpPr>
            <a:spLocks noGrp="1"/>
          </p:cNvSpPr>
          <p:nvPr>
            <p:ph type="sldNum" sz="quarter" idx="11"/>
          </p:nvPr>
        </p:nvSpPr>
        <p:spPr/>
        <p:txBody>
          <a:bodyPr/>
          <a:lstStyle/>
          <a:p>
            <a:fld id="{E655336A-AF12-49FC-9B48-49B1547AB56E}" type="slidenum">
              <a:rPr lang="el-GR" smtClean="0"/>
              <a:pPr/>
              <a:t>‹#›</a:t>
            </a:fld>
            <a:endParaRPr lang="el-GR"/>
          </a:p>
        </p:txBody>
      </p:sp>
      <p:sp>
        <p:nvSpPr>
          <p:cNvPr id="9" name="Footer Placeholder 8"/>
          <p:cNvSpPr>
            <a:spLocks noGrp="1"/>
          </p:cNvSpPr>
          <p:nvPr>
            <p:ph type="ftr" sz="quarter" idx="12"/>
          </p:nvPr>
        </p:nvSpPr>
        <p:spPr/>
        <p:txBody>
          <a:bodyPr/>
          <a:lstStyle/>
          <a:p>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9E6F5097-7A68-4CF9-87FB-31420EF62B11}" type="datetimeFigureOut">
              <a:rPr lang="el-GR" smtClean="0"/>
              <a:pPr/>
              <a:t>18/12/2020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655336A-AF12-49FC-9B48-49B1547AB56E}"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9E6F5097-7A68-4CF9-87FB-31420EF62B11}" type="datetimeFigureOut">
              <a:rPr lang="el-GR" smtClean="0"/>
              <a:pPr/>
              <a:t>18/12/2020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655336A-AF12-49FC-9B48-49B1547AB56E}"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smtClean="0"/>
          </a:p>
        </p:txBody>
      </p:sp>
      <p:sp>
        <p:nvSpPr>
          <p:cNvPr id="4" name="Date Placeholder 3"/>
          <p:cNvSpPr>
            <a:spLocks noGrp="1"/>
          </p:cNvSpPr>
          <p:nvPr>
            <p:ph type="dt" sz="half" idx="10"/>
          </p:nvPr>
        </p:nvSpPr>
        <p:spPr/>
        <p:txBody>
          <a:bodyPr/>
          <a:lstStyle/>
          <a:p>
            <a:fld id="{9E6F5097-7A68-4CF9-87FB-31420EF62B11}" type="datetimeFigureOut">
              <a:rPr lang="el-GR" smtClean="0"/>
              <a:pPr/>
              <a:t>18/12/2020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655336A-AF12-49FC-9B48-49B1547AB56E}"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l-GR" smtClean="0"/>
              <a:t>Στυλ κύριου τίτλου</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9E6F5097-7A68-4CF9-87FB-31420EF62B11}" type="datetimeFigureOut">
              <a:rPr lang="el-GR" smtClean="0"/>
              <a:pPr/>
              <a:t>18/12/2020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655336A-AF12-49FC-9B48-49B1547AB56E}" type="slidenum">
              <a:rPr lang="el-GR" smtClean="0"/>
              <a:pPr/>
              <a:t>‹#›</a:t>
            </a:fld>
            <a:endParaRPr lang="el-GR"/>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smtClean="0"/>
          </a:p>
        </p:txBody>
      </p:sp>
      <p:sp>
        <p:nvSpPr>
          <p:cNvPr id="5" name="Date Placeholder 4"/>
          <p:cNvSpPr>
            <a:spLocks noGrp="1"/>
          </p:cNvSpPr>
          <p:nvPr>
            <p:ph type="dt" sz="half" idx="10"/>
          </p:nvPr>
        </p:nvSpPr>
        <p:spPr/>
        <p:txBody>
          <a:bodyPr/>
          <a:lstStyle/>
          <a:p>
            <a:fld id="{9E6F5097-7A68-4CF9-87FB-31420EF62B11}" type="datetimeFigureOut">
              <a:rPr lang="el-GR" smtClean="0"/>
              <a:pPr/>
              <a:t>18/12/2020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E655336A-AF12-49FC-9B48-49B1547AB56E}" type="slidenum">
              <a:rPr lang="el-GR" smtClean="0"/>
              <a:pPr/>
              <a:t>‹#›</a:t>
            </a:fld>
            <a:endParaRPr lang="el-GR"/>
          </a:p>
        </p:txBody>
      </p:sp>
      <p:sp>
        <p:nvSpPr>
          <p:cNvPr id="9" name="Content Placeholder 8"/>
          <p:cNvSpPr>
            <a:spLocks noGrp="1"/>
          </p:cNvSpPr>
          <p:nvPr>
            <p:ph sz="quarter" idx="13"/>
          </p:nvPr>
        </p:nvSpPr>
        <p:spPr>
          <a:xfrm>
            <a:off x="365760" y="1600200"/>
            <a:ext cx="4041648" cy="452628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7" name="Date Placeholder 6"/>
          <p:cNvSpPr>
            <a:spLocks noGrp="1"/>
          </p:cNvSpPr>
          <p:nvPr>
            <p:ph type="dt" sz="half" idx="10"/>
          </p:nvPr>
        </p:nvSpPr>
        <p:spPr/>
        <p:txBody>
          <a:bodyPr/>
          <a:lstStyle/>
          <a:p>
            <a:fld id="{9E6F5097-7A68-4CF9-87FB-31420EF62B11}" type="datetimeFigureOut">
              <a:rPr lang="el-GR" smtClean="0"/>
              <a:pPr/>
              <a:t>18/12/2020</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E655336A-AF12-49FC-9B48-49B1547AB56E}" type="slidenum">
              <a:rPr lang="el-GR" smtClean="0"/>
              <a:pPr/>
              <a:t>‹#›</a:t>
            </a:fld>
            <a:endParaRPr lang="el-GR"/>
          </a:p>
        </p:txBody>
      </p:sp>
      <p:sp>
        <p:nvSpPr>
          <p:cNvPr id="11" name="Content Placeholder 10"/>
          <p:cNvSpPr>
            <a:spLocks noGrp="1"/>
          </p:cNvSpPr>
          <p:nvPr>
            <p:ph sz="quarter" idx="13"/>
          </p:nvPr>
        </p:nvSpPr>
        <p:spPr>
          <a:xfrm>
            <a:off x="457200" y="2212848"/>
            <a:ext cx="4041648" cy="3913632"/>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9E6F5097-7A68-4CF9-87FB-31420EF62B11}" type="datetimeFigureOut">
              <a:rPr lang="el-GR" smtClean="0"/>
              <a:pPr/>
              <a:t>18/12/2020</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E655336A-AF12-49FC-9B48-49B1547AB56E}"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6F5097-7A68-4CF9-87FB-31420EF62B11}" type="datetimeFigureOut">
              <a:rPr lang="el-GR" smtClean="0"/>
              <a:pPr/>
              <a:t>18/12/2020</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E655336A-AF12-49FC-9B48-49B1547AB56E}"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l-GR" smtClean="0"/>
              <a:t>Στυλ κύριου τίτλου</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9E6F5097-7A68-4CF9-87FB-31420EF62B11}" type="datetimeFigureOut">
              <a:rPr lang="el-GR" smtClean="0"/>
              <a:pPr/>
              <a:t>18/12/2020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E655336A-AF12-49FC-9B48-49B1547AB56E}"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l-GR" smtClean="0"/>
              <a:t>Στυλ κύριου τίτλου</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9E6F5097-7A68-4CF9-87FB-31420EF62B11}" type="datetimeFigureOut">
              <a:rPr lang="el-GR" smtClean="0"/>
              <a:pPr/>
              <a:t>18/12/2020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E655336A-AF12-49FC-9B48-49B1547AB56E}"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l-GR" smtClean="0"/>
              <a:t>Στυλ κύριου τίτλου</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9E6F5097-7A68-4CF9-87FB-31420EF62B11}" type="datetimeFigureOut">
              <a:rPr lang="el-GR" smtClean="0"/>
              <a:pPr/>
              <a:t>18/12/2020</a:t>
            </a:fld>
            <a:endParaRPr lang="el-GR"/>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l-GR"/>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E655336A-AF12-49FC-9B48-49B1547AB56E}" type="slidenum">
              <a:rPr lang="el-GR" smtClean="0"/>
              <a:pPr/>
              <a:t>‹#›</a:t>
            </a:fld>
            <a:endParaRPr lang="el-GR"/>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epionia.gr/&#913;&#961;&#967;&#953;&#954;&#942;&#931;&#949;&#955;&#943;&#948;&#945;.aspx"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png"/></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jpeg"/><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5" Type="http://schemas.openxmlformats.org/officeDocument/2006/relationships/image" Target="../media/image15.wmf"/><Relationship Id="rId4" Type="http://schemas.openxmlformats.org/officeDocument/2006/relationships/image" Target="../media/image14.png"/></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5" Type="http://schemas.openxmlformats.org/officeDocument/2006/relationships/image" Target="../media/image16.emf"/><Relationship Id="rId4" Type="http://schemas.openxmlformats.org/officeDocument/2006/relationships/image" Target="../media/image14.png"/></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Content Placeholder 2"/>
          <p:cNvSpPr txBox="1">
            <a:spLocks/>
          </p:cNvSpPr>
          <p:nvPr/>
        </p:nvSpPr>
        <p:spPr bwMode="auto">
          <a:xfrm>
            <a:off x="468313" y="115888"/>
            <a:ext cx="8229600" cy="61928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20000"/>
              </a:spcBef>
              <a:spcAft>
                <a:spcPts val="300"/>
              </a:spcAft>
              <a:buClr>
                <a:srgbClr val="C3260C"/>
              </a:buClr>
              <a:buSzPct val="130000"/>
              <a:buFont typeface="Georgia" pitchFamily="18" charset="0"/>
              <a:buChar char="*"/>
              <a:defRPr sz="2200">
                <a:solidFill>
                  <a:srgbClr val="404040"/>
                </a:solidFill>
                <a:latin typeface="Trebuchet MS" pitchFamily="34" charset="0"/>
              </a:defRPr>
            </a:lvl1pPr>
            <a:lvl2pPr marL="742950" indent="-285750" eaLnBrk="0" hangingPunct="0">
              <a:spcBef>
                <a:spcPct val="20000"/>
              </a:spcBef>
              <a:spcAft>
                <a:spcPts val="300"/>
              </a:spcAft>
              <a:buClr>
                <a:srgbClr val="C3260C"/>
              </a:buClr>
              <a:buSzPct val="130000"/>
              <a:buFont typeface="Georgia" pitchFamily="18" charset="0"/>
              <a:buChar char="*"/>
              <a:defRPr sz="2000">
                <a:solidFill>
                  <a:srgbClr val="404040"/>
                </a:solidFill>
                <a:latin typeface="Trebuchet MS" pitchFamily="34" charset="0"/>
              </a:defRPr>
            </a:lvl2pPr>
            <a:lvl3pPr marL="1143000" indent="-228600" eaLnBrk="0" hangingPunct="0">
              <a:spcBef>
                <a:spcPct val="20000"/>
              </a:spcBef>
              <a:spcAft>
                <a:spcPts val="300"/>
              </a:spcAft>
              <a:buClr>
                <a:srgbClr val="C3260C"/>
              </a:buClr>
              <a:buSzPct val="130000"/>
              <a:buFont typeface="Georgia" pitchFamily="18" charset="0"/>
              <a:buChar char="*"/>
              <a:defRPr>
                <a:solidFill>
                  <a:srgbClr val="404040"/>
                </a:solidFill>
                <a:latin typeface="Trebuchet MS" pitchFamily="34" charset="0"/>
              </a:defRPr>
            </a:lvl3pPr>
            <a:lvl4pPr marL="1600200" indent="-228600" eaLnBrk="0" hangingPunct="0">
              <a:spcBef>
                <a:spcPct val="20000"/>
              </a:spcBef>
              <a:spcAft>
                <a:spcPts val="300"/>
              </a:spcAft>
              <a:buClr>
                <a:srgbClr val="C3260C"/>
              </a:buClr>
              <a:buSzPct val="130000"/>
              <a:buFont typeface="Georgia" pitchFamily="18" charset="0"/>
              <a:buChar char="*"/>
              <a:defRPr sz="1600">
                <a:solidFill>
                  <a:srgbClr val="404040"/>
                </a:solidFill>
                <a:latin typeface="Trebuchet MS" pitchFamily="34" charset="0"/>
              </a:defRPr>
            </a:lvl4pPr>
            <a:lvl5pPr marL="2057400" indent="-228600" eaLnBrk="0" hangingPunct="0">
              <a:spcBef>
                <a:spcPct val="20000"/>
              </a:spcBef>
              <a:spcAft>
                <a:spcPts val="300"/>
              </a:spcAft>
              <a:buClr>
                <a:srgbClr val="C3260C"/>
              </a:buClr>
              <a:buSzPct val="130000"/>
              <a:buFont typeface="Georgia" pitchFamily="18" charset="0"/>
              <a:buChar char="*"/>
              <a:defRPr sz="1400">
                <a:solidFill>
                  <a:srgbClr val="404040"/>
                </a:solidFill>
                <a:latin typeface="Trebuchet MS" pitchFamily="34" charset="0"/>
              </a:defRPr>
            </a:lvl5pPr>
            <a:lvl6pPr marL="2514600" indent="-228600" eaLnBrk="0" fontAlgn="base" hangingPunct="0">
              <a:spcBef>
                <a:spcPct val="20000"/>
              </a:spcBef>
              <a:spcAft>
                <a:spcPts val="300"/>
              </a:spcAft>
              <a:buClr>
                <a:srgbClr val="C3260C"/>
              </a:buClr>
              <a:buSzPct val="130000"/>
              <a:buFont typeface="Georgia" pitchFamily="18" charset="0"/>
              <a:buChar char="*"/>
              <a:defRPr sz="1400">
                <a:solidFill>
                  <a:srgbClr val="404040"/>
                </a:solidFill>
                <a:latin typeface="Trebuchet MS" pitchFamily="34" charset="0"/>
              </a:defRPr>
            </a:lvl6pPr>
            <a:lvl7pPr marL="2971800" indent="-228600" eaLnBrk="0" fontAlgn="base" hangingPunct="0">
              <a:spcBef>
                <a:spcPct val="20000"/>
              </a:spcBef>
              <a:spcAft>
                <a:spcPts val="300"/>
              </a:spcAft>
              <a:buClr>
                <a:srgbClr val="C3260C"/>
              </a:buClr>
              <a:buSzPct val="130000"/>
              <a:buFont typeface="Georgia" pitchFamily="18" charset="0"/>
              <a:buChar char="*"/>
              <a:defRPr sz="1400">
                <a:solidFill>
                  <a:srgbClr val="404040"/>
                </a:solidFill>
                <a:latin typeface="Trebuchet MS" pitchFamily="34" charset="0"/>
              </a:defRPr>
            </a:lvl7pPr>
            <a:lvl8pPr marL="3429000" indent="-228600" eaLnBrk="0" fontAlgn="base" hangingPunct="0">
              <a:spcBef>
                <a:spcPct val="20000"/>
              </a:spcBef>
              <a:spcAft>
                <a:spcPts val="300"/>
              </a:spcAft>
              <a:buClr>
                <a:srgbClr val="C3260C"/>
              </a:buClr>
              <a:buSzPct val="130000"/>
              <a:buFont typeface="Georgia" pitchFamily="18" charset="0"/>
              <a:buChar char="*"/>
              <a:defRPr sz="1400">
                <a:solidFill>
                  <a:srgbClr val="404040"/>
                </a:solidFill>
                <a:latin typeface="Trebuchet MS" pitchFamily="34" charset="0"/>
              </a:defRPr>
            </a:lvl8pPr>
            <a:lvl9pPr marL="3886200" indent="-228600" eaLnBrk="0" fontAlgn="base" hangingPunct="0">
              <a:spcBef>
                <a:spcPct val="20000"/>
              </a:spcBef>
              <a:spcAft>
                <a:spcPts val="300"/>
              </a:spcAft>
              <a:buClr>
                <a:srgbClr val="C3260C"/>
              </a:buClr>
              <a:buSzPct val="130000"/>
              <a:buFont typeface="Georgia" pitchFamily="18" charset="0"/>
              <a:buChar char="*"/>
              <a:defRPr sz="1400">
                <a:solidFill>
                  <a:srgbClr val="404040"/>
                </a:solidFill>
                <a:latin typeface="Trebuchet MS" pitchFamily="34" charset="0"/>
              </a:defRPr>
            </a:lvl9pPr>
          </a:lstStyle>
          <a:p>
            <a:pPr algn="ctr" eaLnBrk="1" fontAlgn="base" hangingPunct="1">
              <a:buFont typeface="Georgia" pitchFamily="18" charset="0"/>
              <a:buNone/>
            </a:pPr>
            <a:endParaRPr lang="el-GR" altLang="el-GR" b="1" dirty="0">
              <a:cs typeface="Arial" charset="0"/>
            </a:endParaRPr>
          </a:p>
          <a:p>
            <a:pPr algn="ctr" eaLnBrk="1" fontAlgn="base" hangingPunct="1">
              <a:buFont typeface="Georgia" pitchFamily="18" charset="0"/>
              <a:buNone/>
            </a:pPr>
            <a:r>
              <a:rPr lang="el-GR" altLang="el-GR" b="1" dirty="0">
                <a:cs typeface="Arial" charset="0"/>
              </a:rPr>
              <a:t>					</a:t>
            </a:r>
          </a:p>
          <a:p>
            <a:pPr algn="ctr" eaLnBrk="1" fontAlgn="base" hangingPunct="1">
              <a:buFont typeface="Georgia" pitchFamily="18" charset="0"/>
              <a:buNone/>
            </a:pPr>
            <a:endParaRPr lang="el-GR" altLang="el-GR" b="1" dirty="0">
              <a:cs typeface="Arial" charset="0"/>
            </a:endParaRPr>
          </a:p>
          <a:p>
            <a:pPr algn="ctr" eaLnBrk="1" fontAlgn="base" hangingPunct="1">
              <a:buFont typeface="Georgia" pitchFamily="18" charset="0"/>
              <a:buNone/>
            </a:pPr>
            <a:endParaRPr lang="el-GR" altLang="el-GR" b="1" dirty="0">
              <a:cs typeface="Arial" charset="0"/>
            </a:endParaRPr>
          </a:p>
          <a:p>
            <a:pPr algn="ctr" eaLnBrk="1" fontAlgn="base" hangingPunct="1">
              <a:buFont typeface="Georgia" pitchFamily="18" charset="0"/>
              <a:buNone/>
            </a:pPr>
            <a:endParaRPr lang="en-US" altLang="el-GR" b="1" dirty="0">
              <a:cs typeface="Arial" charset="0"/>
            </a:endParaRPr>
          </a:p>
          <a:p>
            <a:pPr algn="ctr" eaLnBrk="1" fontAlgn="base" hangingPunct="1">
              <a:buFont typeface="Georgia" pitchFamily="18" charset="0"/>
              <a:buNone/>
            </a:pPr>
            <a:r>
              <a:rPr lang="el-GR" altLang="el-GR" b="1" dirty="0">
                <a:latin typeface="Verdana" pitchFamily="34" charset="0"/>
                <a:cs typeface="Arial" charset="0"/>
              </a:rPr>
              <a:t>ΘΕΜΑΤΙΚΟΙ ΚΥΚΛΟΙ ΔΙΑΒΟΥΛΕΥΣΗΣ ΓΙΑ ΤΟΝ ΑΝΑΠΤΥΞΙΑΚΟ ΣΧΕΔΙΑΣΜΟ ΤΗΣ ΠΙΝ</a:t>
            </a:r>
          </a:p>
          <a:p>
            <a:pPr algn="ctr" eaLnBrk="1" fontAlgn="base" hangingPunct="1">
              <a:buFont typeface="Georgia" pitchFamily="18" charset="0"/>
              <a:buNone/>
            </a:pPr>
            <a:r>
              <a:rPr lang="el-GR" altLang="el-GR" sz="1800" b="1" dirty="0">
                <a:latin typeface="Verdana" pitchFamily="34" charset="0"/>
                <a:cs typeface="Arial" charset="0"/>
              </a:rPr>
              <a:t>Προγραμματική Περίοδος 20</a:t>
            </a:r>
            <a:r>
              <a:rPr lang="en-US" altLang="el-GR" sz="1800" b="1" dirty="0">
                <a:latin typeface="Verdana" pitchFamily="34" charset="0"/>
                <a:cs typeface="Arial" charset="0"/>
              </a:rPr>
              <a:t>21</a:t>
            </a:r>
            <a:r>
              <a:rPr lang="el-GR" altLang="el-GR" sz="1800" b="1" dirty="0">
                <a:latin typeface="Verdana" pitchFamily="34" charset="0"/>
                <a:cs typeface="Arial" charset="0"/>
              </a:rPr>
              <a:t> - 202</a:t>
            </a:r>
            <a:r>
              <a:rPr lang="en-US" altLang="el-GR" sz="1800" b="1" dirty="0">
                <a:latin typeface="Verdana" pitchFamily="34" charset="0"/>
                <a:cs typeface="Arial" charset="0"/>
              </a:rPr>
              <a:t>7</a:t>
            </a:r>
            <a:endParaRPr lang="el-GR" altLang="el-GR" sz="1800" b="1" dirty="0">
              <a:latin typeface="Verdana" pitchFamily="34" charset="0"/>
              <a:cs typeface="Arial" charset="0"/>
            </a:endParaRPr>
          </a:p>
          <a:p>
            <a:pPr algn="ctr" eaLnBrk="1" fontAlgn="base" hangingPunct="1">
              <a:buFont typeface="Georgia" pitchFamily="18" charset="0"/>
              <a:buNone/>
            </a:pPr>
            <a:endParaRPr lang="el-GR" altLang="el-GR" b="1" dirty="0">
              <a:latin typeface="Arial" charset="0"/>
              <a:cs typeface="Arial" charset="0"/>
            </a:endParaRPr>
          </a:p>
          <a:p>
            <a:pPr algn="ctr" eaLnBrk="1" fontAlgn="base" hangingPunct="1">
              <a:buFont typeface="Georgia" pitchFamily="18" charset="0"/>
              <a:buNone/>
            </a:pPr>
            <a:r>
              <a:rPr lang="el-GR" altLang="el-GR" b="1" dirty="0">
                <a:latin typeface="Arial" charset="0"/>
                <a:cs typeface="Arial" charset="0"/>
              </a:rPr>
              <a:t>Εισήγηση:</a:t>
            </a:r>
          </a:p>
          <a:p>
            <a:pPr algn="ctr" eaLnBrk="1" fontAlgn="base" hangingPunct="1">
              <a:buFont typeface="Georgia" pitchFamily="18" charset="0"/>
              <a:buNone/>
            </a:pPr>
            <a:r>
              <a:rPr lang="el-GR" altLang="el-GR" b="1" i="1" dirty="0">
                <a:solidFill>
                  <a:srgbClr val="0070C0"/>
                </a:solidFill>
                <a:latin typeface="Verdana" pitchFamily="34" charset="0"/>
                <a:cs typeface="Arial" charset="0"/>
              </a:rPr>
              <a:t>Στόχος Πολιτικής </a:t>
            </a:r>
            <a:r>
              <a:rPr lang="en-US" altLang="el-GR" b="1" i="1" dirty="0" smtClean="0">
                <a:solidFill>
                  <a:srgbClr val="0070C0"/>
                </a:solidFill>
                <a:latin typeface="Verdana" pitchFamily="34" charset="0"/>
                <a:cs typeface="Arial" charset="0"/>
              </a:rPr>
              <a:t>3</a:t>
            </a:r>
            <a:r>
              <a:rPr lang="el-GR" altLang="el-GR" b="1" i="1" dirty="0" smtClean="0">
                <a:solidFill>
                  <a:srgbClr val="0070C0"/>
                </a:solidFill>
                <a:latin typeface="Verdana" pitchFamily="34" charset="0"/>
                <a:cs typeface="Arial" charset="0"/>
              </a:rPr>
              <a:t>: </a:t>
            </a:r>
            <a:endParaRPr lang="el-GR" altLang="el-GR" b="1" i="1" dirty="0">
              <a:solidFill>
                <a:srgbClr val="0070C0"/>
              </a:solidFill>
              <a:latin typeface="Verdana" pitchFamily="34" charset="0"/>
              <a:cs typeface="Arial" charset="0"/>
            </a:endParaRPr>
          </a:p>
          <a:p>
            <a:pPr algn="ctr">
              <a:buNone/>
            </a:pPr>
            <a:r>
              <a:rPr lang="el-GR" b="1" i="1" dirty="0">
                <a:solidFill>
                  <a:srgbClr val="0070C0"/>
                </a:solidFill>
                <a:latin typeface="Verdana" pitchFamily="34" charset="0"/>
                <a:cs typeface="Arial" charset="0"/>
              </a:rPr>
              <a:t>Μια πιο </a:t>
            </a:r>
            <a:r>
              <a:rPr lang="el-GR" b="1" i="1" dirty="0" smtClean="0">
                <a:solidFill>
                  <a:srgbClr val="0070C0"/>
                </a:solidFill>
                <a:latin typeface="Verdana" pitchFamily="34" charset="0"/>
                <a:cs typeface="Arial" charset="0"/>
              </a:rPr>
              <a:t>διασυνδεδεμένη</a:t>
            </a:r>
            <a:r>
              <a:rPr lang="en-US" b="1" i="1" dirty="0" smtClean="0">
                <a:solidFill>
                  <a:srgbClr val="0070C0"/>
                </a:solidFill>
                <a:latin typeface="Verdana" pitchFamily="34" charset="0"/>
                <a:cs typeface="Arial" charset="0"/>
              </a:rPr>
              <a:t> </a:t>
            </a:r>
            <a:r>
              <a:rPr lang="el-GR" b="1" i="1" dirty="0" smtClean="0">
                <a:solidFill>
                  <a:srgbClr val="0070C0"/>
                </a:solidFill>
                <a:latin typeface="Verdana" pitchFamily="34" charset="0"/>
                <a:cs typeface="Arial" charset="0"/>
              </a:rPr>
              <a:t>Ευρώπη </a:t>
            </a:r>
            <a:r>
              <a:rPr lang="el-GR" b="1" i="1" dirty="0">
                <a:solidFill>
                  <a:srgbClr val="0070C0"/>
                </a:solidFill>
                <a:latin typeface="Verdana" pitchFamily="34" charset="0"/>
                <a:cs typeface="Arial" charset="0"/>
              </a:rPr>
              <a:t>μέσω </a:t>
            </a:r>
            <a:r>
              <a:rPr lang="el-GR" b="1" i="1" dirty="0" smtClean="0">
                <a:solidFill>
                  <a:srgbClr val="0070C0"/>
                </a:solidFill>
                <a:latin typeface="Verdana" pitchFamily="34" charset="0"/>
                <a:cs typeface="Arial" charset="0"/>
              </a:rPr>
              <a:t>της</a:t>
            </a:r>
            <a:r>
              <a:rPr lang="en-US" b="1" i="1" dirty="0" smtClean="0">
                <a:solidFill>
                  <a:srgbClr val="0070C0"/>
                </a:solidFill>
                <a:latin typeface="Verdana" pitchFamily="34" charset="0"/>
                <a:cs typeface="Arial" charset="0"/>
              </a:rPr>
              <a:t> </a:t>
            </a:r>
            <a:r>
              <a:rPr lang="el-GR" b="1" i="1" dirty="0" smtClean="0">
                <a:solidFill>
                  <a:srgbClr val="0070C0"/>
                </a:solidFill>
                <a:latin typeface="Verdana" pitchFamily="34" charset="0"/>
                <a:cs typeface="Arial" charset="0"/>
              </a:rPr>
              <a:t>ενίσχυσης</a:t>
            </a:r>
            <a:r>
              <a:rPr lang="en-US" b="1" i="1" dirty="0">
                <a:solidFill>
                  <a:srgbClr val="0070C0"/>
                </a:solidFill>
                <a:latin typeface="Verdana" pitchFamily="34" charset="0"/>
                <a:cs typeface="Arial" charset="0"/>
              </a:rPr>
              <a:t> </a:t>
            </a:r>
            <a:r>
              <a:rPr lang="el-GR" b="1" i="1" dirty="0" smtClean="0">
                <a:solidFill>
                  <a:srgbClr val="0070C0"/>
                </a:solidFill>
                <a:latin typeface="Verdana" pitchFamily="34" charset="0"/>
                <a:cs typeface="Arial" charset="0"/>
              </a:rPr>
              <a:t>της </a:t>
            </a:r>
            <a:r>
              <a:rPr lang="el-GR" b="1" i="1" dirty="0">
                <a:solidFill>
                  <a:srgbClr val="0070C0"/>
                </a:solidFill>
                <a:latin typeface="Verdana" pitchFamily="34" charset="0"/>
                <a:cs typeface="Arial" charset="0"/>
              </a:rPr>
              <a:t>κινητικότητας και </a:t>
            </a:r>
            <a:r>
              <a:rPr lang="el-GR" b="1" i="1" dirty="0" smtClean="0">
                <a:solidFill>
                  <a:srgbClr val="0070C0"/>
                </a:solidFill>
                <a:latin typeface="Verdana" pitchFamily="34" charset="0"/>
                <a:cs typeface="Arial" charset="0"/>
              </a:rPr>
              <a:t>των</a:t>
            </a:r>
            <a:r>
              <a:rPr lang="en-US" b="1" i="1" dirty="0">
                <a:solidFill>
                  <a:srgbClr val="0070C0"/>
                </a:solidFill>
                <a:latin typeface="Verdana" pitchFamily="34" charset="0"/>
                <a:cs typeface="Arial" charset="0"/>
              </a:rPr>
              <a:t> </a:t>
            </a:r>
            <a:r>
              <a:rPr lang="el-GR" b="1" i="1" dirty="0" smtClean="0">
                <a:solidFill>
                  <a:srgbClr val="0070C0"/>
                </a:solidFill>
                <a:latin typeface="Verdana" pitchFamily="34" charset="0"/>
                <a:cs typeface="Arial" charset="0"/>
              </a:rPr>
              <a:t>περιφερειακών </a:t>
            </a:r>
            <a:r>
              <a:rPr lang="el-GR" b="1" i="1" dirty="0">
                <a:solidFill>
                  <a:srgbClr val="0070C0"/>
                </a:solidFill>
                <a:latin typeface="Verdana" pitchFamily="34" charset="0"/>
                <a:cs typeface="Arial" charset="0"/>
              </a:rPr>
              <a:t>διασυνδέσεων</a:t>
            </a:r>
            <a:endParaRPr lang="el-GR" altLang="el-GR" b="1" i="1" dirty="0">
              <a:solidFill>
                <a:srgbClr val="0070C0"/>
              </a:solidFill>
              <a:latin typeface="Verdana" pitchFamily="34" charset="0"/>
              <a:cs typeface="Arial" charset="0"/>
            </a:endParaRPr>
          </a:p>
          <a:p>
            <a:pPr algn="ctr" eaLnBrk="1" fontAlgn="base" hangingPunct="1">
              <a:buFont typeface="Georgia" pitchFamily="18" charset="0"/>
              <a:buNone/>
            </a:pPr>
            <a:r>
              <a:rPr lang="el-GR" altLang="el-GR" b="1" dirty="0">
                <a:solidFill>
                  <a:srgbClr val="C3260C"/>
                </a:solidFill>
                <a:latin typeface="Verdana" pitchFamily="34" charset="0"/>
                <a:cs typeface="Arial" charset="0"/>
              </a:rPr>
              <a:t> </a:t>
            </a:r>
            <a:r>
              <a:rPr lang="el-GR" altLang="el-GR" sz="1800" b="1" dirty="0">
                <a:solidFill>
                  <a:srgbClr val="C3260C"/>
                </a:solidFill>
                <a:latin typeface="Verdana" pitchFamily="34" charset="0"/>
                <a:cs typeface="Arial" charset="0"/>
              </a:rPr>
              <a:t>Δεκέμβριος 2020</a:t>
            </a:r>
          </a:p>
        </p:txBody>
      </p:sp>
      <p:pic>
        <p:nvPicPr>
          <p:cNvPr id="6147" name="Picture 2" descr="http://www.pepionia.gr/portals/0/Images/EDAPIN/pin.jpg">
            <a:hlinkClick r:id="rId3" tooltip="ΠΡΟΓΡΑΜΜΑΤΙΚΗ ΠΕΡΙΟΔΟΣ 2014-2020"/>
          </p:cNvPr>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 xmlns:a14="http://schemas.microsoft.com/office/drawing/2010/main" val="0"/>
              </a:ext>
            </a:extLst>
          </a:blip>
          <a:srcRect/>
          <a:stretch>
            <a:fillRect/>
          </a:stretch>
        </p:blipFill>
        <p:spPr bwMode="auto">
          <a:xfrm>
            <a:off x="473780" y="115888"/>
            <a:ext cx="1511300" cy="9223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148" name="Picture 6"/>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7451725" y="285750"/>
            <a:ext cx="1152525" cy="7524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6149" name="Picture 7"/>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2987675" y="319088"/>
            <a:ext cx="3048000" cy="685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0210901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0"/>
            <a:ext cx="8219256" cy="1268760"/>
          </a:xfrm>
        </p:spPr>
        <p:txBody>
          <a:bodyPr/>
          <a:lstStyle/>
          <a:p>
            <a:r>
              <a:rPr lang="el-GR" sz="1800" dirty="0" smtClean="0"/>
              <a:t/>
            </a:r>
            <a:br>
              <a:rPr lang="el-GR" sz="1800" dirty="0" smtClean="0"/>
            </a:br>
            <a:r>
              <a:rPr lang="el-GR" sz="2400" b="1" dirty="0">
                <a:effectLst/>
              </a:rPr>
              <a:t>Στόχος Περιφερειακής </a:t>
            </a:r>
            <a:r>
              <a:rPr lang="el-GR" sz="2400" b="1" dirty="0" smtClean="0">
                <a:effectLst/>
              </a:rPr>
              <a:t>Στρατηγική</a:t>
            </a:r>
            <a:r>
              <a:rPr lang="el-GR" sz="2400" b="1" i="1" dirty="0" smtClean="0">
                <a:effectLst/>
              </a:rPr>
              <a:t>ς </a:t>
            </a:r>
            <a:endParaRPr lang="el-GR" sz="2400" b="1" dirty="0">
              <a:effectLst/>
            </a:endParaRPr>
          </a:p>
        </p:txBody>
      </p:sp>
      <p:sp>
        <p:nvSpPr>
          <p:cNvPr id="3" name="Θέση περιεχομένου 2"/>
          <p:cNvSpPr>
            <a:spLocks noGrp="1"/>
          </p:cNvSpPr>
          <p:nvPr>
            <p:ph idx="1"/>
          </p:nvPr>
        </p:nvSpPr>
        <p:spPr>
          <a:xfrm>
            <a:off x="179512" y="1340768"/>
            <a:ext cx="8507288" cy="5472608"/>
          </a:xfrm>
        </p:spPr>
        <p:txBody>
          <a:bodyPr>
            <a:normAutofit fontScale="85000" lnSpcReduction="10000"/>
          </a:bodyPr>
          <a:lstStyle/>
          <a:p>
            <a:pPr algn="just"/>
            <a:r>
              <a:rPr lang="el-GR" b="1" dirty="0" smtClean="0"/>
              <a:t>ΠΡΟΚΛΗΣΗ_. Αποτελεσματική αντιμετώπιση των </a:t>
            </a:r>
            <a:r>
              <a:rPr lang="el-GR" b="1" dirty="0"/>
              <a:t>ιδιομορφιών της </a:t>
            </a:r>
            <a:r>
              <a:rPr lang="el-GR" b="1" dirty="0" err="1"/>
              <a:t>νησιωτικότητας</a:t>
            </a:r>
            <a:r>
              <a:rPr lang="el-GR" b="1" dirty="0"/>
              <a:t> στον τομέα της </a:t>
            </a:r>
            <a:r>
              <a:rPr lang="el-GR" b="1" dirty="0" err="1"/>
              <a:t>διασυνδεσιμότητας</a:t>
            </a:r>
            <a:endParaRPr lang="el-GR" b="1" dirty="0"/>
          </a:p>
          <a:p>
            <a:r>
              <a:rPr lang="el-GR" dirty="0"/>
              <a:t> </a:t>
            </a:r>
            <a:r>
              <a:rPr lang="el-GR" b="1" i="1" u="sng" dirty="0"/>
              <a:t>ΣΣ5.Διασφάλιση  βασικών προϋποθέσεων ελκυστικής διαβίωσης κατοίκων &amp; επισκεπτών</a:t>
            </a:r>
            <a:r>
              <a:rPr lang="el-GR" i="1" dirty="0"/>
              <a:t>  μέσω:</a:t>
            </a:r>
            <a:endParaRPr lang="el-GR" dirty="0"/>
          </a:p>
          <a:p>
            <a:pPr algn="just"/>
            <a:r>
              <a:rPr lang="el-GR" dirty="0" smtClean="0"/>
              <a:t>της </a:t>
            </a:r>
            <a:r>
              <a:rPr lang="el-GR" dirty="0"/>
              <a:t>κατά προτεραιότητα αναβάθμισης των συνθηκών ασφαλούς ενδοπεριφερειακής κυκλοφορίας ιδιαίτερα στο εσωτερικό των </a:t>
            </a:r>
            <a:r>
              <a:rPr lang="el-GR" dirty="0" smtClean="0"/>
              <a:t>νησιών</a:t>
            </a:r>
            <a:r>
              <a:rPr lang="en-US" dirty="0" smtClean="0"/>
              <a:t> </a:t>
            </a:r>
            <a:r>
              <a:rPr lang="el-GR" dirty="0" smtClean="0"/>
              <a:t>(</a:t>
            </a:r>
            <a:r>
              <a:rPr lang="el-GR" sz="1600" dirty="0" err="1" smtClean="0"/>
              <a:t>στοχευμένη</a:t>
            </a:r>
            <a:r>
              <a:rPr lang="el-GR" sz="1600" dirty="0" smtClean="0"/>
              <a:t> </a:t>
            </a:r>
            <a:r>
              <a:rPr lang="el-GR" sz="1600" dirty="0"/>
              <a:t>συμπλήρωση κρίσιμων χερσαίων υποδομών διασύνδεσης των πυλών εισόδου με τα αστικά κέντρα και την οικιστική ιεραρχία της ενδοχώρας</a:t>
            </a:r>
            <a:r>
              <a:rPr lang="el-GR" dirty="0"/>
              <a:t>), καθώς και </a:t>
            </a:r>
            <a:r>
              <a:rPr lang="el-GR" dirty="0" smtClean="0"/>
              <a:t>ταχύτερη </a:t>
            </a:r>
            <a:r>
              <a:rPr lang="el-GR" dirty="0"/>
              <a:t>(θαλάσσια κυρίως) διασύνδεση με τους γειτνιάζοντες κόμβους του Δικτύου Διευρωπαϊκών Μεταφορών.</a:t>
            </a:r>
          </a:p>
          <a:p>
            <a:pPr algn="just"/>
            <a:r>
              <a:rPr lang="el-GR" dirty="0" smtClean="0"/>
              <a:t>της </a:t>
            </a:r>
            <a:r>
              <a:rPr lang="el-GR" dirty="0"/>
              <a:t>διασφάλισης γενικευμένης πρόσβασης σε αναβαθμισμένες ψηφιακές υπηρεσίες (ενίσχυση ψηφιακών υποδομών, δίκτυα υψηλών ταχυτήτων, ηλεκτρονική διακυβέρνηση κλπ</a:t>
            </a:r>
            <a:r>
              <a:rPr lang="el-GR" dirty="0" smtClean="0"/>
              <a:t>)</a:t>
            </a:r>
            <a:r>
              <a:rPr lang="en-US" dirty="0" smtClean="0"/>
              <a:t>.</a:t>
            </a:r>
            <a:endParaRPr lang="el-GR" dirty="0"/>
          </a:p>
          <a:p>
            <a:pPr algn="just"/>
            <a:r>
              <a:rPr lang="el-GR" dirty="0" smtClean="0"/>
              <a:t>της </a:t>
            </a:r>
            <a:r>
              <a:rPr lang="el-GR" dirty="0"/>
              <a:t>αναγκαίας αναβάθμισης της αστικής κινητικότητας και βελτίωσης της προσβασιμότητας για πεζούς και οχήματα, με την προώθηση ολοκληρωμένων «έξυπνων», «πράσινων» και «περιεκτικών» (</a:t>
            </a:r>
            <a:r>
              <a:rPr lang="el-GR" dirty="0" err="1"/>
              <a:t>inclusive</a:t>
            </a:r>
            <a:r>
              <a:rPr lang="el-GR" dirty="0"/>
              <a:t>) παρεμβάσεων στο πλαίσιο Σχεδίων Βελτίωσης Αστικής </a:t>
            </a:r>
            <a:r>
              <a:rPr lang="el-GR" dirty="0" smtClean="0"/>
              <a:t>Κινητικότητας</a:t>
            </a:r>
            <a:r>
              <a:rPr lang="en-US" dirty="0" smtClean="0"/>
              <a:t>.</a:t>
            </a:r>
            <a:endParaRPr lang="el-GR" dirty="0"/>
          </a:p>
          <a:p>
            <a:pPr algn="just"/>
            <a:endParaRPr lang="el-GR" dirty="0"/>
          </a:p>
          <a:p>
            <a:pPr algn="just"/>
            <a:endParaRPr lang="el-GR" dirty="0"/>
          </a:p>
          <a:p>
            <a:pPr algn="just"/>
            <a:endParaRPr lang="el-GR" dirty="0"/>
          </a:p>
          <a:p>
            <a:endParaRPr lang="el-GR" dirty="0" smtClean="0"/>
          </a:p>
          <a:p>
            <a:endParaRPr lang="el-GR" dirty="0"/>
          </a:p>
          <a:p>
            <a:endParaRPr lang="el-GR" dirty="0" smtClean="0"/>
          </a:p>
          <a:p>
            <a:endParaRPr lang="el-GR" dirty="0"/>
          </a:p>
          <a:p>
            <a:pPr marL="0" indent="0">
              <a:buNone/>
            </a:pPr>
            <a:endParaRPr lang="el-GR" dirty="0" smtClean="0"/>
          </a:p>
          <a:p>
            <a:endParaRPr lang="el-GR" dirty="0"/>
          </a:p>
        </p:txBody>
      </p:sp>
      <p:pic>
        <p:nvPicPr>
          <p:cNvPr id="3074"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51519" y="119807"/>
            <a:ext cx="1152525" cy="463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3041537" y="116632"/>
            <a:ext cx="2878137" cy="4699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7668344" y="122982"/>
            <a:ext cx="933450" cy="463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8248283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0"/>
            <a:ext cx="8219256" cy="1196752"/>
          </a:xfrm>
        </p:spPr>
        <p:txBody>
          <a:bodyPr/>
          <a:lstStyle/>
          <a:p>
            <a:r>
              <a:rPr lang="el-GR" sz="2000" b="1" dirty="0" smtClean="0">
                <a:effectLst/>
              </a:rPr>
              <a:t>Στόχος </a:t>
            </a:r>
            <a:r>
              <a:rPr lang="el-GR" sz="2000" b="1" dirty="0">
                <a:effectLst/>
              </a:rPr>
              <a:t>Περιφερειακής </a:t>
            </a:r>
            <a:r>
              <a:rPr lang="el-GR" sz="2000" b="1" dirty="0" smtClean="0">
                <a:effectLst/>
              </a:rPr>
              <a:t>Στρατηγική</a:t>
            </a:r>
            <a:r>
              <a:rPr lang="el-GR" sz="2000" b="1" i="1" dirty="0" smtClean="0">
                <a:effectLst/>
              </a:rPr>
              <a:t>ς </a:t>
            </a:r>
            <a:endParaRPr lang="el-GR" sz="2000" b="1" dirty="0">
              <a:effectLst/>
            </a:endParaRPr>
          </a:p>
        </p:txBody>
      </p:sp>
      <p:sp>
        <p:nvSpPr>
          <p:cNvPr id="3" name="Θέση περιεχομένου 2"/>
          <p:cNvSpPr>
            <a:spLocks noGrp="1"/>
          </p:cNvSpPr>
          <p:nvPr>
            <p:ph idx="1"/>
          </p:nvPr>
        </p:nvSpPr>
        <p:spPr>
          <a:xfrm>
            <a:off x="179512" y="1340768"/>
            <a:ext cx="8507288" cy="5472608"/>
          </a:xfrm>
        </p:spPr>
        <p:txBody>
          <a:bodyPr>
            <a:normAutofit fontScale="92500" lnSpcReduction="10000"/>
          </a:bodyPr>
          <a:lstStyle/>
          <a:p>
            <a:r>
              <a:rPr lang="el-GR" b="1" dirty="0" smtClean="0"/>
              <a:t>Διασύνδεση </a:t>
            </a:r>
            <a:r>
              <a:rPr lang="el-GR" b="1" dirty="0"/>
              <a:t>με τους παρακάτω </a:t>
            </a:r>
            <a:r>
              <a:rPr lang="el-GR" b="1" dirty="0" smtClean="0"/>
              <a:t>κοινούς Ειδικούς Στόχους της Ε.Ε.:</a:t>
            </a:r>
            <a:endParaRPr lang="el-GR" dirty="0"/>
          </a:p>
          <a:p>
            <a:r>
              <a:rPr lang="el-GR" b="1" dirty="0"/>
              <a:t>Ε.Σ. (</a:t>
            </a:r>
            <a:r>
              <a:rPr lang="en-US" b="1" dirty="0"/>
              <a:t>i</a:t>
            </a:r>
            <a:r>
              <a:rPr lang="el-GR" b="1" dirty="0"/>
              <a:t>)-Ενίσχυση της ψηφιακής συνδεσιμότητας </a:t>
            </a:r>
            <a:r>
              <a:rPr lang="el-GR" dirty="0"/>
              <a:t>(</a:t>
            </a:r>
            <a:r>
              <a:rPr lang="el-GR" dirty="0" err="1"/>
              <a:t>ευρυζωνικές</a:t>
            </a:r>
            <a:r>
              <a:rPr lang="el-GR" dirty="0"/>
              <a:t> υποδομές κλπ)</a:t>
            </a:r>
          </a:p>
          <a:p>
            <a:r>
              <a:rPr lang="el-GR" b="1" dirty="0"/>
              <a:t>Ε.Σ. (</a:t>
            </a:r>
            <a:r>
              <a:rPr lang="en-US" b="1" dirty="0"/>
              <a:t>ii</a:t>
            </a:r>
            <a:r>
              <a:rPr lang="el-GR" b="1" dirty="0"/>
              <a:t>)-Ανάπτυξη βιώσιμου, ανθεκτικού στην κλιματική αλλαγή, έξυπνου, ασφαλούς και </a:t>
            </a:r>
            <a:r>
              <a:rPr lang="el-GR" b="1" dirty="0" err="1"/>
              <a:t>διατροπικού</a:t>
            </a:r>
            <a:r>
              <a:rPr lang="el-GR" dirty="0"/>
              <a:t> </a:t>
            </a:r>
            <a:r>
              <a:rPr lang="el-GR" b="1" dirty="0"/>
              <a:t>ΔΕΔ-Μ </a:t>
            </a:r>
            <a:r>
              <a:rPr lang="el-GR" dirty="0"/>
              <a:t>(δίκτυα ΔΕΔ-Μ ΠΙΝ)</a:t>
            </a:r>
          </a:p>
          <a:p>
            <a:r>
              <a:rPr lang="el-GR" b="1" dirty="0"/>
              <a:t>Ε.Σ. (</a:t>
            </a:r>
            <a:r>
              <a:rPr lang="en-US" b="1" dirty="0"/>
              <a:t>iii</a:t>
            </a:r>
            <a:r>
              <a:rPr lang="el-GR" b="1" dirty="0"/>
              <a:t>)-Ανάπτυξη βιώσιμης, ανθεκτικής στην κλιματική αλλαγή, έξυπνης, ασφαλούς και </a:t>
            </a:r>
            <a:r>
              <a:rPr lang="el-GR" b="1" dirty="0" err="1"/>
              <a:t>διατροπικής</a:t>
            </a:r>
            <a:r>
              <a:rPr lang="el-GR" b="1" dirty="0"/>
              <a:t> εθνικής, περιφερειακής και τοπικής κινητικότητας, με καλύτερη πρόσβαση σε ΔΕΔ-Μ και διασυνοριακή κινητικότητα </a:t>
            </a:r>
            <a:r>
              <a:rPr lang="el-GR" dirty="0"/>
              <a:t>(δίκτυα διασύνδεσης ΠΙΝ με ΔΕΔ-Μ, ασφάλεια μεταφορών, περιφερειακά και τοπικά δίκτυα κλπ)</a:t>
            </a:r>
          </a:p>
          <a:p>
            <a:r>
              <a:rPr lang="el-GR" b="1" dirty="0"/>
              <a:t>Ε.Σ. (</a:t>
            </a:r>
            <a:r>
              <a:rPr lang="en-US" b="1" dirty="0"/>
              <a:t>iv</a:t>
            </a:r>
            <a:r>
              <a:rPr lang="el-GR" b="1" dirty="0"/>
              <a:t>)-Προαγωγή της βιώσιμης </a:t>
            </a:r>
            <a:r>
              <a:rPr lang="el-GR" b="1" dirty="0" err="1"/>
              <a:t>πολυτροπικής</a:t>
            </a:r>
            <a:r>
              <a:rPr lang="el-GR" b="1" dirty="0"/>
              <a:t> αστικής κινητικότητας </a:t>
            </a:r>
            <a:r>
              <a:rPr lang="el-GR" dirty="0"/>
              <a:t>(«πράσινες»  αστικές μεταφορές, Σχέδια Βιώσιμης Αστικής Κινητικότητας κλπ)</a:t>
            </a:r>
          </a:p>
          <a:p>
            <a:endParaRPr lang="el-GR" dirty="0"/>
          </a:p>
          <a:p>
            <a:endParaRPr lang="el-GR" dirty="0" smtClean="0"/>
          </a:p>
          <a:p>
            <a:endParaRPr lang="el-GR" dirty="0"/>
          </a:p>
          <a:p>
            <a:pPr marL="0" indent="0">
              <a:buNone/>
            </a:pPr>
            <a:endParaRPr lang="el-GR" dirty="0" smtClean="0"/>
          </a:p>
          <a:p>
            <a:endParaRPr lang="el-GR" dirty="0"/>
          </a:p>
        </p:txBody>
      </p:sp>
      <p:pic>
        <p:nvPicPr>
          <p:cNvPr id="307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51519" y="119807"/>
            <a:ext cx="1152525" cy="463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041537" y="116632"/>
            <a:ext cx="2878137" cy="4699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668344" y="122982"/>
            <a:ext cx="933450" cy="463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3256896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792088"/>
            <a:ext cx="8219256" cy="1196752"/>
          </a:xfrm>
        </p:spPr>
        <p:txBody>
          <a:bodyPr/>
          <a:lstStyle/>
          <a:p>
            <a:r>
              <a:rPr lang="el-GR" sz="3200" b="1" dirty="0" smtClean="0">
                <a:effectLst/>
              </a:rPr>
              <a:t>ΓΙΑ ΤΗ ΣΥΝΕΧΕΙΑ…</a:t>
            </a:r>
            <a:endParaRPr lang="el-GR" sz="3200" b="1" dirty="0">
              <a:effectLst/>
            </a:endParaRPr>
          </a:p>
        </p:txBody>
      </p:sp>
      <p:sp>
        <p:nvSpPr>
          <p:cNvPr id="3" name="Θέση περιεχομένου 2"/>
          <p:cNvSpPr>
            <a:spLocks noGrp="1"/>
          </p:cNvSpPr>
          <p:nvPr>
            <p:ph idx="1"/>
          </p:nvPr>
        </p:nvSpPr>
        <p:spPr>
          <a:xfrm>
            <a:off x="179512" y="3140968"/>
            <a:ext cx="8507288" cy="2232248"/>
          </a:xfrm>
        </p:spPr>
        <p:txBody>
          <a:bodyPr>
            <a:normAutofit/>
          </a:bodyPr>
          <a:lstStyle/>
          <a:p>
            <a:pPr algn="just"/>
            <a:r>
              <a:rPr lang="el-GR" b="1" dirty="0" smtClean="0"/>
              <a:t>ΥΠΟΒΟΛΗ </a:t>
            </a:r>
            <a:r>
              <a:rPr lang="el-GR" b="1" dirty="0"/>
              <a:t>ΠΡΟΤΑΣΕΩΝ ΑΠΟ </a:t>
            </a:r>
            <a:r>
              <a:rPr lang="el-GR" b="1" dirty="0" smtClean="0"/>
              <a:t>ΤΟΥΣ ΦΟΡΕΙΣ ΚΑΙ ΜΕΧΡΙ ΤΙΣ 15/01/2020 στο </a:t>
            </a:r>
            <a:r>
              <a:rPr lang="en-US" b="1" dirty="0" smtClean="0"/>
              <a:t>e-mail:</a:t>
            </a:r>
            <a:r>
              <a:rPr lang="el-GR" b="1" dirty="0" smtClean="0"/>
              <a:t> </a:t>
            </a:r>
            <a:r>
              <a:rPr lang="en-US" b="1" dirty="0" smtClean="0"/>
              <a:t>ionia@mou.gr</a:t>
            </a:r>
            <a:endParaRPr lang="el-GR" b="1" dirty="0" smtClean="0"/>
          </a:p>
          <a:p>
            <a:pPr algn="just"/>
            <a:r>
              <a:rPr lang="el-GR" b="1" dirty="0" smtClean="0"/>
              <a:t>ΕΠΕΞΕΡΓΑΣΙΑ ΤΩΝ ΠΡΟΤΑΣΕΩΝ ΑΠΌ ΟΣΠ ΚΑΙ</a:t>
            </a:r>
          </a:p>
          <a:p>
            <a:pPr algn="just"/>
            <a:r>
              <a:rPr lang="el-GR" b="1" dirty="0" smtClean="0"/>
              <a:t>ΝΕΑ ΗΛΕΚΤΡΟΝΙΚΗ ΔΙΑΒΟΥΛΕΥΣΗ</a:t>
            </a:r>
          </a:p>
          <a:p>
            <a:pPr algn="just"/>
            <a:endParaRPr lang="el-GR" b="1" dirty="0"/>
          </a:p>
          <a:p>
            <a:endParaRPr lang="el-GR" dirty="0" smtClean="0"/>
          </a:p>
          <a:p>
            <a:endParaRPr lang="el-GR" dirty="0"/>
          </a:p>
          <a:p>
            <a:pPr marL="0" indent="0">
              <a:buNone/>
            </a:pPr>
            <a:endParaRPr lang="el-GR" dirty="0" smtClean="0"/>
          </a:p>
          <a:p>
            <a:endParaRPr lang="el-GR" dirty="0"/>
          </a:p>
        </p:txBody>
      </p:sp>
      <p:pic>
        <p:nvPicPr>
          <p:cNvPr id="307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51519" y="119807"/>
            <a:ext cx="1152525" cy="463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041537" y="116632"/>
            <a:ext cx="2878137" cy="4699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668344" y="122982"/>
            <a:ext cx="933450" cy="463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67157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79512" y="0"/>
            <a:ext cx="8568952" cy="1417638"/>
          </a:xfrm>
        </p:spPr>
        <p:txBody>
          <a:bodyPr>
            <a:normAutofit fontScale="90000"/>
          </a:bodyPr>
          <a:lstStyle/>
          <a:p>
            <a:r>
              <a:rPr lang="el-GR" sz="3600" i="1" dirty="0" smtClean="0"/>
              <a:t/>
            </a:r>
            <a:br>
              <a:rPr lang="el-GR" sz="3600" i="1" dirty="0" smtClean="0"/>
            </a:br>
            <a:r>
              <a:rPr lang="el-GR" sz="3100" i="1" dirty="0" smtClean="0"/>
              <a:t>Υφιστάμενη Κατάσταση Ψηφιακή Συνδεσιμότητα</a:t>
            </a:r>
            <a:endParaRPr lang="el-GR" sz="3100" i="1" dirty="0"/>
          </a:p>
        </p:txBody>
      </p:sp>
      <p:sp>
        <p:nvSpPr>
          <p:cNvPr id="3" name="Θέση περιεχομένου 2"/>
          <p:cNvSpPr>
            <a:spLocks noGrp="1"/>
          </p:cNvSpPr>
          <p:nvPr>
            <p:ph idx="1"/>
          </p:nvPr>
        </p:nvSpPr>
        <p:spPr>
          <a:xfrm>
            <a:off x="457200" y="1600200"/>
            <a:ext cx="8229600" cy="5069160"/>
          </a:xfrm>
        </p:spPr>
        <p:txBody>
          <a:bodyPr>
            <a:normAutofit fontScale="92500" lnSpcReduction="10000"/>
          </a:bodyPr>
          <a:lstStyle/>
          <a:p>
            <a:pPr marL="0" indent="0" algn="just">
              <a:buNone/>
            </a:pPr>
            <a:r>
              <a:rPr lang="el-GR" sz="2800" b="1" u="sng" dirty="0"/>
              <a:t>Ψ</a:t>
            </a:r>
            <a:r>
              <a:rPr lang="x-none" sz="2800" b="1" u="sng"/>
              <a:t>ηφιακή </a:t>
            </a:r>
            <a:r>
              <a:rPr lang="x-none" sz="2800" b="1" u="sng" smtClean="0"/>
              <a:t>συνδεσιμότητα</a:t>
            </a:r>
            <a:endParaRPr lang="el-GR" sz="2000" b="1" dirty="0" smtClean="0"/>
          </a:p>
          <a:p>
            <a:pPr algn="just"/>
            <a:r>
              <a:rPr lang="el-GR" sz="2000" b="1" dirty="0" err="1" smtClean="0">
                <a:solidFill>
                  <a:srgbClr val="FF0000"/>
                </a:solidFill>
              </a:rPr>
              <a:t>Ευρυζωνικότητα</a:t>
            </a:r>
            <a:r>
              <a:rPr lang="el-GR" sz="2000" b="1" dirty="0" smtClean="0">
                <a:solidFill>
                  <a:srgbClr val="FF0000"/>
                </a:solidFill>
              </a:rPr>
              <a:t> </a:t>
            </a:r>
            <a:r>
              <a:rPr lang="el-GR" sz="2000" b="1" dirty="0">
                <a:solidFill>
                  <a:srgbClr val="FF0000"/>
                </a:solidFill>
              </a:rPr>
              <a:t>είναι </a:t>
            </a:r>
            <a:r>
              <a:rPr lang="el-GR" sz="2000" dirty="0">
                <a:solidFill>
                  <a:srgbClr val="FF0000"/>
                </a:solidFill>
              </a:rPr>
              <a:t>ο κοινός όρος που χρησιμοποιείται για να δηλώσει τις υψηλότερες διαδικτυακές ταχύτητες και άλλα τεχνικά χαρακτηριστικά που καθιστούν δυνατή τόσο την παροχή νέου περιεχομένου, νέων εφαρμογών ή υπηρεσιών όσο και την πρόσβαση σε αυτά. Η αύξηση της σπουδαιότητας των ψηφιακών δεδομένων καθιστά πλέον εμφανή την ουσιαστική σημασία μιας καλής διαδικτυακής σύνδεσης, όχι μόνο για την ανταγωνιστικότητα των ευρωπαϊκών επιχειρήσεων στην παγκόσμια οικονομία αλλά και ευρύτερα, για την προώθηση της κοινωνικής ένταξης.</a:t>
            </a:r>
          </a:p>
          <a:p>
            <a:pPr algn="just"/>
            <a:r>
              <a:rPr lang="el-GR" sz="1800" dirty="0" smtClean="0"/>
              <a:t>Λόγω του νησιωτικού χαρακτήρα της ΠΙΝ </a:t>
            </a:r>
            <a:r>
              <a:rPr lang="el-GR" sz="1800" b="1" dirty="0" smtClean="0"/>
              <a:t>ιδιαίτερη σημασία έχουν οι νέες τεχνολογίες και συγκεκριμένα οι </a:t>
            </a:r>
            <a:r>
              <a:rPr lang="el-GR" sz="1800" b="1" dirty="0" err="1" smtClean="0"/>
              <a:t>ευρυζωνικές</a:t>
            </a:r>
            <a:r>
              <a:rPr lang="el-GR" sz="1800" b="1" dirty="0" smtClean="0"/>
              <a:t> συνδέσεις </a:t>
            </a:r>
            <a:r>
              <a:rPr lang="el-GR" sz="1800" dirty="0" smtClean="0"/>
              <a:t>που παρέχουν πρόσβαση </a:t>
            </a:r>
            <a:r>
              <a:rPr lang="el-GR" sz="1800" dirty="0" smtClean="0"/>
              <a:t>στον</a:t>
            </a:r>
            <a:r>
              <a:rPr lang="en-US" sz="1800" dirty="0" smtClean="0"/>
              <a:t> </a:t>
            </a:r>
            <a:r>
              <a:rPr lang="el-GR" sz="1800" dirty="0" smtClean="0"/>
              <a:t>παγκόσμιο </a:t>
            </a:r>
            <a:r>
              <a:rPr lang="el-GR" sz="1800" dirty="0" smtClean="0"/>
              <a:t>διαδικτυακό ιστό και προσφέρουν δυνατότητες σύγχρονων αναβαθμισμένων υπηρεσιών που </a:t>
            </a:r>
            <a:r>
              <a:rPr lang="el-GR" sz="1800" b="1" dirty="0" smtClean="0"/>
              <a:t>συμβάλουν </a:t>
            </a:r>
            <a:r>
              <a:rPr lang="el-GR" sz="1800" b="1" dirty="0" smtClean="0"/>
              <a:t>στην άρση της </a:t>
            </a:r>
            <a:r>
              <a:rPr lang="el-GR" sz="1800" b="1" dirty="0" err="1" smtClean="0"/>
              <a:t>αποµόνωσης</a:t>
            </a:r>
            <a:r>
              <a:rPr lang="el-GR" sz="1800" b="1" dirty="0" smtClean="0"/>
              <a:t>, όπως είναι η τηλεδιάσκεψη, η τηλεϊατρική, η </a:t>
            </a:r>
            <a:r>
              <a:rPr lang="el-GR" sz="1800" b="1" dirty="0" err="1" smtClean="0"/>
              <a:t>τηλε</a:t>
            </a:r>
            <a:r>
              <a:rPr lang="el-GR" sz="1800" b="1" dirty="0" smtClean="0"/>
              <a:t>-εργασία, κτλ. </a:t>
            </a:r>
            <a:endParaRPr lang="en-US" sz="1800" b="1" dirty="0" smtClean="0"/>
          </a:p>
          <a:p>
            <a:pPr algn="just"/>
            <a:r>
              <a:rPr lang="el-GR" sz="1800" b="1" dirty="0"/>
              <a:t>Υπηρεσίες σταθερής και κινητής τηλεφωνίας (Επαρκής κάλυψη ΠΙΝ</a:t>
            </a:r>
            <a:r>
              <a:rPr lang="el-GR" sz="1800" dirty="0"/>
              <a:t> από εταιρίες – </a:t>
            </a:r>
            <a:r>
              <a:rPr lang="el-GR" sz="1800" dirty="0" err="1"/>
              <a:t>παρόχους</a:t>
            </a:r>
            <a:r>
              <a:rPr lang="el-GR" sz="1800" dirty="0"/>
              <a:t>). </a:t>
            </a:r>
          </a:p>
          <a:p>
            <a:pPr marL="0" indent="0">
              <a:buNone/>
            </a:pPr>
            <a:endParaRPr lang="el-GR" sz="1800" b="1" dirty="0"/>
          </a:p>
        </p:txBody>
      </p:sp>
      <p:pic>
        <p:nvPicPr>
          <p:cNvPr id="1026"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23528" y="44624"/>
            <a:ext cx="1152128" cy="460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2843808" y="35814"/>
            <a:ext cx="2880320" cy="46918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6" name="Picture 6"/>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7668344" y="44624"/>
            <a:ext cx="935906" cy="460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262910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0"/>
            <a:ext cx="8229600" cy="1340768"/>
          </a:xfrm>
        </p:spPr>
        <p:txBody>
          <a:bodyPr/>
          <a:lstStyle/>
          <a:p>
            <a:r>
              <a:rPr lang="el-GR" sz="2800" i="1" dirty="0"/>
              <a:t>Υφιστάμενη Κατάσταση Ψηφιακή Συνδεσιμότητα</a:t>
            </a:r>
            <a:endParaRPr lang="el-GR" sz="2800" dirty="0"/>
          </a:p>
        </p:txBody>
      </p:sp>
      <p:sp>
        <p:nvSpPr>
          <p:cNvPr id="3" name="Θέση περιεχομένου 2"/>
          <p:cNvSpPr>
            <a:spLocks noGrp="1"/>
          </p:cNvSpPr>
          <p:nvPr>
            <p:ph idx="1"/>
          </p:nvPr>
        </p:nvSpPr>
        <p:spPr>
          <a:xfrm>
            <a:off x="467544" y="1600200"/>
            <a:ext cx="8219256" cy="4925144"/>
          </a:xfrm>
        </p:spPr>
        <p:txBody>
          <a:bodyPr/>
          <a:lstStyle/>
          <a:p>
            <a:pPr marL="0" indent="0">
              <a:buNone/>
            </a:pPr>
            <a:r>
              <a:rPr lang="el-GR" sz="2000" dirty="0"/>
              <a:t>Μεγάλο μέρος των νησιών (η Κέρκυρα πλην του βόρειου ορεινού τμήματος και των </a:t>
            </a:r>
            <a:r>
              <a:rPr lang="el-GR" sz="2000" dirty="0" err="1"/>
              <a:t>Διαποντίων</a:t>
            </a:r>
            <a:r>
              <a:rPr lang="el-GR" sz="2000" dirty="0"/>
              <a:t> νήσων, η αστική και τουριστική Λευκάδα, Κεφαλονιά, Ιθάκη και Ζάκυνθος) καλύπτεται επαρκώς από </a:t>
            </a:r>
            <a:r>
              <a:rPr lang="el-GR" sz="2000" dirty="0" err="1"/>
              <a:t>ευρυζωνικές</a:t>
            </a:r>
            <a:r>
              <a:rPr lang="el-GR" sz="2000" dirty="0"/>
              <a:t> υπηρεσίες</a:t>
            </a:r>
            <a:r>
              <a:rPr lang="el-GR" sz="2000" dirty="0" smtClean="0">
                <a:sym typeface="Wingdings" panose="05000000000000000000" pitchFamily="2" charset="2"/>
              </a:rPr>
              <a:t>.</a:t>
            </a:r>
            <a:endParaRPr lang="el-GR" sz="2000" dirty="0" smtClean="0"/>
          </a:p>
        </p:txBody>
      </p:sp>
      <p:pic>
        <p:nvPicPr>
          <p:cNvPr id="2050"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95536" y="116632"/>
            <a:ext cx="1152525" cy="463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771800" y="116632"/>
            <a:ext cx="2878137" cy="4699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668344" y="188640"/>
            <a:ext cx="933450" cy="463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7" name="Εικόνα 6" descr="C:\Users\tspiggos\Desktop\CorfuDigit.jpg"/>
          <p:cNvPicPr/>
          <p:nvPr/>
        </p:nvPicPr>
        <p:blipFill>
          <a:blip r:embed="rId5" cstate="print"/>
          <a:srcRect/>
          <a:stretch>
            <a:fillRect/>
          </a:stretch>
        </p:blipFill>
        <p:spPr bwMode="auto">
          <a:xfrm>
            <a:off x="827584" y="3140968"/>
            <a:ext cx="2880320" cy="2952328"/>
          </a:xfrm>
          <a:prstGeom prst="rect">
            <a:avLst/>
          </a:prstGeom>
          <a:noFill/>
          <a:ln w="28575">
            <a:solidFill>
              <a:srgbClr val="7030A0"/>
            </a:solidFill>
            <a:miter lim="800000"/>
            <a:headEnd/>
            <a:tailEnd/>
          </a:ln>
        </p:spPr>
      </p:pic>
      <p:pic>
        <p:nvPicPr>
          <p:cNvPr id="8" name="Εικόνα 7"/>
          <p:cNvPicPr/>
          <p:nvPr/>
        </p:nvPicPr>
        <p:blipFill>
          <a:blip r:embed="rId6" cstate="print">
            <a:extLst>
              <a:ext uri="{28A0092B-C50C-407E-A947-70E740481C1C}">
                <a14:useLocalDpi xmlns="" xmlns:a14="http://schemas.microsoft.com/office/drawing/2010/main" val="0"/>
              </a:ext>
            </a:extLst>
          </a:blip>
          <a:srcRect l="30020" t="25639" r="50052" b="15010"/>
          <a:stretch>
            <a:fillRect/>
          </a:stretch>
        </p:blipFill>
        <p:spPr bwMode="auto">
          <a:xfrm>
            <a:off x="4355976" y="3140968"/>
            <a:ext cx="3384376" cy="2952328"/>
          </a:xfrm>
          <a:prstGeom prst="rect">
            <a:avLst/>
          </a:prstGeom>
          <a:solidFill>
            <a:srgbClr val="FFFFFF"/>
          </a:solidFill>
          <a:ln w="28575">
            <a:solidFill>
              <a:srgbClr val="8064A2"/>
            </a:solidFill>
            <a:miter lim="800000"/>
            <a:headEnd/>
            <a:tailEnd/>
          </a:ln>
        </p:spPr>
      </p:pic>
    </p:spTree>
    <p:extLst>
      <p:ext uri="{BB962C8B-B14F-4D97-AF65-F5344CB8AC3E}">
        <p14:creationId xmlns="" xmlns:p14="http://schemas.microsoft.com/office/powerpoint/2010/main" val="3427244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2800" i="1" dirty="0"/>
              <a:t>Υφιστάμενη Κατάσταση Ψηφιακή Συνδεσιμότητα</a:t>
            </a:r>
            <a:endParaRPr lang="el-GR" sz="2800" dirty="0"/>
          </a:p>
        </p:txBody>
      </p:sp>
      <p:sp>
        <p:nvSpPr>
          <p:cNvPr id="3" name="Θέση περιεχομένου 2"/>
          <p:cNvSpPr>
            <a:spLocks noGrp="1"/>
          </p:cNvSpPr>
          <p:nvPr>
            <p:ph idx="1"/>
          </p:nvPr>
        </p:nvSpPr>
        <p:spPr>
          <a:xfrm>
            <a:off x="467544" y="1600200"/>
            <a:ext cx="8219256" cy="5069160"/>
          </a:xfrm>
        </p:spPr>
        <p:txBody>
          <a:bodyPr>
            <a:normAutofit/>
          </a:bodyPr>
          <a:lstStyle/>
          <a:p>
            <a:pPr algn="just"/>
            <a:r>
              <a:rPr lang="el-GR" b="1" dirty="0" smtClean="0"/>
              <a:t>Τηλεπικοινωνιακές υποδομές</a:t>
            </a:r>
            <a:r>
              <a:rPr lang="en-US" dirty="0" smtClean="0"/>
              <a:t>:</a:t>
            </a:r>
            <a:r>
              <a:rPr lang="el-GR" dirty="0" smtClean="0"/>
              <a:t> έχει ολοκληρωθεί η εγκατάσταση τηλεπικοινωνιακών </a:t>
            </a:r>
            <a:r>
              <a:rPr lang="el-GR" dirty="0" smtClean="0"/>
              <a:t>υποδομών, </a:t>
            </a:r>
            <a:r>
              <a:rPr lang="el-GR" dirty="0" smtClean="0"/>
              <a:t>ψηφιακών </a:t>
            </a:r>
            <a:r>
              <a:rPr lang="el-GR" dirty="0"/>
              <a:t>κέντρων, </a:t>
            </a:r>
            <a:r>
              <a:rPr lang="el-GR" dirty="0" smtClean="0"/>
              <a:t>υψηλής ταχύτητας μετάδοσης, εγκατεστημένες υποδομές (οπτικά </a:t>
            </a:r>
            <a:r>
              <a:rPr lang="el-GR" dirty="0"/>
              <a:t>καλώδια </a:t>
            </a:r>
            <a:r>
              <a:rPr lang="el-GR" dirty="0" smtClean="0"/>
              <a:t>χερσαία και υποβρύχια</a:t>
            </a:r>
            <a:r>
              <a:rPr lang="el-GR" dirty="0"/>
              <a:t>, </a:t>
            </a:r>
            <a:r>
              <a:rPr lang="el-GR" dirty="0" smtClean="0"/>
              <a:t>και </a:t>
            </a:r>
            <a:r>
              <a:rPr lang="el-GR" dirty="0"/>
              <a:t>μικρό-κυματικά δίκτυα) για τη διασύνδεση με όλο το Εθνικό και το Διεθνές Δίκτυο. </a:t>
            </a:r>
            <a:endParaRPr lang="el-GR" dirty="0" smtClean="0"/>
          </a:p>
          <a:p>
            <a:pPr algn="just"/>
            <a:r>
              <a:rPr lang="el-GR" dirty="0" smtClean="0"/>
              <a:t>Τις </a:t>
            </a:r>
            <a:r>
              <a:rPr lang="el-GR" dirty="0"/>
              <a:t>τελευταίες περιόδους έχει αυξηθεί σημαντικά ο αριθμός των υλοποιούμενων έργων υποδομών ΤΠΕ, ιδιαίτερα μέσω του Τομεακού Προγράμματος</a:t>
            </a:r>
            <a:r>
              <a:rPr lang="el-GR" dirty="0" smtClean="0"/>
              <a:t>.</a:t>
            </a:r>
          </a:p>
          <a:p>
            <a:pPr algn="just"/>
            <a:r>
              <a:rPr lang="el-GR" dirty="0" smtClean="0"/>
              <a:t> </a:t>
            </a:r>
            <a:r>
              <a:rPr lang="el-GR" b="1" dirty="0"/>
              <a:t>Όμως, παρότι έχουν εγκατασταθεί ικανές ψηφιακές υποδομές και σύγχρονα δίκτυα, παραμένουν ορισμένα «κενά» στην κάλυψη του χώρου.</a:t>
            </a:r>
          </a:p>
          <a:p>
            <a:pPr marL="0" indent="0" algn="just">
              <a:buNone/>
            </a:pPr>
            <a:endParaRPr lang="el-GR" dirty="0"/>
          </a:p>
        </p:txBody>
      </p:sp>
      <p:pic>
        <p:nvPicPr>
          <p:cNvPr id="307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51519" y="119807"/>
            <a:ext cx="1152525" cy="463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041537" y="116632"/>
            <a:ext cx="2878137" cy="4699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668344" y="122982"/>
            <a:ext cx="933450" cy="463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3520252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2800" i="1" dirty="0"/>
              <a:t>Υφιστάμενη Κατάσταση </a:t>
            </a:r>
            <a:r>
              <a:rPr lang="el-GR" sz="2800" i="1" dirty="0" smtClean="0"/>
              <a:t>Μεταφορές</a:t>
            </a:r>
            <a:endParaRPr lang="el-GR" sz="2800" dirty="0"/>
          </a:p>
        </p:txBody>
      </p:sp>
      <p:sp>
        <p:nvSpPr>
          <p:cNvPr id="3" name="Θέση περιεχομένου 2"/>
          <p:cNvSpPr>
            <a:spLocks noGrp="1"/>
          </p:cNvSpPr>
          <p:nvPr>
            <p:ph idx="1"/>
          </p:nvPr>
        </p:nvSpPr>
        <p:spPr/>
        <p:txBody>
          <a:bodyPr>
            <a:normAutofit fontScale="92500" lnSpcReduction="20000"/>
          </a:bodyPr>
          <a:lstStyle/>
          <a:p>
            <a:pPr marL="0" indent="0" algn="just">
              <a:lnSpc>
                <a:spcPct val="90000"/>
              </a:lnSpc>
              <a:buNone/>
            </a:pPr>
            <a:r>
              <a:rPr lang="el-GR" b="1" u="sng" dirty="0"/>
              <a:t>Συνδεσιμότητα υποδομών Μεταφορών</a:t>
            </a:r>
          </a:p>
          <a:p>
            <a:pPr algn="just"/>
            <a:r>
              <a:rPr lang="el-GR" dirty="0"/>
              <a:t>Ο τομέας των μεταφορών, εκτός από την εξυπηρέτηση εσωτερικών αναγκών επικοινωνίας, </a:t>
            </a:r>
            <a:r>
              <a:rPr lang="el-GR" b="1" dirty="0"/>
              <a:t>προσδιορίζει, ή υποστηρίζει την εξωστρέφειά και την </a:t>
            </a:r>
            <a:r>
              <a:rPr lang="el-GR" b="1" dirty="0" smtClean="0"/>
              <a:t>ελκυστικότητα </a:t>
            </a:r>
            <a:r>
              <a:rPr lang="el-GR" b="1" dirty="0"/>
              <a:t>μιας περιοχής. </a:t>
            </a:r>
          </a:p>
          <a:p>
            <a:pPr algn="just"/>
            <a:r>
              <a:rPr lang="el-GR" dirty="0"/>
              <a:t>Όσον αφορά στην ένταξη </a:t>
            </a:r>
            <a:r>
              <a:rPr lang="el-GR" dirty="0" smtClean="0"/>
              <a:t>της Π.Ι.Ν. σε </a:t>
            </a:r>
            <a:r>
              <a:rPr lang="el-GR" dirty="0"/>
              <a:t>ευρύτερα δίκτυα μεταφορών, αξίζει να αναφερθεί η εγγύτητά </a:t>
            </a:r>
            <a:r>
              <a:rPr lang="el-GR" dirty="0" smtClean="0"/>
              <a:t>της </a:t>
            </a:r>
            <a:r>
              <a:rPr lang="el-GR" dirty="0"/>
              <a:t>με τους χερσαίους άξονες της Εγνατίας και της Ιόνιας οδού, που εξυπηρετούν την πρόσβαση στο βόρειο και νότιο τμήμα της ηπειρωτικής χώρας και αποτελούν τμήματα των ΔΕΔ-Μ. </a:t>
            </a:r>
          </a:p>
          <a:p>
            <a:pPr algn="just"/>
            <a:r>
              <a:rPr lang="el-GR" dirty="0" smtClean="0"/>
              <a:t>Επίσης, συνδετήριοι </a:t>
            </a:r>
            <a:r>
              <a:rPr lang="el-GR" dirty="0"/>
              <a:t>κόμβοι των νησιών </a:t>
            </a:r>
            <a:r>
              <a:rPr lang="el-GR" dirty="0" smtClean="0"/>
              <a:t>της Π.Ι.Ν. με </a:t>
            </a:r>
            <a:r>
              <a:rPr lang="el-GR" dirty="0"/>
              <a:t>τα ΔΕΔ-Μ αποτελούν τα 3 αεροδρόμια και το λιμάνι Κέρκυρας, καθώς και ο (υπό κατασκευή) συνδετήριος οδικός άξονας της Λευκάδας</a:t>
            </a:r>
          </a:p>
          <a:p>
            <a:endParaRPr lang="el-GR" dirty="0"/>
          </a:p>
          <a:p>
            <a:pPr marL="457200" indent="-457200" algn="just">
              <a:buAutoNum type="arabicPeriod"/>
            </a:pPr>
            <a:endParaRPr lang="el-GR" dirty="0"/>
          </a:p>
        </p:txBody>
      </p:sp>
      <p:pic>
        <p:nvPicPr>
          <p:cNvPr id="307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51519" y="119807"/>
            <a:ext cx="1152525" cy="463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041537" y="116632"/>
            <a:ext cx="2878137" cy="4699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668344" y="122982"/>
            <a:ext cx="933450" cy="463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6231634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0"/>
            <a:ext cx="8219256" cy="1412776"/>
          </a:xfrm>
        </p:spPr>
        <p:txBody>
          <a:bodyPr/>
          <a:lstStyle/>
          <a:p>
            <a:r>
              <a:rPr lang="el-GR" sz="2800" i="1" dirty="0"/>
              <a:t>Υφιστάμενη Κατάσταση </a:t>
            </a:r>
            <a:r>
              <a:rPr lang="el-GR" sz="2800" i="1" dirty="0" smtClean="0"/>
              <a:t>Μεταφορές</a:t>
            </a:r>
            <a:endParaRPr lang="el-GR" sz="2800" dirty="0"/>
          </a:p>
        </p:txBody>
      </p:sp>
      <p:sp>
        <p:nvSpPr>
          <p:cNvPr id="3" name="Θέση περιεχομένου 2"/>
          <p:cNvSpPr>
            <a:spLocks noGrp="1"/>
          </p:cNvSpPr>
          <p:nvPr>
            <p:ph idx="1"/>
          </p:nvPr>
        </p:nvSpPr>
        <p:spPr>
          <a:xfrm>
            <a:off x="467544" y="1412776"/>
            <a:ext cx="8219256" cy="5040560"/>
          </a:xfrm>
        </p:spPr>
        <p:txBody>
          <a:bodyPr>
            <a:normAutofit fontScale="70000" lnSpcReduction="20000"/>
          </a:bodyPr>
          <a:lstStyle/>
          <a:p>
            <a:pPr algn="just"/>
            <a:r>
              <a:rPr lang="el-GR" sz="2900" b="1" dirty="0" smtClean="0"/>
              <a:t>Αεροπορικές υποδομές</a:t>
            </a:r>
            <a:r>
              <a:rPr lang="en-US" dirty="0" smtClean="0"/>
              <a:t>: 3 </a:t>
            </a:r>
            <a:r>
              <a:rPr lang="el-GR" dirty="0" smtClean="0"/>
              <a:t>Αεροδρόμια (Κέρκυρα, Ζάκυνθος</a:t>
            </a:r>
            <a:r>
              <a:rPr lang="el-GR" dirty="0" smtClean="0"/>
              <a:t>,</a:t>
            </a:r>
            <a:r>
              <a:rPr lang="en-US" dirty="0" smtClean="0"/>
              <a:t> </a:t>
            </a:r>
            <a:r>
              <a:rPr lang="el-GR" dirty="0" smtClean="0"/>
              <a:t>Κεφαλονιά</a:t>
            </a:r>
            <a:r>
              <a:rPr lang="el-GR" dirty="0" smtClean="0"/>
              <a:t>), εξυπηρετούν τις εσωτερικές και εξωτερικές  μετακινήσεις</a:t>
            </a:r>
            <a:r>
              <a:rPr lang="el-GR" dirty="0"/>
              <a:t> </a:t>
            </a:r>
            <a:r>
              <a:rPr lang="el-GR" dirty="0" smtClean="0"/>
              <a:t>(συν </a:t>
            </a:r>
            <a:r>
              <a:rPr lang="el-GR" dirty="0" err="1" smtClean="0"/>
              <a:t>Άκτιο</a:t>
            </a:r>
            <a:r>
              <a:rPr lang="el-GR" dirty="0" smtClean="0"/>
              <a:t> που εξυπηρετεί τη Λευκάδα). </a:t>
            </a:r>
            <a:r>
              <a:rPr lang="el-GR" dirty="0"/>
              <a:t>Έ</a:t>
            </a:r>
            <a:r>
              <a:rPr lang="x-none" smtClean="0"/>
              <a:t>χουν </a:t>
            </a:r>
            <a:r>
              <a:rPr lang="x-none"/>
              <a:t>κατασκευαστεί στο παρελθόν  4 ελικοδρόμια (Ιθάκη, Παξοί, Οθωνοί και Ερε</a:t>
            </a:r>
            <a:r>
              <a:rPr lang="el-GR" dirty="0"/>
              <a:t>ί</a:t>
            </a:r>
            <a:r>
              <a:rPr lang="x-none"/>
              <a:t>κο</a:t>
            </a:r>
            <a:r>
              <a:rPr lang="el-GR" dirty="0"/>
              <a:t>υ</a:t>
            </a:r>
            <a:r>
              <a:rPr lang="x-none"/>
              <a:t>σα), προκειμένου να χρησιμοποιούνται κυρίως σε έκτακτες περιπτώσεις επικοινωνίας (σήμερα παρουσιάζουν σημαντικές ελλείψεις </a:t>
            </a:r>
            <a:r>
              <a:rPr lang="x-none" smtClean="0"/>
              <a:t>υποδομών</a:t>
            </a:r>
            <a:r>
              <a:rPr lang="el-GR" dirty="0" smtClean="0"/>
              <a:t>.</a:t>
            </a:r>
            <a:endParaRPr lang="el-GR" dirty="0"/>
          </a:p>
          <a:p>
            <a:pPr marL="457200" indent="-457200" algn="just">
              <a:buNone/>
            </a:pPr>
            <a:endParaRPr lang="el-GR" dirty="0" smtClean="0"/>
          </a:p>
          <a:p>
            <a:pPr marL="457200" indent="-457200" algn="just">
              <a:buAutoNum type="arabicPeriod"/>
            </a:pPr>
            <a:endParaRPr lang="el-GR" dirty="0"/>
          </a:p>
          <a:p>
            <a:pPr marL="457200" indent="-457200" algn="just">
              <a:buAutoNum type="arabicPeriod"/>
            </a:pPr>
            <a:endParaRPr lang="el-GR" dirty="0" smtClean="0"/>
          </a:p>
          <a:p>
            <a:pPr marL="457200" indent="-457200" algn="just">
              <a:buAutoNum type="arabicPeriod"/>
            </a:pPr>
            <a:endParaRPr lang="el-GR" dirty="0" smtClean="0"/>
          </a:p>
          <a:p>
            <a:pPr marL="0" indent="0" algn="just">
              <a:buNone/>
            </a:pPr>
            <a:endParaRPr lang="en-US" dirty="0" smtClean="0"/>
          </a:p>
          <a:p>
            <a:pPr marL="0" indent="0" algn="just">
              <a:buNone/>
            </a:pPr>
            <a:endParaRPr lang="en-US" dirty="0"/>
          </a:p>
          <a:p>
            <a:pPr marL="0" indent="0" algn="just">
              <a:buNone/>
            </a:pPr>
            <a:endParaRPr lang="el-GR" dirty="0"/>
          </a:p>
          <a:p>
            <a:pPr algn="just"/>
            <a:r>
              <a:rPr lang="el-GR" sz="2900" b="1" dirty="0" smtClean="0"/>
              <a:t>Λιμενικές υποδομές</a:t>
            </a:r>
            <a:r>
              <a:rPr lang="en-US" b="1" dirty="0" smtClean="0"/>
              <a:t>: </a:t>
            </a:r>
            <a:r>
              <a:rPr lang="el-GR" dirty="0" smtClean="0"/>
              <a:t>Διάφορες κατηγορίες λιμενικών </a:t>
            </a:r>
            <a:r>
              <a:rPr lang="el-GR" dirty="0"/>
              <a:t>υποδομών, που υποστηρίζουν </a:t>
            </a:r>
            <a:r>
              <a:rPr lang="el-GR" dirty="0" smtClean="0"/>
              <a:t>την </a:t>
            </a:r>
            <a:r>
              <a:rPr lang="el-GR" dirty="0"/>
              <a:t>επιβατική </a:t>
            </a:r>
            <a:r>
              <a:rPr lang="el-GR" dirty="0" smtClean="0"/>
              <a:t>κίνηση, την </a:t>
            </a:r>
            <a:r>
              <a:rPr lang="el-GR" dirty="0"/>
              <a:t>κρουαζιέρα, το θαλάσσιο τουρισμό </a:t>
            </a:r>
            <a:r>
              <a:rPr lang="el-GR" dirty="0" smtClean="0"/>
              <a:t>γενικότερα και </a:t>
            </a:r>
            <a:r>
              <a:rPr lang="el-GR" dirty="0"/>
              <a:t>την αλιεία</a:t>
            </a:r>
            <a:r>
              <a:rPr lang="el-GR" dirty="0" smtClean="0"/>
              <a:t>.</a:t>
            </a:r>
            <a:r>
              <a:rPr lang="el-GR" dirty="0"/>
              <a:t> </a:t>
            </a:r>
            <a:r>
              <a:rPr lang="el-GR" b="1" dirty="0"/>
              <a:t>89 </a:t>
            </a:r>
            <a:r>
              <a:rPr lang="el-GR" dirty="0"/>
              <a:t>συνολικά μικρά και μεγάλα λιμάνια διαφόρων τύπων</a:t>
            </a:r>
            <a:r>
              <a:rPr lang="el-GR" b="1" dirty="0"/>
              <a:t> </a:t>
            </a:r>
            <a:r>
              <a:rPr lang="el-GR" dirty="0"/>
              <a:t>και </a:t>
            </a:r>
            <a:r>
              <a:rPr lang="el-GR" dirty="0" smtClean="0"/>
              <a:t>χαρακτήρα, </a:t>
            </a:r>
            <a:r>
              <a:rPr lang="el-GR" b="1" dirty="0"/>
              <a:t>ενώ το λιμάνι της Κέρκυρας διασφαλίζει την ένταξη της Περιφέρειας στα διευρωπαϊκά δίκτυα </a:t>
            </a:r>
            <a:r>
              <a:rPr lang="el-GR" b="1" dirty="0" smtClean="0"/>
              <a:t>μεταφορών.</a:t>
            </a:r>
            <a:endParaRPr lang="el-GR" dirty="0"/>
          </a:p>
          <a:p>
            <a:pPr algn="just"/>
            <a:r>
              <a:rPr lang="el-GR" dirty="0" smtClean="0"/>
              <a:t>Ένα αρχικό </a:t>
            </a:r>
            <a:r>
              <a:rPr lang="el-GR" b="1" dirty="0"/>
              <a:t>δίκτυο </a:t>
            </a:r>
            <a:r>
              <a:rPr lang="el-GR" b="1" dirty="0" err="1"/>
              <a:t>υδατοδρομίων</a:t>
            </a:r>
            <a:r>
              <a:rPr lang="el-GR" b="1" dirty="0"/>
              <a:t> </a:t>
            </a:r>
            <a:r>
              <a:rPr lang="el-GR" dirty="0"/>
              <a:t>είναι ήδη υπό </a:t>
            </a:r>
            <a:r>
              <a:rPr lang="el-GR" dirty="0" smtClean="0"/>
              <a:t>ανάπτυξη</a:t>
            </a:r>
            <a:r>
              <a:rPr lang="en-US" dirty="0" smtClean="0"/>
              <a:t> (</a:t>
            </a:r>
            <a:r>
              <a:rPr lang="x-none"/>
              <a:t>Τρία υδατοδρόμια έχουν αδειοδοτηθεί για τα λιμάνια της Κέρκυρας, των Παξών (Ιόνια Νησιά) και της Πάτρας (Πελοπόννησος) - (ΕΣΣΜ 2019)</a:t>
            </a:r>
            <a:endParaRPr lang="el-GR" dirty="0"/>
          </a:p>
          <a:p>
            <a:pPr algn="just"/>
            <a:endParaRPr lang="el-GR" b="1" dirty="0" smtClean="0"/>
          </a:p>
          <a:p>
            <a:pPr marL="457200" indent="-457200" algn="just">
              <a:buAutoNum type="arabicPeriod"/>
            </a:pPr>
            <a:endParaRPr lang="el-GR" dirty="0"/>
          </a:p>
        </p:txBody>
      </p:sp>
      <p:pic>
        <p:nvPicPr>
          <p:cNvPr id="307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51519" y="119807"/>
            <a:ext cx="1152525" cy="463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041537" y="116632"/>
            <a:ext cx="2878137" cy="4699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668344" y="122982"/>
            <a:ext cx="933450" cy="463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7" name="Εικόνα 6"/>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2483768" y="2780928"/>
            <a:ext cx="4032448" cy="1728191"/>
          </a:xfrm>
          <a:prstGeom prst="rect">
            <a:avLst/>
          </a:prstGeom>
          <a:solidFill>
            <a:srgbClr val="7030A0"/>
          </a:solidFill>
          <a:ln w="28575" cmpd="sng">
            <a:solidFill>
              <a:srgbClr val="7030A0"/>
            </a:solidFill>
            <a:miter lim="800000"/>
            <a:headEnd/>
            <a:tailEnd/>
          </a:ln>
          <a:effectLst/>
        </p:spPr>
      </p:pic>
    </p:spTree>
    <p:extLst>
      <p:ext uri="{BB962C8B-B14F-4D97-AF65-F5344CB8AC3E}">
        <p14:creationId xmlns="" xmlns:p14="http://schemas.microsoft.com/office/powerpoint/2010/main" val="27906388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0"/>
            <a:ext cx="8219256" cy="1052736"/>
          </a:xfrm>
        </p:spPr>
        <p:txBody>
          <a:bodyPr/>
          <a:lstStyle/>
          <a:p>
            <a:r>
              <a:rPr lang="el-GR" sz="2800" i="1" dirty="0"/>
              <a:t>Υφιστάμενη Κατάσταση </a:t>
            </a:r>
            <a:r>
              <a:rPr lang="el-GR" sz="2800" i="1" dirty="0" smtClean="0"/>
              <a:t>Μεταφορές</a:t>
            </a:r>
            <a:endParaRPr lang="el-GR" sz="2800" dirty="0"/>
          </a:p>
        </p:txBody>
      </p:sp>
      <p:sp>
        <p:nvSpPr>
          <p:cNvPr id="3" name="Θέση περιεχομένου 2"/>
          <p:cNvSpPr>
            <a:spLocks noGrp="1"/>
          </p:cNvSpPr>
          <p:nvPr>
            <p:ph idx="1"/>
          </p:nvPr>
        </p:nvSpPr>
        <p:spPr>
          <a:xfrm>
            <a:off x="179512" y="980728"/>
            <a:ext cx="8507288" cy="5616624"/>
          </a:xfrm>
        </p:spPr>
        <p:txBody>
          <a:bodyPr>
            <a:normAutofit/>
          </a:bodyPr>
          <a:lstStyle/>
          <a:p>
            <a:pPr algn="just"/>
            <a:r>
              <a:rPr lang="el-GR" sz="2200" b="1" dirty="0" smtClean="0"/>
              <a:t>Οδικές υποδομές</a:t>
            </a:r>
            <a:r>
              <a:rPr lang="en-US" sz="2200" dirty="0" smtClean="0"/>
              <a:t>: </a:t>
            </a:r>
            <a:r>
              <a:rPr lang="el-GR" sz="2000" dirty="0"/>
              <a:t>Το βασικό οδικό δίκτυο της Περιφέρειας </a:t>
            </a:r>
            <a:r>
              <a:rPr lang="el-GR" sz="2000" dirty="0" smtClean="0"/>
              <a:t>(</a:t>
            </a:r>
            <a:r>
              <a:rPr lang="el-GR" sz="2000" dirty="0"/>
              <a:t>~</a:t>
            </a:r>
            <a:r>
              <a:rPr lang="el-GR" sz="2000" dirty="0" smtClean="0"/>
              <a:t> </a:t>
            </a:r>
            <a:r>
              <a:rPr lang="el-GR" sz="2000" dirty="0"/>
              <a:t>5.233 </a:t>
            </a:r>
            <a:r>
              <a:rPr lang="en-US" sz="2000" dirty="0"/>
              <a:t>Km</a:t>
            </a:r>
            <a:r>
              <a:rPr lang="el-GR" sz="2000" dirty="0"/>
              <a:t> </a:t>
            </a:r>
            <a:r>
              <a:rPr lang="el-GR" sz="2000" dirty="0" smtClean="0"/>
              <a:t>από </a:t>
            </a:r>
            <a:r>
              <a:rPr lang="el-GR" sz="2000" dirty="0"/>
              <a:t>τα πυκνότερα της χώρας) χαρακτηρίζεται από την μη ολοκλήρωσή των βασικών του αξόνων, ειδικά </a:t>
            </a:r>
            <a:r>
              <a:rPr lang="el-GR" sz="2000" dirty="0" smtClean="0"/>
              <a:t>προς απομονωμένες </a:t>
            </a:r>
            <a:r>
              <a:rPr lang="el-GR" sz="2000" dirty="0"/>
              <a:t>και τουριστικές περιοχές και έχει περίπου τα ίδια </a:t>
            </a:r>
            <a:r>
              <a:rPr lang="el-GR" sz="2000" dirty="0" smtClean="0"/>
              <a:t>προβλήματα </a:t>
            </a:r>
            <a:r>
              <a:rPr lang="el-GR" sz="2000" dirty="0"/>
              <a:t>σε </a:t>
            </a:r>
            <a:r>
              <a:rPr lang="el-GR" sz="2000" dirty="0" smtClean="0"/>
              <a:t>όλους τους νομούς (</a:t>
            </a:r>
            <a:r>
              <a:rPr lang="x-none" sz="1500" smtClean="0"/>
              <a:t>διέλευση </a:t>
            </a:r>
            <a:r>
              <a:rPr lang="x-none" sz="1500"/>
              <a:t>οδικών αξόνων μέσα από οικισμούς και πόλεις</a:t>
            </a:r>
            <a:r>
              <a:rPr lang="x-none" sz="1500" smtClean="0"/>
              <a:t>, </a:t>
            </a:r>
            <a:r>
              <a:rPr lang="x-none" sz="1500"/>
              <a:t>ανεπαρκή γεωμετρικά και ποιοτικά χαρακτηριστικά</a:t>
            </a:r>
            <a:r>
              <a:rPr lang="x-none" sz="1500" smtClean="0"/>
              <a:t>, </a:t>
            </a:r>
            <a:r>
              <a:rPr lang="x-none" sz="1500"/>
              <a:t>ανεπαρκής σύνδεση ορισμένων περιοχών και οι ελλείψεις όσον αφορά στις προϋποθέσεις οδικής </a:t>
            </a:r>
            <a:r>
              <a:rPr lang="x-none" sz="1500" smtClean="0"/>
              <a:t>ασφάλειας</a:t>
            </a:r>
            <a:r>
              <a:rPr lang="el-GR" sz="2000" dirty="0" smtClean="0"/>
              <a:t>)</a:t>
            </a:r>
            <a:r>
              <a:rPr lang="x-none" sz="2000" smtClean="0"/>
              <a:t>.</a:t>
            </a:r>
            <a:endParaRPr lang="el-GR" sz="2000" dirty="0"/>
          </a:p>
          <a:p>
            <a:pPr algn="just">
              <a:buNone/>
            </a:pPr>
            <a:r>
              <a:rPr lang="el-GR" sz="2000" dirty="0" smtClean="0"/>
              <a:t>     Όσον αφορά στην οδική </a:t>
            </a:r>
            <a:r>
              <a:rPr lang="el-GR" sz="2000" dirty="0"/>
              <a:t>ασφάλεια, η αναλογία των οδικών ατυχημάτων σε σχέση με τη χώρα διαμορφώνεται στο 82% (2017) </a:t>
            </a:r>
            <a:r>
              <a:rPr lang="el-GR" sz="2000" dirty="0" smtClean="0"/>
              <a:t>σταθερή </a:t>
            </a:r>
            <a:r>
              <a:rPr lang="el-GR" sz="2000" dirty="0"/>
              <a:t>σε σχέση με το 2012</a:t>
            </a:r>
            <a:r>
              <a:rPr lang="el-GR" sz="2000" dirty="0" smtClean="0"/>
              <a:t>.</a:t>
            </a:r>
          </a:p>
          <a:p>
            <a:pPr algn="just">
              <a:buNone/>
            </a:pPr>
            <a:endParaRPr lang="el-GR" dirty="0" smtClean="0"/>
          </a:p>
          <a:p>
            <a:pPr algn="just"/>
            <a:endParaRPr lang="el-GR" dirty="0"/>
          </a:p>
          <a:p>
            <a:pPr algn="just"/>
            <a:endParaRPr lang="el-GR" dirty="0" smtClean="0"/>
          </a:p>
          <a:p>
            <a:pPr algn="just"/>
            <a:endParaRPr lang="el-GR" dirty="0"/>
          </a:p>
          <a:p>
            <a:pPr algn="just"/>
            <a:endParaRPr lang="el-GR" sz="2600" baseline="30000" dirty="0" smtClean="0"/>
          </a:p>
          <a:p>
            <a:pPr algn="just"/>
            <a:endParaRPr lang="el-GR" dirty="0" smtClean="0"/>
          </a:p>
          <a:p>
            <a:pPr algn="just"/>
            <a:endParaRPr lang="el-GR" dirty="0" smtClean="0"/>
          </a:p>
          <a:p>
            <a:pPr algn="just"/>
            <a:endParaRPr lang="el-GR" dirty="0"/>
          </a:p>
          <a:p>
            <a:pPr algn="just"/>
            <a:endParaRPr lang="el-GR" dirty="0" smtClean="0"/>
          </a:p>
          <a:p>
            <a:pPr algn="just"/>
            <a:endParaRPr lang="el-GR" dirty="0"/>
          </a:p>
          <a:p>
            <a:pPr algn="just"/>
            <a:endParaRPr lang="el-GR" dirty="0" smtClean="0"/>
          </a:p>
          <a:p>
            <a:pPr algn="just"/>
            <a:endParaRPr lang="el-GR" dirty="0"/>
          </a:p>
          <a:p>
            <a:pPr marL="0" indent="0" algn="just">
              <a:buNone/>
            </a:pPr>
            <a:endParaRPr lang="el-GR" dirty="0" smtClean="0"/>
          </a:p>
          <a:p>
            <a:pPr algn="just"/>
            <a:endParaRPr lang="el-GR" dirty="0"/>
          </a:p>
        </p:txBody>
      </p:sp>
      <p:pic>
        <p:nvPicPr>
          <p:cNvPr id="307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51519" y="119807"/>
            <a:ext cx="1152525" cy="463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041537" y="116632"/>
            <a:ext cx="2878137" cy="4699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668344" y="122982"/>
            <a:ext cx="933450" cy="463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8" name="Εικόνα 7"/>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1979712" y="4365104"/>
            <a:ext cx="4824536" cy="1944216"/>
          </a:xfrm>
          <a:prstGeom prst="rect">
            <a:avLst/>
          </a:prstGeom>
          <a:solidFill>
            <a:srgbClr val="FFFFFF"/>
          </a:solidFill>
          <a:ln w="28575">
            <a:solidFill>
              <a:srgbClr val="8064A2"/>
            </a:solidFill>
            <a:miter lim="800000"/>
            <a:headEnd/>
            <a:tailEnd/>
          </a:ln>
        </p:spPr>
      </p:pic>
    </p:spTree>
    <p:extLst>
      <p:ext uri="{BB962C8B-B14F-4D97-AF65-F5344CB8AC3E}">
        <p14:creationId xmlns="" xmlns:p14="http://schemas.microsoft.com/office/powerpoint/2010/main" val="8071953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0"/>
            <a:ext cx="8219256" cy="1052736"/>
          </a:xfrm>
        </p:spPr>
        <p:txBody>
          <a:bodyPr/>
          <a:lstStyle/>
          <a:p>
            <a:r>
              <a:rPr lang="el-GR" sz="2800" i="1" dirty="0"/>
              <a:t>Υφιστάμενη Κατάσταση </a:t>
            </a:r>
            <a:r>
              <a:rPr lang="el-GR" sz="2800" i="1" dirty="0" smtClean="0"/>
              <a:t>Μεταφορές</a:t>
            </a:r>
            <a:endParaRPr lang="el-GR" sz="2800" dirty="0"/>
          </a:p>
        </p:txBody>
      </p:sp>
      <p:sp>
        <p:nvSpPr>
          <p:cNvPr id="3" name="Θέση περιεχομένου 2"/>
          <p:cNvSpPr>
            <a:spLocks noGrp="1"/>
          </p:cNvSpPr>
          <p:nvPr>
            <p:ph idx="1"/>
          </p:nvPr>
        </p:nvSpPr>
        <p:spPr>
          <a:xfrm>
            <a:off x="179512" y="980728"/>
            <a:ext cx="8507288" cy="5832648"/>
          </a:xfrm>
        </p:spPr>
        <p:txBody>
          <a:bodyPr>
            <a:normAutofit fontScale="47500" lnSpcReduction="20000"/>
          </a:bodyPr>
          <a:lstStyle/>
          <a:p>
            <a:pPr algn="just"/>
            <a:r>
              <a:rPr lang="el-GR" sz="3400" dirty="0" smtClean="0"/>
              <a:t>Απορρόφηση σημαντικού μέρους των πόρων σε όλες τις Προγραμματικές περιόδους. Σημαντικές είναι οι παρεμβάσεις που έχουν κατά καιρούς υλοποιηθεί για την αναβάθμιση των οδών, των αεροδρομίων και των λιμένων.</a:t>
            </a:r>
          </a:p>
          <a:p>
            <a:pPr algn="just">
              <a:buNone/>
            </a:pPr>
            <a:r>
              <a:rPr lang="el-GR" sz="3400" dirty="0" smtClean="0"/>
              <a:t> </a:t>
            </a:r>
          </a:p>
          <a:p>
            <a:pPr algn="just"/>
            <a:r>
              <a:rPr lang="el-GR" sz="3400" dirty="0" smtClean="0"/>
              <a:t>Στην τρέχουσα Προγραμματική Περίοδο, υλοποιούνται λιμενικές υποδομές στα Μικρά Νησιά της ΠΙΝ. Η δε υλοποίηση σημαντικών έργων διασύνδεσης με τα ΔΔΜ (οδοί διασύνδεσης με αεροδρόμια Κέρκυρας και Αργοστολίου και πόλης Λευκάδας με Ιόνια Οδό) δεν αναμένεται να ολοκληρωθούν εντός της </a:t>
            </a:r>
            <a:r>
              <a:rPr lang="el-GR" sz="3400" dirty="0" err="1" smtClean="0"/>
              <a:t>π.π</a:t>
            </a:r>
            <a:r>
              <a:rPr lang="el-GR" sz="3400" dirty="0" smtClean="0"/>
              <a:t>. και σημαντικό μέρος του αντικειμένου τους θα ολοκληρωθεί στη νέα </a:t>
            </a:r>
            <a:r>
              <a:rPr lang="el-GR" sz="3400" dirty="0" err="1" smtClean="0"/>
              <a:t>π.π</a:t>
            </a:r>
            <a:r>
              <a:rPr lang="el-GR" sz="3400" dirty="0" smtClean="0"/>
              <a:t>., ενώ σημαντικές καθυστερήσεις αντιμετωπίζει η υλοποίηση δράσεων οδικής ασφάλειας. </a:t>
            </a:r>
            <a:r>
              <a:rPr lang="x-none" sz="3600" smtClean="0"/>
              <a:t>Σύμφωνα </a:t>
            </a:r>
            <a:r>
              <a:rPr lang="el-GR" sz="3600" dirty="0" smtClean="0"/>
              <a:t>δε </a:t>
            </a:r>
            <a:r>
              <a:rPr lang="x-none" sz="3600" smtClean="0"/>
              <a:t>με το Εθνικό Στρατηγικό Σχέδιο Μεταφορών(2019), την περίοδο αυτή υλοποιούνται έργα σε αεροδρόμια Κέρκυρας, Κεφαλονιάς, Ζακύνθου από εθνικούς και ιδιωτικούς πόρους</a:t>
            </a:r>
            <a:r>
              <a:rPr lang="el-GR" sz="3600" dirty="0" smtClean="0"/>
              <a:t>.</a:t>
            </a:r>
            <a:endParaRPr lang="el-GR" sz="3400" dirty="0" smtClean="0"/>
          </a:p>
          <a:p>
            <a:pPr algn="just"/>
            <a:endParaRPr lang="el-GR" sz="3400" dirty="0"/>
          </a:p>
          <a:p>
            <a:pPr algn="just"/>
            <a:r>
              <a:rPr lang="el-GR" sz="3400" dirty="0" smtClean="0"/>
              <a:t>Το ζήτημα </a:t>
            </a:r>
            <a:r>
              <a:rPr lang="el-GR" sz="3400" dirty="0"/>
              <a:t>της αντιστάθμισης του κόστους μεταφορών (μεταφορικό ισοδύναμο) δρομολογήθηκε μέσω εθνικών πόρων.</a:t>
            </a:r>
          </a:p>
          <a:p>
            <a:pPr algn="just"/>
            <a:r>
              <a:rPr lang="el-GR" sz="3400" dirty="0"/>
              <a:t>Ιδιαίτερα σημαντικές είναι οι ανάγκες όσον αφορά στο οδικό δίκτυο των νησιών, όπου παρά τα έργα που έχουν υλοποιηθεί, ο χρόνος και οι συνθήκες προσπέλασης,  εξακολουθούν να υπολείπονται ενός ικανοποιητικού επιπέδου. Ο διαχρονικός στόχος για τη δημιουργία ενός βασικού «εσωτερικού» οδικού άξονα μεταφορών  για τη σύνδεση της ενδοχώρας με τον παράκτιο χώρο και με τους λιμένες των νησιών και, μέσω αυτών, με την ηπειρωτική χώρα </a:t>
            </a:r>
            <a:r>
              <a:rPr lang="el-GR" sz="3400" dirty="0" smtClean="0"/>
              <a:t>παραμένει</a:t>
            </a:r>
            <a:r>
              <a:rPr lang="en-US" sz="3400" dirty="0" smtClean="0"/>
              <a:t>.</a:t>
            </a:r>
            <a:endParaRPr lang="el-GR" sz="3400" dirty="0"/>
          </a:p>
          <a:p>
            <a:pPr algn="just"/>
            <a:r>
              <a:rPr lang="el-GR" sz="3400" dirty="0"/>
              <a:t>Επίσης σημαντικό και αναγκαίο είναι το ζήτημα των </a:t>
            </a:r>
            <a:r>
              <a:rPr lang="el-GR" sz="3400" dirty="0" err="1"/>
              <a:t>υδατοδρομίων</a:t>
            </a:r>
            <a:r>
              <a:rPr lang="el-GR" sz="3400" dirty="0"/>
              <a:t> και της ασφάλειας στις οδικές και θαλάσσιες μεταφορές καθώς και η προσαρμογή των υποδομών (ιδίως των λιμενικών) στις απαιτήσεις της «κλιματικής αλλαγής». </a:t>
            </a:r>
          </a:p>
          <a:p>
            <a:pPr algn="just"/>
            <a:r>
              <a:rPr lang="el-GR" sz="3400" dirty="0"/>
              <a:t>Τέλος, σημαντική είναι ενδεχομένως μια διαφορετική συνολική προσέγγιση του όλου ζητήματος της “εσωτερικής κυκλοφορίας” (παράκτια ακτοπλοΐα κλπ</a:t>
            </a:r>
            <a:r>
              <a:rPr lang="el-GR" sz="3400" dirty="0" smtClean="0"/>
              <a:t>)</a:t>
            </a:r>
            <a:r>
              <a:rPr lang="en-US" sz="3400" dirty="0" smtClean="0"/>
              <a:t>.</a:t>
            </a:r>
            <a:endParaRPr lang="el-GR" sz="3400" dirty="0"/>
          </a:p>
          <a:p>
            <a:endParaRPr lang="el-GR" dirty="0" smtClean="0"/>
          </a:p>
          <a:p>
            <a:endParaRPr lang="el-GR" dirty="0"/>
          </a:p>
        </p:txBody>
      </p:sp>
      <p:pic>
        <p:nvPicPr>
          <p:cNvPr id="307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51519" y="119807"/>
            <a:ext cx="1152525" cy="463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041537" y="116632"/>
            <a:ext cx="2878137" cy="4699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668344" y="122982"/>
            <a:ext cx="933450" cy="463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5661681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0"/>
            <a:ext cx="8219256" cy="1052736"/>
          </a:xfrm>
        </p:spPr>
        <p:txBody>
          <a:bodyPr/>
          <a:lstStyle/>
          <a:p>
            <a:r>
              <a:rPr lang="el-GR" sz="2800" i="1" dirty="0"/>
              <a:t>Υφιστάμενη Κατάσταση </a:t>
            </a:r>
            <a:r>
              <a:rPr lang="el-GR" sz="2800" i="1" dirty="0" smtClean="0"/>
              <a:t>Μεταφορές</a:t>
            </a:r>
            <a:endParaRPr lang="el-GR" sz="2800" dirty="0"/>
          </a:p>
        </p:txBody>
      </p:sp>
      <p:sp>
        <p:nvSpPr>
          <p:cNvPr id="3" name="Θέση περιεχομένου 2"/>
          <p:cNvSpPr>
            <a:spLocks noGrp="1"/>
          </p:cNvSpPr>
          <p:nvPr>
            <p:ph idx="1"/>
          </p:nvPr>
        </p:nvSpPr>
        <p:spPr>
          <a:xfrm>
            <a:off x="179512" y="980728"/>
            <a:ext cx="8507288" cy="5832648"/>
          </a:xfrm>
        </p:spPr>
        <p:txBody>
          <a:bodyPr>
            <a:normAutofit fontScale="55000" lnSpcReduction="20000"/>
          </a:bodyPr>
          <a:lstStyle/>
          <a:p>
            <a:pPr marL="0" indent="0">
              <a:buNone/>
            </a:pPr>
            <a:r>
              <a:rPr lang="el-GR" sz="3600" b="1" dirty="0"/>
              <a:t>Αστική </a:t>
            </a:r>
            <a:r>
              <a:rPr lang="el-GR" sz="3600" b="1" dirty="0" smtClean="0"/>
              <a:t>κινητικότητα:</a:t>
            </a:r>
            <a:endParaRPr lang="el-GR" sz="3600" b="1" dirty="0"/>
          </a:p>
          <a:p>
            <a:r>
              <a:rPr lang="el-GR" sz="2700" dirty="0"/>
              <a:t>Σημαντικό μέρος της κυκλοφορίας και της διακίνησης συντελείται μέσα από τα 4 αστικά κέντρα,  που εκτός των άλλων ρόλων αποτελούν τις  πύλες εισόδου-εξόδου της ΠΙΝ και ταυτόχρονα συγκεντρώνουν σε καθημερινή βάση το μεγαλύτερο μέρος της εσωτερικής διακίνησης κάθε νησιού. Και οι 4 πόλεις αποτελούν πόλεις- λιμάνια, και είναι αναπτυγμένες στην παράκτια ζώνη των αντίστοιχων νησιών.</a:t>
            </a:r>
          </a:p>
          <a:p>
            <a:endParaRPr lang="el-GR" sz="2700" dirty="0"/>
          </a:p>
          <a:p>
            <a:pPr algn="just"/>
            <a:r>
              <a:rPr lang="el-GR" sz="2700" dirty="0"/>
              <a:t>Και οι 4 πόλεις συνδυάζουν σε διαφορετική ένταση και κλίμακα, προβλήματα παραδοσιακής και σύγχρονης αστικής πολεοδόμησης και λειτουργίας, με το πρόβλημα της αστικής κυκλοφορίας να αναδεικνύεται ως ένα από τα πλέον σημαντικά </a:t>
            </a:r>
            <a:r>
              <a:rPr lang="el-GR" sz="2700" dirty="0" smtClean="0"/>
              <a:t>θέματα</a:t>
            </a:r>
          </a:p>
          <a:p>
            <a:pPr algn="just"/>
            <a:endParaRPr lang="el-GR" sz="2700" dirty="0" smtClean="0"/>
          </a:p>
          <a:p>
            <a:pPr algn="just"/>
            <a:r>
              <a:rPr lang="el-GR" sz="2700" dirty="0"/>
              <a:t>Στις προηγούμενες κυρίως προγραμματικές περιόδους υλοποιήθηκαν ορισμένα έργα βελτίωσης της αστικής κινητικότητας ιδίως των πεζών (πεζόδρομοι) στο πλαίσιο αστικών αναπλάσεων, αλλά οι ανάγκες μιας ουσιαστικότερης </a:t>
            </a:r>
            <a:r>
              <a:rPr lang="el-GR" sz="2700" dirty="0" smtClean="0"/>
              <a:t>ολοκληρωμένης </a:t>
            </a:r>
            <a:r>
              <a:rPr lang="el-GR" sz="2700" dirty="0"/>
              <a:t>παρέμβασης για τη βελτίωση στης αστικής κινητικότητας παραμένουν</a:t>
            </a:r>
            <a:r>
              <a:rPr lang="el-GR" sz="2700" dirty="0" smtClean="0"/>
              <a:t>.</a:t>
            </a:r>
          </a:p>
          <a:p>
            <a:pPr algn="just"/>
            <a:endParaRPr lang="el-GR" sz="2700" dirty="0"/>
          </a:p>
          <a:p>
            <a:pPr algn="just"/>
            <a:r>
              <a:rPr lang="el-GR" sz="2700" dirty="0"/>
              <a:t>Γενικά, οι παραπάνω πόλεις επωμίζονται αυξημένο κυκλοφοριακό φόρτο, δεν διαθέτουν εναλλακτικά και ευέλικτα μέσα μετακίνησης (π.χ. </a:t>
            </a:r>
            <a:r>
              <a:rPr lang="el-GR" sz="2700" dirty="0" err="1"/>
              <a:t>ποδηλατόδρομους</a:t>
            </a:r>
            <a:r>
              <a:rPr lang="el-GR" sz="2700" dirty="0"/>
              <a:t> πλην ορισμένων εξαιρέσεων) και επαρκώς αναπτυγμένο δίκτυο </a:t>
            </a:r>
            <a:r>
              <a:rPr lang="el-GR" sz="2700" dirty="0" err="1"/>
              <a:t>πεζοδιαδρόμων</a:t>
            </a:r>
            <a:r>
              <a:rPr lang="el-GR" sz="2700" dirty="0"/>
              <a:t>, αντιμετωπίζουν προβλήματα στάθμευσης των οχημάτων, ενώ οι υποδομές πρόσβασης </a:t>
            </a:r>
            <a:r>
              <a:rPr lang="el-GR" sz="2700" dirty="0" err="1"/>
              <a:t>ΑμεΑ</a:t>
            </a:r>
            <a:r>
              <a:rPr lang="el-GR" sz="2700" dirty="0"/>
              <a:t> είναι περιορισμένες. </a:t>
            </a:r>
            <a:endParaRPr lang="el-GR" sz="2700" dirty="0" smtClean="0"/>
          </a:p>
          <a:p>
            <a:pPr algn="just"/>
            <a:endParaRPr lang="el-GR" sz="2700" dirty="0" smtClean="0"/>
          </a:p>
          <a:p>
            <a:pPr algn="just"/>
            <a:r>
              <a:rPr lang="el-GR" sz="2700" dirty="0" smtClean="0"/>
              <a:t>Αναγκαίες </a:t>
            </a:r>
            <a:r>
              <a:rPr lang="el-GR" sz="2700" dirty="0"/>
              <a:t>κρίνονται ολοκληρωμένες “έξυπνες” και “πράσινες” παρεμβάσεις βελτίωσης της αστικής κινητικότητας στο πλαίσιο Σχεδίων Βελτίωσης Αστικής Κινητικότητας (ΣΒΑΚ).</a:t>
            </a:r>
          </a:p>
          <a:p>
            <a:endParaRPr lang="el-GR" dirty="0" smtClean="0"/>
          </a:p>
          <a:p>
            <a:pPr algn="just">
              <a:buNone/>
            </a:pPr>
            <a:endParaRPr lang="el-GR" dirty="0"/>
          </a:p>
          <a:p>
            <a:endParaRPr lang="el-GR" dirty="0" smtClean="0"/>
          </a:p>
          <a:p>
            <a:endParaRPr lang="el-GR" dirty="0"/>
          </a:p>
          <a:p>
            <a:endParaRPr lang="el-GR" dirty="0" smtClean="0"/>
          </a:p>
          <a:p>
            <a:endParaRPr lang="el-GR" dirty="0"/>
          </a:p>
          <a:p>
            <a:pPr marL="0" indent="0">
              <a:buNone/>
            </a:pPr>
            <a:endParaRPr lang="el-GR" dirty="0" smtClean="0"/>
          </a:p>
          <a:p>
            <a:endParaRPr lang="el-GR" dirty="0"/>
          </a:p>
        </p:txBody>
      </p:sp>
      <p:pic>
        <p:nvPicPr>
          <p:cNvPr id="307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51519" y="119807"/>
            <a:ext cx="1152525" cy="463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041537" y="116632"/>
            <a:ext cx="2878137" cy="4699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668344" y="122982"/>
            <a:ext cx="933450" cy="463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7650740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Επιχειρηματικό">
  <a:themeElements>
    <a:clrScheme name="Επιχειρηματικό">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Επιχειρηματικό">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Επιχειρηματικό">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320</TotalTime>
  <Words>1308</Words>
  <Application>Microsoft Office PowerPoint</Application>
  <PresentationFormat>Προβολή στην οθόνη (4:3)</PresentationFormat>
  <Paragraphs>113</Paragraphs>
  <Slides>12</Slides>
  <Notes>3</Notes>
  <HiddenSlides>0</HiddenSlides>
  <MMClips>0</MMClips>
  <ScaleCrop>false</ScaleCrop>
  <HeadingPairs>
    <vt:vector size="4" baseType="variant">
      <vt:variant>
        <vt:lpstr>Θέμα</vt:lpstr>
      </vt:variant>
      <vt:variant>
        <vt:i4>1</vt:i4>
      </vt:variant>
      <vt:variant>
        <vt:lpstr>Τίτλοι διαφανειών</vt:lpstr>
      </vt:variant>
      <vt:variant>
        <vt:i4>12</vt:i4>
      </vt:variant>
    </vt:vector>
  </HeadingPairs>
  <TitlesOfParts>
    <vt:vector size="13" baseType="lpstr">
      <vt:lpstr>Επιχειρηματικό</vt:lpstr>
      <vt:lpstr>Διαφάνεια 1</vt:lpstr>
      <vt:lpstr> Υφιστάμενη Κατάσταση Ψηφιακή Συνδεσιμότητα</vt:lpstr>
      <vt:lpstr>Υφιστάμενη Κατάσταση Ψηφιακή Συνδεσιμότητα</vt:lpstr>
      <vt:lpstr>Υφιστάμενη Κατάσταση Ψηφιακή Συνδεσιμότητα</vt:lpstr>
      <vt:lpstr>Υφιστάμενη Κατάσταση Μεταφορές</vt:lpstr>
      <vt:lpstr>Υφιστάμενη Κατάσταση Μεταφορές</vt:lpstr>
      <vt:lpstr>Υφιστάμενη Κατάσταση Μεταφορές</vt:lpstr>
      <vt:lpstr>Υφιστάμενη Κατάσταση Μεταφορές</vt:lpstr>
      <vt:lpstr>Υφιστάμενη Κατάσταση Μεταφορές</vt:lpstr>
      <vt:lpstr> Στόχος Περιφερειακής Στρατηγικής </vt:lpstr>
      <vt:lpstr>Στόχος Περιφερειακής Στρατηγικής </vt:lpstr>
      <vt:lpstr>ΓΙΑ ΤΗ ΣΥΝΕΧΕΙΑ…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ΜΟΝΑΣΤΗΡΙΩΤΟΥ ΑΣΙΜΙΝΑ - ΚΑΤΕΡΙΝΑ</dc:creator>
  <cp:lastModifiedBy>Administrator</cp:lastModifiedBy>
  <cp:revision>39</cp:revision>
  <cp:lastPrinted>2020-12-17T12:24:06Z</cp:lastPrinted>
  <dcterms:created xsi:type="dcterms:W3CDTF">2020-12-17T09:48:43Z</dcterms:created>
  <dcterms:modified xsi:type="dcterms:W3CDTF">2020-12-18T13:38:18Z</dcterms:modified>
</cp:coreProperties>
</file>