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18"/>
  </p:notesMasterIdLst>
  <p:sldIdLst>
    <p:sldId id="262" r:id="rId2"/>
    <p:sldId id="257" r:id="rId3"/>
    <p:sldId id="263" r:id="rId4"/>
    <p:sldId id="264" r:id="rId5"/>
    <p:sldId id="266" r:id="rId6"/>
    <p:sldId id="268" r:id="rId7"/>
    <p:sldId id="270" r:id="rId8"/>
    <p:sldId id="272" r:id="rId9"/>
    <p:sldId id="274" r:id="rId10"/>
    <p:sldId id="275" r:id="rId11"/>
    <p:sldId id="277" r:id="rId12"/>
    <p:sldId id="279" r:id="rId13"/>
    <p:sldId id="280" r:id="rId14"/>
    <p:sldId id="281" r:id="rId15"/>
    <p:sldId id="282" r:id="rId16"/>
    <p:sldId id="284"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Προεπιλεγμένη ενότητα" id="{1080AB21-6485-410F-AA79-B0C66EB3E598}">
          <p14:sldIdLst>
            <p14:sldId id="262"/>
            <p14:sldId id="257"/>
            <p14:sldId id="263"/>
            <p14:sldId id="264"/>
            <p14:sldId id="266"/>
            <p14:sldId id="268"/>
            <p14:sldId id="270"/>
            <p14:sldId id="272"/>
            <p14:sldId id="274"/>
            <p14:sldId id="275"/>
            <p14:sldId id="277"/>
            <p14:sldId id="279"/>
            <p14:sldId id="280"/>
            <p14:sldId id="281"/>
            <p14:sldId id="282"/>
            <p14:sldId id="28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E47B3-C5A3-458B-9FCC-58A2CE07426C}" v="23" dt="2020-12-18T20:37:09.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 Marvona" userId="07073e0b5ad6857f" providerId="LiveId" clId="{B60E47B3-C5A3-458B-9FCC-58A2CE07426C}"/>
    <pc:docChg chg="undo custSel addSld delSld modSld addSection delSection modSection">
      <pc:chgData name="Sia Marvona" userId="07073e0b5ad6857f" providerId="LiveId" clId="{B60E47B3-C5A3-458B-9FCC-58A2CE07426C}" dt="2020-12-20T16:13:45.295" v="1145" actId="5793"/>
      <pc:docMkLst>
        <pc:docMk/>
      </pc:docMkLst>
      <pc:sldChg chg="modSp mod">
        <pc:chgData name="Sia Marvona" userId="07073e0b5ad6857f" providerId="LiveId" clId="{B60E47B3-C5A3-458B-9FCC-58A2CE07426C}" dt="2020-12-18T19:40:06.363" v="59" actId="1076"/>
        <pc:sldMkLst>
          <pc:docMk/>
          <pc:sldMk cId="1326733473" sldId="274"/>
        </pc:sldMkLst>
        <pc:spChg chg="mod">
          <ac:chgData name="Sia Marvona" userId="07073e0b5ad6857f" providerId="LiveId" clId="{B60E47B3-C5A3-458B-9FCC-58A2CE07426C}" dt="2020-12-18T19:36:44.489" v="1" actId="20577"/>
          <ac:spMkLst>
            <pc:docMk/>
            <pc:sldMk cId="1326733473" sldId="274"/>
            <ac:spMk id="3" creationId="{00000000-0000-0000-0000-000000000000}"/>
          </ac:spMkLst>
        </pc:spChg>
        <pc:picChg chg="mod">
          <ac:chgData name="Sia Marvona" userId="07073e0b5ad6857f" providerId="LiveId" clId="{B60E47B3-C5A3-458B-9FCC-58A2CE07426C}" dt="2020-12-18T19:40:06.363" v="59" actId="1076"/>
          <ac:picMkLst>
            <pc:docMk/>
            <pc:sldMk cId="1326733473" sldId="274"/>
            <ac:picMk id="1026" creationId="{00000000-0000-0000-0000-000000000000}"/>
          </ac:picMkLst>
        </pc:picChg>
      </pc:sldChg>
      <pc:sldChg chg="addSp delSp modSp new mod modClrScheme chgLayout">
        <pc:chgData name="Sia Marvona" userId="07073e0b5ad6857f" providerId="LiveId" clId="{B60E47B3-C5A3-458B-9FCC-58A2CE07426C}" dt="2020-12-18T20:22:49.403" v="806" actId="255"/>
        <pc:sldMkLst>
          <pc:docMk/>
          <pc:sldMk cId="2820495039" sldId="275"/>
        </pc:sldMkLst>
        <pc:spChg chg="mod ord">
          <ac:chgData name="Sia Marvona" userId="07073e0b5ad6857f" providerId="LiveId" clId="{B60E47B3-C5A3-458B-9FCC-58A2CE07426C}" dt="2020-12-18T20:22:49.403" v="806" actId="255"/>
          <ac:spMkLst>
            <pc:docMk/>
            <pc:sldMk cId="2820495039" sldId="275"/>
            <ac:spMk id="2" creationId="{868B4A57-9824-4C37-9934-2CC191CD43F7}"/>
          </ac:spMkLst>
        </pc:spChg>
        <pc:spChg chg="mod ord">
          <ac:chgData name="Sia Marvona" userId="07073e0b5ad6857f" providerId="LiveId" clId="{B60E47B3-C5A3-458B-9FCC-58A2CE07426C}" dt="2020-12-18T20:20:45.376" v="788" actId="255"/>
          <ac:spMkLst>
            <pc:docMk/>
            <pc:sldMk cId="2820495039" sldId="275"/>
            <ac:spMk id="3" creationId="{8EAF2600-CD3D-4ED4-8042-35EFBB4BF7B8}"/>
          </ac:spMkLst>
        </pc:spChg>
        <pc:spChg chg="add del mod">
          <ac:chgData name="Sia Marvona" userId="07073e0b5ad6857f" providerId="LiveId" clId="{B60E47B3-C5A3-458B-9FCC-58A2CE07426C}" dt="2020-12-18T20:15:02.301" v="761"/>
          <ac:spMkLst>
            <pc:docMk/>
            <pc:sldMk cId="2820495039" sldId="275"/>
            <ac:spMk id="9" creationId="{A6D0730D-D6E0-43C1-930A-F832CFA79B30}"/>
          </ac:spMkLst>
        </pc:spChg>
        <pc:picChg chg="add mod">
          <ac:chgData name="Sia Marvona" userId="07073e0b5ad6857f" providerId="LiveId" clId="{B60E47B3-C5A3-458B-9FCC-58A2CE07426C}" dt="2020-12-18T19:40:22.491" v="60"/>
          <ac:picMkLst>
            <pc:docMk/>
            <pc:sldMk cId="2820495039" sldId="275"/>
            <ac:picMk id="4" creationId="{2D18BCF5-F82D-48A9-BACC-3F78AA9E1DED}"/>
          </ac:picMkLst>
        </pc:picChg>
        <pc:picChg chg="add mod">
          <ac:chgData name="Sia Marvona" userId="07073e0b5ad6857f" providerId="LiveId" clId="{B60E47B3-C5A3-458B-9FCC-58A2CE07426C}" dt="2020-12-18T19:40:52.251" v="61"/>
          <ac:picMkLst>
            <pc:docMk/>
            <pc:sldMk cId="2820495039" sldId="275"/>
            <ac:picMk id="5" creationId="{1479E226-0030-4359-93D6-B22CD8090103}"/>
          </ac:picMkLst>
        </pc:picChg>
        <pc:picChg chg="add mod">
          <ac:chgData name="Sia Marvona" userId="07073e0b5ad6857f" providerId="LiveId" clId="{B60E47B3-C5A3-458B-9FCC-58A2CE07426C}" dt="2020-12-18T20:02:03.634" v="543" actId="1076"/>
          <ac:picMkLst>
            <pc:docMk/>
            <pc:sldMk cId="2820495039" sldId="275"/>
            <ac:picMk id="6" creationId="{8FC9B388-3C56-4CE3-B651-CAB1B4B14250}"/>
          </ac:picMkLst>
        </pc:picChg>
        <pc:picChg chg="add del mod">
          <ac:chgData name="Sia Marvona" userId="07073e0b5ad6857f" providerId="LiveId" clId="{B60E47B3-C5A3-458B-9FCC-58A2CE07426C}" dt="2020-12-18T20:02:00.170" v="542" actId="478"/>
          <ac:picMkLst>
            <pc:docMk/>
            <pc:sldMk cId="2820495039" sldId="275"/>
            <ac:picMk id="7" creationId="{E96744B0-01F4-4C88-841A-EDCB123B92C0}"/>
          </ac:picMkLst>
        </pc:picChg>
      </pc:sldChg>
      <pc:sldChg chg="addSp modSp new del mod">
        <pc:chgData name="Sia Marvona" userId="07073e0b5ad6857f" providerId="LiveId" clId="{B60E47B3-C5A3-458B-9FCC-58A2CE07426C}" dt="2020-12-18T20:27:54.843" v="828" actId="47"/>
        <pc:sldMkLst>
          <pc:docMk/>
          <pc:sldMk cId="1204042878" sldId="276"/>
        </pc:sldMkLst>
        <pc:spChg chg="mod">
          <ac:chgData name="Sia Marvona" userId="07073e0b5ad6857f" providerId="LiveId" clId="{B60E47B3-C5A3-458B-9FCC-58A2CE07426C}" dt="2020-12-18T20:25:43.831" v="824" actId="20577"/>
          <ac:spMkLst>
            <pc:docMk/>
            <pc:sldMk cId="1204042878" sldId="276"/>
            <ac:spMk id="3" creationId="{4C9A6FDE-B57B-4F2A-9D5F-B732B6854B10}"/>
          </ac:spMkLst>
        </pc:spChg>
        <pc:picChg chg="add mod">
          <ac:chgData name="Sia Marvona" userId="07073e0b5ad6857f" providerId="LiveId" clId="{B60E47B3-C5A3-458B-9FCC-58A2CE07426C}" dt="2020-12-18T20:16:17.877" v="767"/>
          <ac:picMkLst>
            <pc:docMk/>
            <pc:sldMk cId="1204042878" sldId="276"/>
            <ac:picMk id="4" creationId="{6276BBDC-6FC8-4B27-BD23-A84AB761CCD4}"/>
          </ac:picMkLst>
        </pc:picChg>
        <pc:picChg chg="add mod">
          <ac:chgData name="Sia Marvona" userId="07073e0b5ad6857f" providerId="LiveId" clId="{B60E47B3-C5A3-458B-9FCC-58A2CE07426C}" dt="2020-12-18T20:16:34.861" v="768"/>
          <ac:picMkLst>
            <pc:docMk/>
            <pc:sldMk cId="1204042878" sldId="276"/>
            <ac:picMk id="5" creationId="{39BD8B9C-C988-488B-97EC-D5BD0240C939}"/>
          </ac:picMkLst>
        </pc:picChg>
        <pc:picChg chg="add mod">
          <ac:chgData name="Sia Marvona" userId="07073e0b5ad6857f" providerId="LiveId" clId="{B60E47B3-C5A3-458B-9FCC-58A2CE07426C}" dt="2020-12-18T20:16:52.606" v="769"/>
          <ac:picMkLst>
            <pc:docMk/>
            <pc:sldMk cId="1204042878" sldId="276"/>
            <ac:picMk id="6" creationId="{4E3DCEF7-EAB6-434E-923E-3B3E93E2E01F}"/>
          </ac:picMkLst>
        </pc:picChg>
      </pc:sldChg>
      <pc:sldChg chg="addSp modSp new del mod modClrScheme chgLayout">
        <pc:chgData name="Sia Marvona" userId="07073e0b5ad6857f" providerId="LiveId" clId="{B60E47B3-C5A3-458B-9FCC-58A2CE07426C}" dt="2020-12-18T20:32:55.476" v="855" actId="2696"/>
        <pc:sldMkLst>
          <pc:docMk/>
          <pc:sldMk cId="2179139772" sldId="276"/>
        </pc:sldMkLst>
        <pc:spChg chg="mod ord">
          <ac:chgData name="Sia Marvona" userId="07073e0b5ad6857f" providerId="LiveId" clId="{B60E47B3-C5A3-458B-9FCC-58A2CE07426C}" dt="2020-12-18T20:32:19.747" v="853" actId="700"/>
          <ac:spMkLst>
            <pc:docMk/>
            <pc:sldMk cId="2179139772" sldId="276"/>
            <ac:spMk id="2" creationId="{DE5C7313-5C71-4624-B2CE-28B4DC87DC5B}"/>
          </ac:spMkLst>
        </pc:spChg>
        <pc:spChg chg="mod ord">
          <ac:chgData name="Sia Marvona" userId="07073e0b5ad6857f" providerId="LiveId" clId="{B60E47B3-C5A3-458B-9FCC-58A2CE07426C}" dt="2020-12-18T20:32:19.747" v="853" actId="700"/>
          <ac:spMkLst>
            <pc:docMk/>
            <pc:sldMk cId="2179139772" sldId="276"/>
            <ac:spMk id="3" creationId="{27BD00C0-751D-4582-8BF0-60402BB801B3}"/>
          </ac:spMkLst>
        </pc:spChg>
        <pc:picChg chg="add mod">
          <ac:chgData name="Sia Marvona" userId="07073e0b5ad6857f" providerId="LiveId" clId="{B60E47B3-C5A3-458B-9FCC-58A2CE07426C}" dt="2020-12-18T20:29:47.149" v="842"/>
          <ac:picMkLst>
            <pc:docMk/>
            <pc:sldMk cId="2179139772" sldId="276"/>
            <ac:picMk id="4" creationId="{AEA0056D-1660-44D4-9F3D-A170A10CFAA7}"/>
          </ac:picMkLst>
        </pc:picChg>
        <pc:picChg chg="add mod">
          <ac:chgData name="Sia Marvona" userId="07073e0b5ad6857f" providerId="LiveId" clId="{B60E47B3-C5A3-458B-9FCC-58A2CE07426C}" dt="2020-12-18T20:30:03.773" v="843"/>
          <ac:picMkLst>
            <pc:docMk/>
            <pc:sldMk cId="2179139772" sldId="276"/>
            <ac:picMk id="5" creationId="{8867AF72-A0A7-4D87-8E59-4F56C15F20D3}"/>
          </ac:picMkLst>
        </pc:picChg>
        <pc:picChg chg="add mod">
          <ac:chgData name="Sia Marvona" userId="07073e0b5ad6857f" providerId="LiveId" clId="{B60E47B3-C5A3-458B-9FCC-58A2CE07426C}" dt="2020-12-18T20:30:17.210" v="844"/>
          <ac:picMkLst>
            <pc:docMk/>
            <pc:sldMk cId="2179139772" sldId="276"/>
            <ac:picMk id="6" creationId="{37398376-618D-4FB0-B102-1044B974DE36}"/>
          </ac:picMkLst>
        </pc:picChg>
      </pc:sldChg>
      <pc:sldChg chg="addSp delSp modSp add mod">
        <pc:chgData name="Sia Marvona" userId="07073e0b5ad6857f" providerId="LiveId" clId="{B60E47B3-C5A3-458B-9FCC-58A2CE07426C}" dt="2020-12-18T20:35:49.130" v="919"/>
        <pc:sldMkLst>
          <pc:docMk/>
          <pc:sldMk cId="1423248576" sldId="277"/>
        </pc:sldMkLst>
        <pc:spChg chg="mod">
          <ac:chgData name="Sia Marvona" userId="07073e0b5ad6857f" providerId="LiveId" clId="{B60E47B3-C5A3-458B-9FCC-58A2CE07426C}" dt="2020-12-18T20:34:45.536" v="912" actId="207"/>
          <ac:spMkLst>
            <pc:docMk/>
            <pc:sldMk cId="1423248576" sldId="277"/>
            <ac:spMk id="2" creationId="{868B4A57-9824-4C37-9934-2CC191CD43F7}"/>
          </ac:spMkLst>
        </pc:spChg>
        <pc:spChg chg="add del">
          <ac:chgData name="Sia Marvona" userId="07073e0b5ad6857f" providerId="LiveId" clId="{B60E47B3-C5A3-458B-9FCC-58A2CE07426C}" dt="2020-12-18T20:35:15.300" v="914" actId="22"/>
          <ac:spMkLst>
            <pc:docMk/>
            <pc:sldMk cId="1423248576" sldId="277"/>
            <ac:spMk id="8" creationId="{D7587C8C-7237-443E-BE30-6923E6127546}"/>
          </ac:spMkLst>
        </pc:spChg>
        <pc:spChg chg="add del mod">
          <ac:chgData name="Sia Marvona" userId="07073e0b5ad6857f" providerId="LiveId" clId="{B60E47B3-C5A3-458B-9FCC-58A2CE07426C}" dt="2020-12-18T20:35:49.130" v="919"/>
          <ac:spMkLst>
            <pc:docMk/>
            <pc:sldMk cId="1423248576" sldId="277"/>
            <ac:spMk id="10" creationId="{B1F14995-4E45-49E1-92E9-8430771B4EC9}"/>
          </ac:spMkLst>
        </pc:spChg>
      </pc:sldChg>
      <pc:sldChg chg="new del">
        <pc:chgData name="Sia Marvona" userId="07073e0b5ad6857f" providerId="LiveId" clId="{B60E47B3-C5A3-458B-9FCC-58A2CE07426C}" dt="2020-12-18T20:27:48.015" v="827" actId="2696"/>
        <pc:sldMkLst>
          <pc:docMk/>
          <pc:sldMk cId="2202350737" sldId="277"/>
        </pc:sldMkLst>
      </pc:sldChg>
      <pc:sldChg chg="new del">
        <pc:chgData name="Sia Marvona" userId="07073e0b5ad6857f" providerId="LiveId" clId="{B60E47B3-C5A3-458B-9FCC-58A2CE07426C}" dt="2020-12-18T20:36:31.581" v="923" actId="2696"/>
        <pc:sldMkLst>
          <pc:docMk/>
          <pc:sldMk cId="952989855" sldId="278"/>
        </pc:sldMkLst>
      </pc:sldChg>
      <pc:sldChg chg="modSp add mod">
        <pc:chgData name="Sia Marvona" userId="07073e0b5ad6857f" providerId="LiveId" clId="{B60E47B3-C5A3-458B-9FCC-58A2CE07426C}" dt="2020-12-18T20:41:20.715" v="966" actId="20577"/>
        <pc:sldMkLst>
          <pc:docMk/>
          <pc:sldMk cId="471065116" sldId="279"/>
        </pc:sldMkLst>
        <pc:spChg chg="mod">
          <ac:chgData name="Sia Marvona" userId="07073e0b5ad6857f" providerId="LiveId" clId="{B60E47B3-C5A3-458B-9FCC-58A2CE07426C}" dt="2020-12-18T20:41:20.715" v="966" actId="20577"/>
          <ac:spMkLst>
            <pc:docMk/>
            <pc:sldMk cId="471065116" sldId="279"/>
            <ac:spMk id="2" creationId="{868B4A57-9824-4C37-9934-2CC191CD43F7}"/>
          </ac:spMkLst>
        </pc:spChg>
      </pc:sldChg>
      <pc:sldChg chg="add del">
        <pc:chgData name="Sia Marvona" userId="07073e0b5ad6857f" providerId="LiveId" clId="{B60E47B3-C5A3-458B-9FCC-58A2CE07426C}" dt="2020-12-18T20:36:28.612" v="922" actId="2696"/>
        <pc:sldMkLst>
          <pc:docMk/>
          <pc:sldMk cId="1069782810" sldId="280"/>
        </pc:sldMkLst>
      </pc:sldChg>
      <pc:sldChg chg="new del">
        <pc:chgData name="Sia Marvona" userId="07073e0b5ad6857f" providerId="LiveId" clId="{B60E47B3-C5A3-458B-9FCC-58A2CE07426C}" dt="2020-12-18T20:39:39.167" v="950" actId="2696"/>
        <pc:sldMkLst>
          <pc:docMk/>
          <pc:sldMk cId="3194977256" sldId="280"/>
        </pc:sldMkLst>
      </pc:sldChg>
      <pc:sldChg chg="modSp add mod">
        <pc:chgData name="Sia Marvona" userId="07073e0b5ad6857f" providerId="LiveId" clId="{B60E47B3-C5A3-458B-9FCC-58A2CE07426C}" dt="2020-12-18T20:41:13.231" v="965" actId="6549"/>
        <pc:sldMkLst>
          <pc:docMk/>
          <pc:sldMk cId="4238424461" sldId="280"/>
        </pc:sldMkLst>
        <pc:spChg chg="mod">
          <ac:chgData name="Sia Marvona" userId="07073e0b5ad6857f" providerId="LiveId" clId="{B60E47B3-C5A3-458B-9FCC-58A2CE07426C}" dt="2020-12-18T20:41:13.231" v="965" actId="6549"/>
          <ac:spMkLst>
            <pc:docMk/>
            <pc:sldMk cId="4238424461" sldId="280"/>
            <ac:spMk id="2" creationId="{868B4A57-9824-4C37-9934-2CC191CD43F7}"/>
          </ac:spMkLst>
        </pc:spChg>
      </pc:sldChg>
      <pc:sldChg chg="modSp add mod">
        <pc:chgData name="Sia Marvona" userId="07073e0b5ad6857f" providerId="LiveId" clId="{B60E47B3-C5A3-458B-9FCC-58A2CE07426C}" dt="2020-12-18T20:46:38.090" v="1035" actId="255"/>
        <pc:sldMkLst>
          <pc:docMk/>
          <pc:sldMk cId="4157371897" sldId="281"/>
        </pc:sldMkLst>
        <pc:spChg chg="mod">
          <ac:chgData name="Sia Marvona" userId="07073e0b5ad6857f" providerId="LiveId" clId="{B60E47B3-C5A3-458B-9FCC-58A2CE07426C}" dt="2020-12-18T20:46:38.090" v="1035" actId="255"/>
          <ac:spMkLst>
            <pc:docMk/>
            <pc:sldMk cId="4157371897" sldId="281"/>
            <ac:spMk id="2" creationId="{868B4A57-9824-4C37-9934-2CC191CD43F7}"/>
          </ac:spMkLst>
        </pc:spChg>
      </pc:sldChg>
      <pc:sldChg chg="modSp add mod">
        <pc:chgData name="Sia Marvona" userId="07073e0b5ad6857f" providerId="LiveId" clId="{B60E47B3-C5A3-458B-9FCC-58A2CE07426C}" dt="2020-12-18T20:49:24.131" v="1057" actId="255"/>
        <pc:sldMkLst>
          <pc:docMk/>
          <pc:sldMk cId="2635369409" sldId="282"/>
        </pc:sldMkLst>
        <pc:spChg chg="mod">
          <ac:chgData name="Sia Marvona" userId="07073e0b5ad6857f" providerId="LiveId" clId="{B60E47B3-C5A3-458B-9FCC-58A2CE07426C}" dt="2020-12-18T20:49:24.131" v="1057" actId="255"/>
          <ac:spMkLst>
            <pc:docMk/>
            <pc:sldMk cId="2635369409" sldId="282"/>
            <ac:spMk id="2" creationId="{868B4A57-9824-4C37-9934-2CC191CD43F7}"/>
          </ac:spMkLst>
        </pc:spChg>
      </pc:sldChg>
      <pc:sldChg chg="modSp add mod">
        <pc:chgData name="Sia Marvona" userId="07073e0b5ad6857f" providerId="LiveId" clId="{B60E47B3-C5A3-458B-9FCC-58A2CE07426C}" dt="2020-12-20T16:13:45.295" v="1145" actId="5793"/>
        <pc:sldMkLst>
          <pc:docMk/>
          <pc:sldMk cId="2725356931" sldId="283"/>
        </pc:sldMkLst>
        <pc:spChg chg="mod">
          <ac:chgData name="Sia Marvona" userId="07073e0b5ad6857f" providerId="LiveId" clId="{B60E47B3-C5A3-458B-9FCC-58A2CE07426C}" dt="2020-12-20T16:13:45.295" v="1145" actId="5793"/>
          <ac:spMkLst>
            <pc:docMk/>
            <pc:sldMk cId="2725356931" sldId="283"/>
            <ac:spMk id="2" creationId="{868B4A57-9824-4C37-9934-2CC191CD43F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F44EB9-03CF-442D-8AD0-81C772BADB0C}" type="datetimeFigureOut">
              <a:rPr lang="el-GR" smtClean="0"/>
              <a:pPr/>
              <a:t>21/12/2020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3C02D-E943-497C-8CA0-A921DCBE2A64}" type="slidenum">
              <a:rPr lang="el-GR" smtClean="0"/>
              <a:pPr/>
              <a:t>‹#›</a:t>
            </a:fld>
            <a:endParaRPr lang="el-GR"/>
          </a:p>
        </p:txBody>
      </p:sp>
    </p:spTree>
    <p:extLst>
      <p:ext uri="{BB962C8B-B14F-4D97-AF65-F5344CB8AC3E}">
        <p14:creationId xmlns="" xmlns:p14="http://schemas.microsoft.com/office/powerpoint/2010/main" val="2663558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4AE8881-EFB1-4AA8-AB38-41EF8F22BC0A}" type="slidenum">
              <a:rPr lang="el-GR">
                <a:solidFill>
                  <a:prstClr val="black"/>
                </a:solidFill>
              </a:rPr>
              <a:pPr>
                <a:defRPr/>
              </a:pPr>
              <a:t>1</a:t>
            </a:fld>
            <a:endParaRPr lang="el-GR">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B3C02D-E943-497C-8CA0-A921DCBE2A64}"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32420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2</a:t>
            </a:fld>
            <a:endParaRPr lang="el-GR"/>
          </a:p>
        </p:txBody>
      </p:sp>
    </p:spTree>
    <p:extLst>
      <p:ext uri="{BB962C8B-B14F-4D97-AF65-F5344CB8AC3E}">
        <p14:creationId xmlns="" xmlns:p14="http://schemas.microsoft.com/office/powerpoint/2010/main" val="200345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3</a:t>
            </a:fld>
            <a:endParaRPr lang="el-GR"/>
          </a:p>
        </p:txBody>
      </p:sp>
    </p:spTree>
    <p:extLst>
      <p:ext uri="{BB962C8B-B14F-4D97-AF65-F5344CB8AC3E}">
        <p14:creationId xmlns="" xmlns:p14="http://schemas.microsoft.com/office/powerpoint/2010/main" val="2791327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B3C02D-E943-497C-8CA0-A921DCBE2A64}"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382124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5</a:t>
            </a:fld>
            <a:endParaRPr lang="el-GR"/>
          </a:p>
        </p:txBody>
      </p:sp>
    </p:spTree>
    <p:extLst>
      <p:ext uri="{BB962C8B-B14F-4D97-AF65-F5344CB8AC3E}">
        <p14:creationId xmlns="" xmlns:p14="http://schemas.microsoft.com/office/powerpoint/2010/main" val="2791327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B3C02D-E943-497C-8CA0-A921DCBE2A64}"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l-G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382124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7</a:t>
            </a:fld>
            <a:endParaRPr lang="el-GR"/>
          </a:p>
        </p:txBody>
      </p:sp>
    </p:spTree>
    <p:extLst>
      <p:ext uri="{BB962C8B-B14F-4D97-AF65-F5344CB8AC3E}">
        <p14:creationId xmlns="" xmlns:p14="http://schemas.microsoft.com/office/powerpoint/2010/main" val="2791327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8</a:t>
            </a:fld>
            <a:endParaRPr lang="el-GR"/>
          </a:p>
        </p:txBody>
      </p:sp>
    </p:spTree>
    <p:extLst>
      <p:ext uri="{BB962C8B-B14F-4D97-AF65-F5344CB8AC3E}">
        <p14:creationId xmlns="" xmlns:p14="http://schemas.microsoft.com/office/powerpoint/2010/main" val="279132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BB3C02D-E943-497C-8CA0-A921DCBE2A64}" type="slidenum">
              <a:rPr lang="el-GR" smtClean="0"/>
              <a:pPr/>
              <a:t>9</a:t>
            </a:fld>
            <a:endParaRPr lang="el-GR"/>
          </a:p>
        </p:txBody>
      </p:sp>
    </p:spTree>
    <p:extLst>
      <p:ext uri="{BB962C8B-B14F-4D97-AF65-F5344CB8AC3E}">
        <p14:creationId xmlns="" xmlns:p14="http://schemas.microsoft.com/office/powerpoint/2010/main" val="279132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11" name="10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E6F5097-7A68-4CF9-87FB-31420EF62B11}" type="datetimeFigureOut">
              <a:rPr lang="el-GR" smtClean="0"/>
              <a:pPr/>
              <a:t>21/12/2020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655336A-AF12-49FC-9B48-49B1547AB56E}"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p>
            <a:r>
              <a:rPr kumimoji="0" lang="el-GR"/>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E6F5097-7A68-4CF9-87FB-31420EF62B11}" type="datetimeFigureOut">
              <a:rPr lang="el-GR" smtClean="0"/>
              <a:pPr/>
              <a:t>21/12/2020</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655336A-AF12-49FC-9B48-49B1547AB56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pionia.gr/&#913;&#961;&#967;&#953;&#954;&#942;&#931;&#949;&#955;&#943;&#948;&#945;.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8313" y="115888"/>
            <a:ext cx="8229600" cy="6192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spcAft>
                <a:spcPts val="300"/>
              </a:spcAft>
              <a:buClr>
                <a:srgbClr val="C3260C"/>
              </a:buClr>
              <a:buSzPct val="130000"/>
              <a:buFont typeface="Georgia" pitchFamily="18" charset="0"/>
              <a:buChar char="*"/>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9pPr>
          </a:lstStyle>
          <a:p>
            <a:pPr algn="ctr" eaLnBrk="1" fontAlgn="base" hangingPunct="1">
              <a:buFont typeface="Georgia" pitchFamily="18" charset="0"/>
              <a:buNone/>
            </a:pPr>
            <a:endParaRPr lang="el-GR" altLang="el-GR" b="1" dirty="0">
              <a:cs typeface="Arial" charset="0"/>
            </a:endParaRPr>
          </a:p>
          <a:p>
            <a:pPr algn="ctr" eaLnBrk="1" fontAlgn="base" hangingPunct="1">
              <a:buFont typeface="Georgia" pitchFamily="18" charset="0"/>
              <a:buNone/>
            </a:pPr>
            <a:r>
              <a:rPr lang="el-GR" altLang="el-GR" b="1" dirty="0">
                <a:cs typeface="Arial" charset="0"/>
              </a:rPr>
              <a:t>					</a:t>
            </a:r>
          </a:p>
          <a:p>
            <a:pPr algn="ctr" eaLnBrk="1" fontAlgn="base" hangingPunct="1">
              <a:buFont typeface="Georgia" pitchFamily="18" charset="0"/>
              <a:buNone/>
            </a:pPr>
            <a:endParaRPr lang="el-GR" altLang="el-GR" b="1" dirty="0">
              <a:cs typeface="Arial" charset="0"/>
            </a:endParaRPr>
          </a:p>
          <a:p>
            <a:pPr algn="ctr" eaLnBrk="1" fontAlgn="base" hangingPunct="1">
              <a:buFont typeface="Georgia" pitchFamily="18" charset="0"/>
              <a:buNone/>
            </a:pPr>
            <a:endParaRPr lang="el-GR" altLang="el-GR" b="1" dirty="0">
              <a:cs typeface="Arial" charset="0"/>
            </a:endParaRPr>
          </a:p>
          <a:p>
            <a:pPr algn="ctr" eaLnBrk="1" fontAlgn="base" hangingPunct="1">
              <a:buFont typeface="Georgia" pitchFamily="18" charset="0"/>
              <a:buNone/>
            </a:pPr>
            <a:endParaRPr lang="en-US" altLang="el-GR" b="1" dirty="0">
              <a:cs typeface="Arial" charset="0"/>
            </a:endParaRPr>
          </a:p>
          <a:p>
            <a:pPr algn="ctr" eaLnBrk="1" fontAlgn="base" hangingPunct="1">
              <a:buFont typeface="Georgia" pitchFamily="18" charset="0"/>
              <a:buNone/>
            </a:pPr>
            <a:r>
              <a:rPr lang="el-GR" altLang="el-GR" b="1" dirty="0">
                <a:latin typeface="Verdana" pitchFamily="34" charset="0"/>
                <a:cs typeface="Arial" charset="0"/>
              </a:rPr>
              <a:t>ΘΕΜΑΤΙΚΟΙ ΚΥΚΛΟΙ ΔΙΑΒΟΥΛΕΥΣΗΣ ΓΙΑ ΤΟΝ ΑΝΑΠΤΥΞΙΑΚΟ ΣΧΕΔΙΑΣΜΟ ΤΗΣ ΠΙΝ</a:t>
            </a:r>
          </a:p>
          <a:p>
            <a:pPr algn="ctr" eaLnBrk="1" fontAlgn="base" hangingPunct="1">
              <a:buFont typeface="Georgia" pitchFamily="18" charset="0"/>
              <a:buNone/>
            </a:pPr>
            <a:r>
              <a:rPr lang="el-GR" altLang="el-GR" sz="1800" b="1" dirty="0">
                <a:latin typeface="Verdana" pitchFamily="34" charset="0"/>
                <a:cs typeface="Arial" charset="0"/>
              </a:rPr>
              <a:t>Προγραμματική Περίοδος 20</a:t>
            </a:r>
            <a:r>
              <a:rPr lang="en-US" altLang="el-GR" sz="1800" b="1" dirty="0">
                <a:latin typeface="Verdana" pitchFamily="34" charset="0"/>
                <a:cs typeface="Arial" charset="0"/>
              </a:rPr>
              <a:t>21</a:t>
            </a:r>
            <a:r>
              <a:rPr lang="el-GR" altLang="el-GR" sz="1800" b="1" dirty="0">
                <a:latin typeface="Verdana" pitchFamily="34" charset="0"/>
                <a:cs typeface="Arial" charset="0"/>
              </a:rPr>
              <a:t> - 202</a:t>
            </a:r>
            <a:r>
              <a:rPr lang="en-US" altLang="el-GR" sz="1800" b="1" dirty="0">
                <a:latin typeface="Verdana" pitchFamily="34" charset="0"/>
                <a:cs typeface="Arial" charset="0"/>
              </a:rPr>
              <a:t>7</a:t>
            </a:r>
            <a:endParaRPr lang="el-GR" altLang="el-GR" sz="1800" b="1" dirty="0">
              <a:latin typeface="Verdana" pitchFamily="34" charset="0"/>
              <a:cs typeface="Arial" charset="0"/>
            </a:endParaRPr>
          </a:p>
          <a:p>
            <a:pPr algn="ctr" eaLnBrk="1" fontAlgn="base" hangingPunct="1">
              <a:buFont typeface="Georgia" pitchFamily="18" charset="0"/>
              <a:buNone/>
            </a:pPr>
            <a:endParaRPr lang="el-GR" altLang="el-GR" b="1" dirty="0">
              <a:latin typeface="Arial" charset="0"/>
              <a:cs typeface="Arial" charset="0"/>
            </a:endParaRPr>
          </a:p>
          <a:p>
            <a:pPr algn="ctr" eaLnBrk="1" fontAlgn="base" hangingPunct="1">
              <a:buFont typeface="Georgia" pitchFamily="18" charset="0"/>
              <a:buNone/>
            </a:pPr>
            <a:r>
              <a:rPr lang="el-GR" altLang="el-GR" b="1" dirty="0">
                <a:latin typeface="Arial" charset="0"/>
                <a:cs typeface="Arial" charset="0"/>
              </a:rPr>
              <a:t>Εισήγηση:</a:t>
            </a:r>
          </a:p>
          <a:p>
            <a:pPr algn="ctr" eaLnBrk="1" fontAlgn="base" hangingPunct="1">
              <a:buFont typeface="Georgia" pitchFamily="18" charset="0"/>
              <a:buNone/>
            </a:pPr>
            <a:r>
              <a:rPr lang="el-GR" altLang="el-GR" b="1" i="1" dirty="0">
                <a:solidFill>
                  <a:schemeClr val="accent4">
                    <a:lumMod val="50000"/>
                  </a:schemeClr>
                </a:solidFill>
                <a:latin typeface="Verdana" pitchFamily="34" charset="0"/>
                <a:cs typeface="Arial" charset="0"/>
              </a:rPr>
              <a:t>Στόχος Πολιτικής 2: </a:t>
            </a:r>
          </a:p>
          <a:p>
            <a:pPr algn="ctr" eaLnBrk="1" fontAlgn="base" hangingPunct="1">
              <a:buFont typeface="Georgia" pitchFamily="18" charset="0"/>
              <a:buNone/>
            </a:pPr>
            <a:r>
              <a:rPr lang="el-GR" altLang="el-GR" b="1" i="1" dirty="0">
                <a:solidFill>
                  <a:schemeClr val="accent4">
                    <a:lumMod val="50000"/>
                  </a:schemeClr>
                </a:solidFill>
                <a:latin typeface="Verdana" pitchFamily="34" charset="0"/>
                <a:cs typeface="Arial" charset="0"/>
              </a:rPr>
              <a:t>ΠΕΡΙΒΑΛΛΟΝ </a:t>
            </a:r>
          </a:p>
          <a:p>
            <a:pPr algn="ctr" eaLnBrk="1" fontAlgn="base" hangingPunct="1">
              <a:buFont typeface="Georgia" pitchFamily="18" charset="0"/>
              <a:buNone/>
            </a:pPr>
            <a:endParaRPr lang="el-GR" altLang="el-GR" b="1" dirty="0">
              <a:latin typeface="Verdana" pitchFamily="34" charset="0"/>
              <a:cs typeface="Arial" charset="0"/>
            </a:endParaRPr>
          </a:p>
          <a:p>
            <a:pPr algn="ctr" eaLnBrk="1" fontAlgn="base" hangingPunct="1">
              <a:buFont typeface="Georgia" pitchFamily="18" charset="0"/>
              <a:buNone/>
            </a:pPr>
            <a:r>
              <a:rPr lang="el-GR" altLang="el-GR" b="1" dirty="0">
                <a:solidFill>
                  <a:srgbClr val="C3260C"/>
                </a:solidFill>
                <a:latin typeface="Verdana" pitchFamily="34" charset="0"/>
                <a:cs typeface="Arial" charset="0"/>
              </a:rPr>
              <a:t> </a:t>
            </a:r>
            <a:r>
              <a:rPr lang="el-GR" altLang="el-GR" sz="1800" b="1" dirty="0">
                <a:solidFill>
                  <a:srgbClr val="C3260C"/>
                </a:solidFill>
                <a:latin typeface="Verdana" pitchFamily="34" charset="0"/>
                <a:cs typeface="Arial" charset="0"/>
              </a:rPr>
              <a:t>Δεκέμβριος 2020</a:t>
            </a:r>
          </a:p>
        </p:txBody>
      </p:sp>
      <p:pic>
        <p:nvPicPr>
          <p:cNvPr id="6147" name="Picture 2" descr="http://www.pepionia.gr/portals/0/Images/EDAPIN/pin.jpg">
            <a:hlinkClick r:id="rId3" tooltip="ΠΡΟΓΡΑΜΜΑΤΙΚΗ ΠΕΡΙΟΔΟΣ 2014-2020"/>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473780" y="115888"/>
            <a:ext cx="1511300" cy="922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148"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451725" y="285750"/>
            <a:ext cx="1152525" cy="752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149" name="Picture 7"/>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987675" y="319088"/>
            <a:ext cx="30480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21090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68B4A57-9824-4C37-9934-2CC191CD43F7}"/>
              </a:ext>
            </a:extLst>
          </p:cNvPr>
          <p:cNvSpPr>
            <a:spLocks noGrp="1"/>
          </p:cNvSpPr>
          <p:nvPr>
            <p:ph type="title"/>
          </p:nvPr>
        </p:nvSpPr>
        <p:spPr>
          <a:xfrm>
            <a:off x="502920" y="1747989"/>
            <a:ext cx="8183880" cy="3409203"/>
          </a:xfrm>
        </p:spPr>
        <p:txBody>
          <a:bodyPr>
            <a:normAutofit fontScale="90000"/>
          </a:bodyPr>
          <a:lstStyle/>
          <a:p>
            <a:r>
              <a:rPr lang="el-GR" sz="4000" u="sng" dirty="0">
                <a:solidFill>
                  <a:schemeClr val="accent6"/>
                </a:solidFill>
                <a:latin typeface="Verdana" panose="020B0604030504040204" pitchFamily="34" charset="0"/>
                <a:ea typeface="Verdana" panose="020B0604030504040204" pitchFamily="34" charset="0"/>
              </a:rPr>
              <a:t/>
            </a:r>
            <a:br>
              <a:rPr lang="el-GR" sz="4000" u="sng" dirty="0">
                <a:solidFill>
                  <a:schemeClr val="accent6"/>
                </a:solidFill>
                <a:latin typeface="Verdana" panose="020B0604030504040204" pitchFamily="34" charset="0"/>
                <a:ea typeface="Verdana" panose="020B0604030504040204" pitchFamily="34" charset="0"/>
              </a:rPr>
            </a:br>
            <a:r>
              <a:rPr lang="el-GR" sz="2400" b="0" dirty="0"/>
              <a:t/>
            </a:r>
            <a:br>
              <a:rPr lang="el-GR" sz="2400" b="0" dirty="0"/>
            </a:br>
            <a:r>
              <a:rPr lang="el-GR" sz="2400" b="0" dirty="0"/>
              <a:t/>
            </a:r>
            <a:br>
              <a:rPr lang="el-GR" sz="2400" b="0" dirty="0"/>
            </a:br>
            <a:r>
              <a:rPr lang="el-GR" sz="2400" b="0" dirty="0"/>
              <a:t/>
            </a:r>
            <a:br>
              <a:rPr lang="el-GR" sz="2400" b="0" dirty="0"/>
            </a:br>
            <a:r>
              <a:rPr lang="el-GR" sz="2400" dirty="0">
                <a:solidFill>
                  <a:schemeClr val="accent3">
                    <a:lumMod val="50000"/>
                  </a:schemeClr>
                </a:solidFill>
                <a:effectLst>
                  <a:outerShdw blurRad="38100" dist="38100" dir="2700000" algn="tl">
                    <a:srgbClr val="000000">
                      <a:alpha val="43137"/>
                    </a:srgbClr>
                  </a:outerShdw>
                </a:effectLst>
              </a:rPr>
              <a:t>Στόχος πολιτικής 2</a:t>
            </a:r>
            <a:br>
              <a:rPr lang="el-GR" sz="2400" dirty="0">
                <a:solidFill>
                  <a:schemeClr val="accent3">
                    <a:lumMod val="50000"/>
                  </a:schemeClr>
                </a:solidFill>
                <a:effectLst>
                  <a:outerShdw blurRad="38100" dist="38100" dir="2700000" algn="tl">
                    <a:srgbClr val="000000">
                      <a:alpha val="43137"/>
                    </a:srgbClr>
                  </a:outerShdw>
                </a:effectLst>
              </a:rPr>
            </a:br>
            <a:r>
              <a:rPr lang="el-GR" sz="2400" dirty="0"/>
              <a:t/>
            </a:r>
            <a:br>
              <a:rPr lang="el-GR" sz="2400" dirty="0"/>
            </a:br>
            <a:r>
              <a:rPr lang="el-GR" sz="2000" dirty="0"/>
              <a:t/>
            </a:r>
            <a:br>
              <a:rPr lang="el-GR" sz="2000" dirty="0"/>
            </a:br>
            <a:r>
              <a:rPr lang="el-GR" sz="2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Μια πιο πράσινη Ευρώπη με χαμηλές εκπομπές άνθρακα μέσω της προώθησης της μετάβασης σε καθαρές μορφές ενέργειας, των </a:t>
            </a:r>
            <a:r>
              <a:rPr lang="el-GR" sz="2400" b="0" i="1" dirty="0">
                <a:solidFill>
                  <a:schemeClr val="tx1"/>
                </a:solidFill>
                <a:effectLst/>
                <a:latin typeface="Tahoma" panose="020B0604030504040204" pitchFamily="34" charset="0"/>
                <a:ea typeface="Tahoma" panose="020B0604030504040204" pitchFamily="34" charset="0"/>
                <a:cs typeface="Tahoma" panose="020B0604030504040204" pitchFamily="34" charset="0"/>
              </a:rPr>
              <a:t>πράσινων και γαλάζιων </a:t>
            </a:r>
            <a:r>
              <a:rPr lang="el-GR" sz="2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επενδύσεων, της κυκλικής οικονομίας, της προσαρμογής στην κλιματική αλλαγή, της πρόληψης και της διαχείρισης κινδύνων.</a:t>
            </a:r>
            <a:br>
              <a:rPr lang="el-GR" sz="2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p:txBody>
      </p:sp>
      <p:sp>
        <p:nvSpPr>
          <p:cNvPr id="3" name="Θέση περιεχομένου 2">
            <a:extLst>
              <a:ext uri="{FF2B5EF4-FFF2-40B4-BE49-F238E27FC236}">
                <a16:creationId xmlns="" xmlns:a16="http://schemas.microsoft.com/office/drawing/2014/main" id="{8EAF2600-CD3D-4ED4-8042-35EFBB4BF7B8}"/>
              </a:ext>
            </a:extLst>
          </p:cNvPr>
          <p:cNvSpPr>
            <a:spLocks noGrp="1"/>
          </p:cNvSpPr>
          <p:nvPr>
            <p:ph idx="1"/>
          </p:nvPr>
        </p:nvSpPr>
        <p:spPr>
          <a:xfrm>
            <a:off x="107504" y="530352"/>
            <a:ext cx="8579296" cy="757262"/>
          </a:xfrm>
        </p:spPr>
        <p:txBody>
          <a:bodyPr>
            <a:noAutofit/>
          </a:bodyPr>
          <a:lstStyle/>
          <a:p>
            <a:pPr marL="0" indent="0">
              <a:spcBef>
                <a:spcPct val="0"/>
              </a:spcBef>
              <a:buNone/>
            </a:pPr>
            <a:r>
              <a:rPr lang="el-GR" b="1" u="sng" dirty="0">
                <a:solidFill>
                  <a:schemeClr val="accent1">
                    <a:lumMod val="75000"/>
                  </a:schemeClr>
                </a:solidFill>
                <a:effectLst>
                  <a:outerShdw blurRad="53975" dist="22860" dir="5400000" algn="tl" rotWithShape="0">
                    <a:srgbClr val="000000">
                      <a:alpha val="55000"/>
                    </a:srgbClr>
                  </a:outerShdw>
                </a:effectLst>
                <a:latin typeface="Verdana" panose="020B0604030504040204" pitchFamily="34" charset="0"/>
                <a:ea typeface="Verdana" panose="020B0604030504040204" pitchFamily="34" charset="0"/>
                <a:cs typeface="Verdana" panose="020B0604030504040204" pitchFamily="34" charset="0"/>
              </a:rPr>
              <a:t>Προγραμματική περίοδος 2021-2027</a:t>
            </a:r>
          </a:p>
        </p:txBody>
      </p:sp>
      <p:pic>
        <p:nvPicPr>
          <p:cNvPr id="4" name="Picture 2">
            <a:extLst>
              <a:ext uri="{FF2B5EF4-FFF2-40B4-BE49-F238E27FC236}">
                <a16:creationId xmlns="" xmlns:a16="http://schemas.microsoft.com/office/drawing/2014/main" id="{2D18BCF5-F82D-48A9-BACC-3F78AA9E1DED}"/>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 xmlns:a16="http://schemas.microsoft.com/office/drawing/2014/main" id="{1479E226-0030-4359-93D6-B22CD8090103}"/>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a:extLst>
              <a:ext uri="{FF2B5EF4-FFF2-40B4-BE49-F238E27FC236}">
                <a16:creationId xmlns="" xmlns:a16="http://schemas.microsoft.com/office/drawing/2014/main" id="{8FC9B388-3C56-4CE3-B651-CAB1B4B14250}"/>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69977"/>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8204950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68B4A57-9824-4C37-9934-2CC191CD43F7}"/>
              </a:ext>
            </a:extLst>
          </p:cNvPr>
          <p:cNvSpPr>
            <a:spLocks noGrp="1"/>
          </p:cNvSpPr>
          <p:nvPr>
            <p:ph type="title"/>
          </p:nvPr>
        </p:nvSpPr>
        <p:spPr>
          <a:xfrm>
            <a:off x="502920" y="1747989"/>
            <a:ext cx="8183880" cy="2401091"/>
          </a:xfrm>
        </p:spPr>
        <p:txBody>
          <a:bodyPr>
            <a:normAutofit fontScale="90000"/>
          </a:bodyPr>
          <a:lstStyle/>
          <a:p>
            <a:r>
              <a:rPr lang="el-GR" sz="2400" b="0" dirty="0"/>
              <a:t/>
            </a:r>
            <a:br>
              <a:rPr lang="el-GR" sz="2400" b="0" dirty="0"/>
            </a:br>
            <a:r>
              <a:rPr lang="el-GR" sz="2400" dirty="0">
                <a:solidFill>
                  <a:schemeClr val="accent3">
                    <a:lumMod val="50000"/>
                  </a:schemeClr>
                </a:solidFill>
                <a:effectLst>
                  <a:outerShdw blurRad="38100" dist="38100" dir="2700000" algn="tl">
                    <a:srgbClr val="000000">
                      <a:alpha val="43137"/>
                    </a:srgbClr>
                  </a:outerShdw>
                </a:effectLst>
              </a:rPr>
              <a:t>Βασικός Στόχος της Περιφερειακής Στρατηγικής</a:t>
            </a:r>
            <a:r>
              <a:rPr lang="el-GR" sz="2400" dirty="0"/>
              <a:t/>
            </a:r>
            <a:br>
              <a:rPr lang="el-GR" sz="2400" dirty="0"/>
            </a:br>
            <a:r>
              <a:rPr lang="el-GR" sz="2000" dirty="0"/>
              <a:t/>
            </a:r>
            <a:br>
              <a:rPr lang="el-GR" sz="2000" dirty="0"/>
            </a:b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Βιώσιμη αντιμετώπιση φυσικών &amp; ανθρωπογενών πιέσεων στο νησιωτικό οικοσύστημα, </a:t>
            </a:r>
            <a:r>
              <a:rPr lang="el-GR" sz="22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μέσω:</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p:txBody>
      </p:sp>
      <p:sp>
        <p:nvSpPr>
          <p:cNvPr id="3" name="Θέση περιεχομένου 2">
            <a:extLst>
              <a:ext uri="{FF2B5EF4-FFF2-40B4-BE49-F238E27FC236}">
                <a16:creationId xmlns="" xmlns:a16="http://schemas.microsoft.com/office/drawing/2014/main" id="{8EAF2600-CD3D-4ED4-8042-35EFBB4BF7B8}"/>
              </a:ext>
            </a:extLst>
          </p:cNvPr>
          <p:cNvSpPr>
            <a:spLocks noGrp="1"/>
          </p:cNvSpPr>
          <p:nvPr>
            <p:ph idx="1"/>
          </p:nvPr>
        </p:nvSpPr>
        <p:spPr>
          <a:xfrm>
            <a:off x="0" y="530352"/>
            <a:ext cx="8686800" cy="757262"/>
          </a:xfrm>
        </p:spPr>
        <p:txBody>
          <a:bodyPr>
            <a:normAutofit fontScale="62500" lnSpcReduction="20000"/>
          </a:bodyPr>
          <a:lstStyle/>
          <a:p>
            <a:pPr marL="0" indent="0">
              <a:buNone/>
            </a:pPr>
            <a:endParaRPr lang="el-GR" dirty="0"/>
          </a:p>
          <a:p>
            <a:pPr marL="0" indent="0">
              <a:buNone/>
            </a:pPr>
            <a:r>
              <a:rPr lang="el-GR" sz="4500" b="1" u="sng" dirty="0" smtClean="0">
                <a:solidFill>
                  <a:schemeClr val="accent1">
                    <a:lumMod val="75000"/>
                  </a:schemeClr>
                </a:solidFill>
                <a:effectLst>
                  <a:outerShdw blurRad="38100" dist="38100" dir="2700000" algn="tl">
                    <a:srgbClr val="000000">
                      <a:alpha val="43137"/>
                    </a:srgbClr>
                  </a:outerShdw>
                </a:effectLst>
              </a:rPr>
              <a:t>Προγραμματική </a:t>
            </a:r>
            <a:r>
              <a:rPr lang="el-GR" sz="4500" b="1" u="sng" dirty="0">
                <a:solidFill>
                  <a:schemeClr val="accent1">
                    <a:lumMod val="75000"/>
                  </a:schemeClr>
                </a:solidFill>
                <a:effectLst>
                  <a:outerShdw blurRad="38100" dist="38100" dir="2700000" algn="tl">
                    <a:srgbClr val="000000">
                      <a:alpha val="43137"/>
                    </a:srgbClr>
                  </a:outerShdw>
                </a:effectLst>
              </a:rPr>
              <a:t>περίοδο 2021-2027</a:t>
            </a:r>
          </a:p>
        </p:txBody>
      </p:sp>
      <p:pic>
        <p:nvPicPr>
          <p:cNvPr id="4" name="Picture 2">
            <a:extLst>
              <a:ext uri="{FF2B5EF4-FFF2-40B4-BE49-F238E27FC236}">
                <a16:creationId xmlns="" xmlns:a16="http://schemas.microsoft.com/office/drawing/2014/main" id="{2D18BCF5-F82D-48A9-BACC-3F78AA9E1DE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 xmlns:a16="http://schemas.microsoft.com/office/drawing/2014/main" id="{1479E226-0030-4359-93D6-B22CD809010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a:extLst>
              <a:ext uri="{FF2B5EF4-FFF2-40B4-BE49-F238E27FC236}">
                <a16:creationId xmlns="" xmlns:a16="http://schemas.microsoft.com/office/drawing/2014/main" id="{8FC9B388-3C56-4CE3-B651-CAB1B4B1425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69977"/>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23248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68B4A57-9824-4C37-9934-2CC191CD43F7}"/>
              </a:ext>
            </a:extLst>
          </p:cNvPr>
          <p:cNvSpPr>
            <a:spLocks noGrp="1"/>
          </p:cNvSpPr>
          <p:nvPr>
            <p:ph type="title"/>
          </p:nvPr>
        </p:nvSpPr>
        <p:spPr>
          <a:xfrm>
            <a:off x="502920" y="1747989"/>
            <a:ext cx="8183880" cy="4201291"/>
          </a:xfrm>
        </p:spPr>
        <p:txBody>
          <a:bodyPr>
            <a:normAutofit/>
          </a:bodyPr>
          <a:lstStyle/>
          <a:p>
            <a:pPr marL="457200" indent="-457200"/>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---της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βιώσιμης αξιοποίησης (προστασία, διατήρηση και ανάδειξη) του φυσικού, περιβαλλοντικού πλούτου (είδη, οικοσυστήματα &amp; τοπία), χερσαίου και θαλάσσιου, στην κατεύθυνση της δικτύωσης και δια-λειτουργικότητάς τους ως «πράσινες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υποδομές»</a:t>
            </a:r>
            <a:b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του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περιορισμού των ανθρωπογενών πιέσεων στο περιβάλλον με την βιώσιμη αντιμετώπιση του προβλήματος διαχείρισης των υγρών και ιδιαίτερα των στερεών αποβλήτων, στην κατεύθυνση της ανακύκλωσης και της </a:t>
            </a:r>
            <a:r>
              <a:rPr lang="el-GR" sz="2000" b="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επανάχρησης</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 «κυκλική οικονομία»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p:txBody>
      </p:sp>
      <p:sp>
        <p:nvSpPr>
          <p:cNvPr id="3" name="Θέση περιεχομένου 2">
            <a:extLst>
              <a:ext uri="{FF2B5EF4-FFF2-40B4-BE49-F238E27FC236}">
                <a16:creationId xmlns="" xmlns:a16="http://schemas.microsoft.com/office/drawing/2014/main" id="{8EAF2600-CD3D-4ED4-8042-35EFBB4BF7B8}"/>
              </a:ext>
            </a:extLst>
          </p:cNvPr>
          <p:cNvSpPr>
            <a:spLocks noGrp="1"/>
          </p:cNvSpPr>
          <p:nvPr>
            <p:ph idx="1"/>
          </p:nvPr>
        </p:nvSpPr>
        <p:spPr>
          <a:xfrm>
            <a:off x="107504" y="530352"/>
            <a:ext cx="8579296" cy="757262"/>
          </a:xfrm>
        </p:spPr>
        <p:txBody>
          <a:bodyPr>
            <a:normAutofit fontScale="62500" lnSpcReduction="20000"/>
          </a:bodyPr>
          <a:lstStyle/>
          <a:p>
            <a:pPr marL="0" indent="0">
              <a:buNone/>
            </a:pPr>
            <a:endParaRPr lang="el-GR" dirty="0"/>
          </a:p>
          <a:p>
            <a:pPr marL="0" indent="0">
              <a:buNone/>
            </a:pPr>
            <a:r>
              <a:rPr lang="el-GR" sz="4500" b="1" u="sng" dirty="0">
                <a:solidFill>
                  <a:schemeClr val="accent1">
                    <a:lumMod val="75000"/>
                  </a:schemeClr>
                </a:solidFill>
                <a:effectLst>
                  <a:outerShdw blurRad="38100" dist="38100" dir="2700000" algn="tl">
                    <a:srgbClr val="000000">
                      <a:alpha val="43137"/>
                    </a:srgbClr>
                  </a:outerShdw>
                </a:effectLst>
              </a:rPr>
              <a:t>Π</a:t>
            </a:r>
            <a:r>
              <a:rPr lang="el-GR" sz="4500" b="1" u="sng" dirty="0" smtClean="0">
                <a:solidFill>
                  <a:schemeClr val="accent1">
                    <a:lumMod val="75000"/>
                  </a:schemeClr>
                </a:solidFill>
                <a:effectLst>
                  <a:outerShdw blurRad="38100" dist="38100" dir="2700000" algn="tl">
                    <a:srgbClr val="000000">
                      <a:alpha val="43137"/>
                    </a:srgbClr>
                  </a:outerShdw>
                </a:effectLst>
              </a:rPr>
              <a:t>ρογραμματική περίοδος </a:t>
            </a:r>
            <a:r>
              <a:rPr lang="el-GR" sz="4500" b="1" u="sng" dirty="0">
                <a:solidFill>
                  <a:schemeClr val="accent1">
                    <a:lumMod val="75000"/>
                  </a:schemeClr>
                </a:solidFill>
                <a:effectLst>
                  <a:outerShdw blurRad="38100" dist="38100" dir="2700000" algn="tl">
                    <a:srgbClr val="000000">
                      <a:alpha val="43137"/>
                    </a:srgbClr>
                  </a:outerShdw>
                </a:effectLst>
              </a:rPr>
              <a:t>2021-2027</a:t>
            </a:r>
          </a:p>
        </p:txBody>
      </p:sp>
      <p:pic>
        <p:nvPicPr>
          <p:cNvPr id="4" name="Picture 2">
            <a:extLst>
              <a:ext uri="{FF2B5EF4-FFF2-40B4-BE49-F238E27FC236}">
                <a16:creationId xmlns="" xmlns:a16="http://schemas.microsoft.com/office/drawing/2014/main" id="{2D18BCF5-F82D-48A9-BACC-3F78AA9E1DE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 xmlns:a16="http://schemas.microsoft.com/office/drawing/2014/main" id="{1479E226-0030-4359-93D6-B22CD809010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a:extLst>
              <a:ext uri="{FF2B5EF4-FFF2-40B4-BE49-F238E27FC236}">
                <a16:creationId xmlns="" xmlns:a16="http://schemas.microsoft.com/office/drawing/2014/main" id="{8FC9B388-3C56-4CE3-B651-CAB1B4B1425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69977"/>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71065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68B4A57-9824-4C37-9934-2CC191CD43F7}"/>
              </a:ext>
            </a:extLst>
          </p:cNvPr>
          <p:cNvSpPr>
            <a:spLocks noGrp="1"/>
          </p:cNvSpPr>
          <p:nvPr>
            <p:ph type="title"/>
          </p:nvPr>
        </p:nvSpPr>
        <p:spPr>
          <a:xfrm>
            <a:off x="502920" y="1484785"/>
            <a:ext cx="8183880" cy="4464496"/>
          </a:xfrm>
        </p:spPr>
        <p:txBody>
          <a:bodyPr>
            <a:normAutofit fontScale="90000"/>
          </a:bodyPr>
          <a:lstStyle/>
          <a:p>
            <a:pPr marL="457200" indent="-457200"/>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---της ορθολογικής διαχείρισης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&amp;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εξοικονόμησης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των υδατικών πόρων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της ενεργειακής εξοικονόμησης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και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αναζήτησης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εναλλακτικών πηγών ενέργειας («πράσινη οικονομία &amp; κατοικία»), με μεθόδους συμβατές στα ιδιαίτερα χαρακτηριστικά και μεγέθη του νησιωτικού χώρου</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---του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μετριασμού των συνεπειών από φαινόμενα και κινδύνους συνδεόμενων (και) με την κλιματική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αλλαγή (ολοκλήρωση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ενός πλαισίου προληπτικών και διαχειριστικών μέτρων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για σεισμούς,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πυρκαγιές, ακτές &amp; </a:t>
            </a: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θαλάσσιο χώρο,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ευάλωτα εδάφη κλπ)</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p:txBody>
      </p:sp>
      <p:sp>
        <p:nvSpPr>
          <p:cNvPr id="3" name="Θέση περιεχομένου 2">
            <a:extLst>
              <a:ext uri="{FF2B5EF4-FFF2-40B4-BE49-F238E27FC236}">
                <a16:creationId xmlns="" xmlns:a16="http://schemas.microsoft.com/office/drawing/2014/main" id="{8EAF2600-CD3D-4ED4-8042-35EFBB4BF7B8}"/>
              </a:ext>
            </a:extLst>
          </p:cNvPr>
          <p:cNvSpPr>
            <a:spLocks noGrp="1"/>
          </p:cNvSpPr>
          <p:nvPr>
            <p:ph idx="1"/>
          </p:nvPr>
        </p:nvSpPr>
        <p:spPr>
          <a:xfrm>
            <a:off x="179512" y="530352"/>
            <a:ext cx="8507288" cy="757262"/>
          </a:xfrm>
        </p:spPr>
        <p:txBody>
          <a:bodyPr>
            <a:normAutofit fontScale="62500" lnSpcReduction="20000"/>
          </a:bodyPr>
          <a:lstStyle/>
          <a:p>
            <a:pPr marL="0" indent="0">
              <a:buNone/>
            </a:pPr>
            <a:endParaRPr lang="el-GR" dirty="0"/>
          </a:p>
          <a:p>
            <a:pPr marL="0" indent="0">
              <a:buNone/>
            </a:pPr>
            <a:r>
              <a:rPr lang="el-GR" sz="4500" b="1" u="sng" dirty="0">
                <a:solidFill>
                  <a:schemeClr val="accent1">
                    <a:lumMod val="75000"/>
                  </a:schemeClr>
                </a:solidFill>
                <a:effectLst>
                  <a:outerShdw blurRad="38100" dist="38100" dir="2700000" algn="tl">
                    <a:srgbClr val="000000">
                      <a:alpha val="43137"/>
                    </a:srgbClr>
                  </a:outerShdw>
                </a:effectLst>
              </a:rPr>
              <a:t>Π</a:t>
            </a:r>
            <a:r>
              <a:rPr lang="el-GR" sz="4500" b="1" u="sng" dirty="0" smtClean="0">
                <a:solidFill>
                  <a:schemeClr val="accent1">
                    <a:lumMod val="75000"/>
                  </a:schemeClr>
                </a:solidFill>
                <a:effectLst>
                  <a:outerShdw blurRad="38100" dist="38100" dir="2700000" algn="tl">
                    <a:srgbClr val="000000">
                      <a:alpha val="43137"/>
                    </a:srgbClr>
                  </a:outerShdw>
                </a:effectLst>
              </a:rPr>
              <a:t>ρογραμματική περίοδος </a:t>
            </a:r>
            <a:r>
              <a:rPr lang="el-GR" sz="4500" b="1" u="sng" dirty="0">
                <a:solidFill>
                  <a:schemeClr val="accent1">
                    <a:lumMod val="75000"/>
                  </a:schemeClr>
                </a:solidFill>
                <a:effectLst>
                  <a:outerShdw blurRad="38100" dist="38100" dir="2700000" algn="tl">
                    <a:srgbClr val="000000">
                      <a:alpha val="43137"/>
                    </a:srgbClr>
                  </a:outerShdw>
                </a:effectLst>
              </a:rPr>
              <a:t>2021-2027</a:t>
            </a:r>
          </a:p>
        </p:txBody>
      </p:sp>
      <p:pic>
        <p:nvPicPr>
          <p:cNvPr id="4" name="Picture 2">
            <a:extLst>
              <a:ext uri="{FF2B5EF4-FFF2-40B4-BE49-F238E27FC236}">
                <a16:creationId xmlns="" xmlns:a16="http://schemas.microsoft.com/office/drawing/2014/main" id="{2D18BCF5-F82D-48A9-BACC-3F78AA9E1DE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 xmlns:a16="http://schemas.microsoft.com/office/drawing/2014/main" id="{1479E226-0030-4359-93D6-B22CD809010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a:extLst>
              <a:ext uri="{FF2B5EF4-FFF2-40B4-BE49-F238E27FC236}">
                <a16:creationId xmlns="" xmlns:a16="http://schemas.microsoft.com/office/drawing/2014/main" id="{8FC9B388-3C56-4CE3-B651-CAB1B4B1425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69977"/>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38424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68B4A57-9824-4C37-9934-2CC191CD43F7}"/>
              </a:ext>
            </a:extLst>
          </p:cNvPr>
          <p:cNvSpPr>
            <a:spLocks noGrp="1"/>
          </p:cNvSpPr>
          <p:nvPr>
            <p:ph type="title"/>
          </p:nvPr>
        </p:nvSpPr>
        <p:spPr>
          <a:xfrm>
            <a:off x="502920" y="1331821"/>
            <a:ext cx="8183880" cy="4617460"/>
          </a:xfrm>
        </p:spPr>
        <p:txBody>
          <a:bodyPr>
            <a:normAutofit fontScale="90000"/>
          </a:bodyPr>
          <a:lstStyle/>
          <a:p>
            <a:pPr marL="457200" indent="-457200">
              <a:buFont typeface="Arial" panose="020B0604020202020204" pitchFamily="34" charset="0"/>
              <a:buChar char="•"/>
            </a:pPr>
            <a:r>
              <a:rPr lang="el-GR" sz="27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Ειδικοί στόχοι </a:t>
            </a:r>
            <a:r>
              <a:rPr lang="el-GR" sz="27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–διαθέσιμα Εργαλεία παρέμβασης </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el-GR" sz="22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Προώθηση </a:t>
            </a: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μέτρων ενεργειακής απόδοσης,  Προαγωγή των ανανεώσιμων πηγών ενέργειας και Ανάπτυξη έξυπνων ενεργειακών συστημάτων, δικτύων και εξοπλισμού αποθήκευσης σε τοπικό επίπεδο </a:t>
            </a:r>
            <a:r>
              <a:rPr lang="el-GR" sz="1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(ενεργειακή απόδοση δημόσιων και ιδιωτικών υποδομών, ΑΠΕ κλπ)</a:t>
            </a: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el-GR" sz="22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Προαγωγή </a:t>
            </a: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της προσαρμογής στην κλιματική αλλαγή, της πρόληψης των κινδύνων και της ανθεκτικότητας στις καταστροφές </a:t>
            </a:r>
            <a:r>
              <a:rPr lang="el-GR" sz="1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(θαλάσσιοι και χερσαίοι κίνδυνοι)</a:t>
            </a:r>
            <a:br>
              <a:rPr lang="el-GR" sz="1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p:txBody>
      </p:sp>
      <p:sp>
        <p:nvSpPr>
          <p:cNvPr id="3" name="Θέση περιεχομένου 2">
            <a:extLst>
              <a:ext uri="{FF2B5EF4-FFF2-40B4-BE49-F238E27FC236}">
                <a16:creationId xmlns="" xmlns:a16="http://schemas.microsoft.com/office/drawing/2014/main" id="{8EAF2600-CD3D-4ED4-8042-35EFBB4BF7B8}"/>
              </a:ext>
            </a:extLst>
          </p:cNvPr>
          <p:cNvSpPr>
            <a:spLocks noGrp="1"/>
          </p:cNvSpPr>
          <p:nvPr>
            <p:ph idx="1"/>
          </p:nvPr>
        </p:nvSpPr>
        <p:spPr>
          <a:xfrm>
            <a:off x="179512" y="530352"/>
            <a:ext cx="8507288" cy="757262"/>
          </a:xfrm>
        </p:spPr>
        <p:txBody>
          <a:bodyPr>
            <a:normAutofit fontScale="62500" lnSpcReduction="20000"/>
          </a:bodyPr>
          <a:lstStyle/>
          <a:p>
            <a:pPr marL="0" indent="0">
              <a:buNone/>
            </a:pPr>
            <a:endParaRPr lang="el-GR" dirty="0"/>
          </a:p>
          <a:p>
            <a:pPr marL="0" indent="0">
              <a:buNone/>
            </a:pPr>
            <a:r>
              <a:rPr lang="el-GR" sz="4500" b="1" u="sng" dirty="0">
                <a:solidFill>
                  <a:schemeClr val="accent1">
                    <a:lumMod val="75000"/>
                  </a:schemeClr>
                </a:solidFill>
                <a:effectLst>
                  <a:outerShdw blurRad="38100" dist="38100" dir="2700000" algn="tl">
                    <a:srgbClr val="000000">
                      <a:alpha val="43137"/>
                    </a:srgbClr>
                  </a:outerShdw>
                </a:effectLst>
              </a:rPr>
              <a:t>Π</a:t>
            </a:r>
            <a:r>
              <a:rPr lang="el-GR" sz="4500" b="1" u="sng" dirty="0" smtClean="0">
                <a:solidFill>
                  <a:schemeClr val="accent1">
                    <a:lumMod val="75000"/>
                  </a:schemeClr>
                </a:solidFill>
                <a:effectLst>
                  <a:outerShdw blurRad="38100" dist="38100" dir="2700000" algn="tl">
                    <a:srgbClr val="000000">
                      <a:alpha val="43137"/>
                    </a:srgbClr>
                  </a:outerShdw>
                </a:effectLst>
              </a:rPr>
              <a:t>ρογραμματική περίοδος </a:t>
            </a:r>
            <a:r>
              <a:rPr lang="el-GR" sz="4500" b="1" u="sng" dirty="0">
                <a:solidFill>
                  <a:schemeClr val="accent1">
                    <a:lumMod val="75000"/>
                  </a:schemeClr>
                </a:solidFill>
                <a:effectLst>
                  <a:outerShdw blurRad="38100" dist="38100" dir="2700000" algn="tl">
                    <a:srgbClr val="000000">
                      <a:alpha val="43137"/>
                    </a:srgbClr>
                  </a:outerShdw>
                </a:effectLst>
              </a:rPr>
              <a:t>2021-2027</a:t>
            </a:r>
          </a:p>
        </p:txBody>
      </p:sp>
      <p:pic>
        <p:nvPicPr>
          <p:cNvPr id="4" name="Picture 2">
            <a:extLst>
              <a:ext uri="{FF2B5EF4-FFF2-40B4-BE49-F238E27FC236}">
                <a16:creationId xmlns="" xmlns:a16="http://schemas.microsoft.com/office/drawing/2014/main" id="{2D18BCF5-F82D-48A9-BACC-3F78AA9E1DE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 xmlns:a16="http://schemas.microsoft.com/office/drawing/2014/main" id="{1479E226-0030-4359-93D6-B22CD809010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a:extLst>
              <a:ext uri="{FF2B5EF4-FFF2-40B4-BE49-F238E27FC236}">
                <a16:creationId xmlns="" xmlns:a16="http://schemas.microsoft.com/office/drawing/2014/main" id="{8FC9B388-3C56-4CE3-B651-CAB1B4B1425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69977"/>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57371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868B4A57-9824-4C37-9934-2CC191CD43F7}"/>
              </a:ext>
            </a:extLst>
          </p:cNvPr>
          <p:cNvSpPr>
            <a:spLocks noGrp="1"/>
          </p:cNvSpPr>
          <p:nvPr>
            <p:ph type="title"/>
          </p:nvPr>
        </p:nvSpPr>
        <p:spPr>
          <a:xfrm>
            <a:off x="502920" y="1747989"/>
            <a:ext cx="8183880" cy="4579659"/>
          </a:xfrm>
        </p:spPr>
        <p:txBody>
          <a:bodyPr>
            <a:normAutofit fontScale="90000"/>
          </a:bodyPr>
          <a:lstStyle/>
          <a:p>
            <a:pPr marL="457200" indent="-457200"/>
            <a:r>
              <a:rPr lang="el-GR" sz="22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---Προαγωγή </a:t>
            </a: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της βιώσιμης διαχείρισης του νερού</a:t>
            </a: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(βελτίωση ποιότητας, εξοικονόμηση &amp; μείωση απωλειών νερού κλπ)</a:t>
            </a:r>
            <a:b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el-GR" sz="22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Προώθηση </a:t>
            </a: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της μετάβασης σε μια κυκλική οικονομία </a:t>
            </a: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(στερεά απόβλητα, </a:t>
            </a:r>
            <a:r>
              <a:rPr lang="el-GR" sz="1600" b="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επανάχρηση</a:t>
            </a: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κλπ)</a:t>
            </a:r>
            <a:b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16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t>
            </a:r>
            <a:r>
              <a:rPr lang="el-GR" sz="2200" b="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Ενίσχυση </a:t>
            </a:r>
            <a:r>
              <a:rPr lang="el-GR" sz="22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της βιοποικιλότητας, των πράσινων υποδομών στο αστικό περιβάλλον και τη μείωση της ρύπανσης </a:t>
            </a:r>
            <a: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(προστατευόμενες περιοχές, «πράσινες υποδομές» κλπ)</a:t>
            </a:r>
            <a:br>
              <a:rPr lang="el-GR" sz="16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r>
            <a:b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l-GR" sz="2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p:txBody>
      </p:sp>
      <p:sp>
        <p:nvSpPr>
          <p:cNvPr id="3" name="Θέση περιεχομένου 2">
            <a:extLst>
              <a:ext uri="{FF2B5EF4-FFF2-40B4-BE49-F238E27FC236}">
                <a16:creationId xmlns="" xmlns:a16="http://schemas.microsoft.com/office/drawing/2014/main" id="{8EAF2600-CD3D-4ED4-8042-35EFBB4BF7B8}"/>
              </a:ext>
            </a:extLst>
          </p:cNvPr>
          <p:cNvSpPr>
            <a:spLocks noGrp="1"/>
          </p:cNvSpPr>
          <p:nvPr>
            <p:ph idx="1"/>
          </p:nvPr>
        </p:nvSpPr>
        <p:spPr>
          <a:xfrm>
            <a:off x="107504" y="530352"/>
            <a:ext cx="8579296" cy="757262"/>
          </a:xfrm>
        </p:spPr>
        <p:txBody>
          <a:bodyPr>
            <a:normAutofit fontScale="62500" lnSpcReduction="20000"/>
          </a:bodyPr>
          <a:lstStyle/>
          <a:p>
            <a:pPr marL="0" indent="0">
              <a:buNone/>
            </a:pPr>
            <a:endParaRPr lang="el-GR" dirty="0"/>
          </a:p>
          <a:p>
            <a:pPr marL="0" indent="0">
              <a:buNone/>
            </a:pPr>
            <a:r>
              <a:rPr lang="el-GR" sz="4500" b="1" u="sng" dirty="0">
                <a:solidFill>
                  <a:schemeClr val="accent1">
                    <a:lumMod val="75000"/>
                  </a:schemeClr>
                </a:solidFill>
                <a:effectLst>
                  <a:outerShdw blurRad="38100" dist="38100" dir="2700000" algn="tl">
                    <a:srgbClr val="000000">
                      <a:alpha val="43137"/>
                    </a:srgbClr>
                  </a:outerShdw>
                </a:effectLst>
              </a:rPr>
              <a:t>Π</a:t>
            </a:r>
            <a:r>
              <a:rPr lang="el-GR" sz="4500" b="1" u="sng" dirty="0" smtClean="0">
                <a:solidFill>
                  <a:schemeClr val="accent1">
                    <a:lumMod val="75000"/>
                  </a:schemeClr>
                </a:solidFill>
                <a:effectLst>
                  <a:outerShdw blurRad="38100" dist="38100" dir="2700000" algn="tl">
                    <a:srgbClr val="000000">
                      <a:alpha val="43137"/>
                    </a:srgbClr>
                  </a:outerShdw>
                </a:effectLst>
              </a:rPr>
              <a:t>ρογραμματική περίοδος </a:t>
            </a:r>
            <a:r>
              <a:rPr lang="el-GR" sz="4500" b="1" u="sng" dirty="0">
                <a:solidFill>
                  <a:schemeClr val="accent1">
                    <a:lumMod val="75000"/>
                  </a:schemeClr>
                </a:solidFill>
                <a:effectLst>
                  <a:outerShdw blurRad="38100" dist="38100" dir="2700000" algn="tl">
                    <a:srgbClr val="000000">
                      <a:alpha val="43137"/>
                    </a:srgbClr>
                  </a:outerShdw>
                </a:effectLst>
              </a:rPr>
              <a:t>2021-2027</a:t>
            </a:r>
          </a:p>
        </p:txBody>
      </p:sp>
      <p:pic>
        <p:nvPicPr>
          <p:cNvPr id="4" name="Picture 2">
            <a:extLst>
              <a:ext uri="{FF2B5EF4-FFF2-40B4-BE49-F238E27FC236}">
                <a16:creationId xmlns="" xmlns:a16="http://schemas.microsoft.com/office/drawing/2014/main" id="{2D18BCF5-F82D-48A9-BACC-3F78AA9E1DED}"/>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3">
            <a:extLst>
              <a:ext uri="{FF2B5EF4-FFF2-40B4-BE49-F238E27FC236}">
                <a16:creationId xmlns="" xmlns:a16="http://schemas.microsoft.com/office/drawing/2014/main" id="{1479E226-0030-4359-93D6-B22CD809010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a:extLst>
              <a:ext uri="{FF2B5EF4-FFF2-40B4-BE49-F238E27FC236}">
                <a16:creationId xmlns="" xmlns:a16="http://schemas.microsoft.com/office/drawing/2014/main" id="{8FC9B388-3C56-4CE3-B651-CAB1B4B1425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68344" y="69977"/>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635369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pPr>
              <a:lnSpc>
                <a:spcPct val="80000"/>
              </a:lnSpc>
              <a:spcBef>
                <a:spcPts val="250"/>
              </a:spcBef>
              <a:buClr>
                <a:schemeClr val="accent1"/>
              </a:buClr>
              <a:buSzPct val="80000"/>
            </a:pPr>
            <a:r>
              <a:rPr lang="el-GR" sz="3600" i="1" dirty="0"/>
              <a:t/>
            </a:r>
            <a:br>
              <a:rPr lang="el-GR" sz="3600" i="1" dirty="0"/>
            </a:br>
            <a:endParaRPr lang="el-GR" sz="2800" b="0" u="sng" dirty="0">
              <a:solidFill>
                <a:schemeClr val="accent1">
                  <a:lumMod val="75000"/>
                </a:schemeClr>
              </a:solidFill>
              <a:effectLst>
                <a:outerShdw blurRad="38100" dist="38100" dir="2700000" algn="tl">
                  <a:srgbClr val="000000">
                    <a:alpha val="43137"/>
                  </a:srgbClr>
                </a:outerShdw>
              </a:effectLst>
              <a:latin typeface="+mn-lt"/>
              <a:ea typeface="+mn-ea"/>
              <a:cs typeface="+mn-cs"/>
            </a:endParaRPr>
          </a:p>
        </p:txBody>
      </p:sp>
      <p:sp>
        <p:nvSpPr>
          <p:cNvPr id="3" name="Θέση περιεχομένου 2"/>
          <p:cNvSpPr>
            <a:spLocks noGrp="1"/>
          </p:cNvSpPr>
          <p:nvPr>
            <p:ph idx="1"/>
          </p:nvPr>
        </p:nvSpPr>
        <p:spPr>
          <a:xfrm>
            <a:off x="457200" y="1484784"/>
            <a:ext cx="8229600" cy="5184576"/>
          </a:xfrm>
        </p:spPr>
        <p:txBody>
          <a:bodyPr>
            <a:normAutofit/>
          </a:bodyPr>
          <a:lstStyle/>
          <a:p>
            <a:pPr marL="0" indent="0" algn="ctr">
              <a:buNone/>
            </a:pPr>
            <a:r>
              <a:rPr lang="el-GR" b="1"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400" b="1" i="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Αναμένοντας τις απόψεις, προτάσεις και παρατηρήσεις σας</a:t>
            </a:r>
          </a:p>
          <a:p>
            <a:pPr marL="0" indent="0" algn="ctr">
              <a:buNone/>
            </a:pPr>
            <a:r>
              <a:rPr lang="el-GR" sz="2400" b="1" i="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έως 20 -01 -2021</a:t>
            </a:r>
          </a:p>
          <a:p>
            <a:pPr marL="0" indent="0" algn="ctr">
              <a:buNone/>
            </a:pPr>
            <a:r>
              <a:rPr lang="el-GR" sz="2400" b="1" i="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στο </a:t>
            </a:r>
            <a:r>
              <a:rPr lang="en-US" sz="2400" b="1" i="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ionia@mou.gr</a:t>
            </a:r>
            <a:endParaRPr lang="el-GR" sz="2400" b="1" i="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l-GR"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l-GR" sz="2400" b="1"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Ευχαριστούμε </a:t>
            </a:r>
          </a:p>
          <a:p>
            <a:pPr marL="0" indent="0" algn="ctr">
              <a:buNone/>
            </a:pPr>
            <a:r>
              <a:rPr lang="el-GR" sz="2400" b="1"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για την προσοχή σας !</a:t>
            </a:r>
          </a:p>
          <a:p>
            <a:pPr marL="0" indent="0" algn="ctr">
              <a:buNone/>
            </a:pPr>
            <a:endParaRPr lang="el-GR" sz="24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lnSpc>
                <a:spcPts val="3360"/>
              </a:lnSpc>
              <a:buNone/>
            </a:pPr>
            <a:r>
              <a:rPr lang="el-GR" sz="2000" i="1"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Βανέσσα</a:t>
            </a:r>
            <a:r>
              <a:rPr lang="el-GR" sz="20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000" i="1"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Λινάρδου</a:t>
            </a:r>
            <a:r>
              <a:rPr lang="en-US" sz="20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0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&amp;</a:t>
            </a:r>
            <a:r>
              <a:rPr lang="en-US" sz="20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0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Σία Κακαράντζα</a:t>
            </a:r>
            <a:endParaRPr lang="el-GR" sz="2000" i="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619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endPar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Θέση περιεχομένου 2"/>
          <p:cNvSpPr>
            <a:spLocks noGrp="1"/>
          </p:cNvSpPr>
          <p:nvPr>
            <p:ph idx="1"/>
          </p:nvPr>
        </p:nvSpPr>
        <p:spPr>
          <a:xfrm>
            <a:off x="457200" y="1600200"/>
            <a:ext cx="8229600" cy="5069160"/>
          </a:xfrm>
        </p:spPr>
        <p:txBody>
          <a:bodyPr>
            <a:normAutofit/>
          </a:bodyPr>
          <a:lstStyle/>
          <a:p>
            <a:pPr marL="0" indent="0" algn="just">
              <a:buNone/>
            </a:pPr>
            <a:r>
              <a:rPr lang="el-GR" sz="24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Οι πολιτικές της ΕΕ για το </a:t>
            </a:r>
            <a:r>
              <a:rPr lang="el-GR" sz="2400" b="1" i="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περιβάλλον</a:t>
            </a:r>
            <a:r>
              <a:rPr lang="el-GR" sz="24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στοχεύουν στην ποιοτική διαβίωση των πολιτών της ΠΙΝ.</a:t>
            </a:r>
          </a:p>
          <a:p>
            <a:pPr marL="0" indent="0" algn="just">
              <a:buNone/>
            </a:pPr>
            <a:endParaRPr lang="el-GR" sz="20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l-GR" sz="21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Διαχείριση</a:t>
            </a:r>
            <a:r>
              <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1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του νερού</a:t>
            </a:r>
          </a:p>
          <a:p>
            <a:pPr algn="just"/>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1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Διαχείριση αποβλήτων  - Κυκλική οικονομία</a:t>
            </a:r>
          </a:p>
          <a:p>
            <a:pPr algn="just"/>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Ενεργειακή Απόδοση και Α.Π.Ε.</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1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Κλιματική Αλλαγή &amp; Φυσικοί Κίνδυνοι</a:t>
            </a:r>
          </a:p>
          <a:p>
            <a:pPr marL="0" indent="0" algn="just">
              <a:buNone/>
            </a:pPr>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Βιοποικιλότητα  &amp; Πράσινες υποδομές</a:t>
            </a: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6291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p>
        </p:txBody>
      </p:sp>
      <p:sp>
        <p:nvSpPr>
          <p:cNvPr id="3" name="Θέση περιεχομένου 2"/>
          <p:cNvSpPr>
            <a:spLocks noGrp="1"/>
          </p:cNvSpPr>
          <p:nvPr>
            <p:ph idx="1"/>
          </p:nvPr>
        </p:nvSpPr>
        <p:spPr>
          <a:xfrm>
            <a:off x="457200" y="1484784"/>
            <a:ext cx="8229600" cy="5184576"/>
          </a:xfrm>
        </p:spPr>
        <p:txBody>
          <a:bodyPr>
            <a:normAutofit fontScale="92500"/>
          </a:bodyPr>
          <a:lstStyle/>
          <a:p>
            <a:pPr marL="0" indent="0" algn="just">
              <a:buNone/>
            </a:pPr>
            <a:r>
              <a:rPr lang="el-GR" sz="2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1. </a:t>
            </a:r>
            <a:r>
              <a:rPr lang="el-GR" sz="2600" b="1" dirty="0" smtClean="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Διαχείριση </a:t>
            </a:r>
            <a:r>
              <a:rPr lang="el-GR" sz="26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του νερού</a:t>
            </a:r>
            <a:r>
              <a:rPr lang="en-US" sz="26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26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«εξοικονόμηση»</a:t>
            </a:r>
          </a:p>
          <a:p>
            <a:pPr algn="just"/>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Ζητήματα εξασφάλισης </a:t>
            </a:r>
            <a:r>
              <a:rPr lang="el-GR" sz="2400" u="sng"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πόσιμου</a:t>
            </a:r>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νερού &amp; ρύπανσης υδάτων από ανθρώπινη δραστηριότητα </a:t>
            </a:r>
            <a:r>
              <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(ακτών, εδαφών &amp; νερών)</a:t>
            </a: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Προβλήματα ποσότητας και ποιότητας  νερού για την  ΠΙΝ παρά το πλεονασματικό υδρολογικό ισοζύγιο </a:t>
            </a:r>
            <a:r>
              <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(ιδιαίτερα την τουριστική περίοδο)</a:t>
            </a: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Μη αξιοποίηση αυξημένων βροχοπτώσεων &amp; υπόγειων υδάτων</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Τα 2/3 της συνολικής ετήσιας ζήτησης αφορούν ανάγκες ύδρευσης</a:t>
            </a:r>
          </a:p>
          <a:p>
            <a:pPr algn="just"/>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Διάχυτη και σημειακή επιβάρυνση υπόγειων υδάτων, καθώς και </a:t>
            </a:r>
            <a:r>
              <a:rPr lang="el-GR" sz="22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υπεράντληση</a:t>
            </a:r>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
            </a: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26733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a:t>
            </a: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Κατάσταση</a:t>
            </a:r>
          </a:p>
        </p:txBody>
      </p:sp>
      <p:sp>
        <p:nvSpPr>
          <p:cNvPr id="3" name="Θέση περιεχομένου 2"/>
          <p:cNvSpPr>
            <a:spLocks noGrp="1"/>
          </p:cNvSpPr>
          <p:nvPr>
            <p:ph idx="1"/>
          </p:nvPr>
        </p:nvSpPr>
        <p:spPr>
          <a:xfrm>
            <a:off x="395536" y="1484784"/>
            <a:ext cx="8229600" cy="4176464"/>
          </a:xfrm>
        </p:spPr>
        <p:txBody>
          <a:bodyPr>
            <a:normAutofit/>
          </a:bodyPr>
          <a:lstStyle/>
          <a:p>
            <a:pPr marL="0" indent="0" algn="just">
              <a:buNone/>
            </a:pPr>
            <a:r>
              <a:rPr lang="el-GR"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Στην τρέχουσα περίοδο υλοποιούνται:</a:t>
            </a: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Παρεμβάσεις στις υποδομές υδροδότησης των νησιών</a:t>
            </a:r>
          </a:p>
          <a:p>
            <a:pPr algn="just">
              <a:buNone/>
            </a:pPr>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Περιβαλλοντική διαχείριση υδάτινων πόρων </a:t>
            </a:r>
            <a:r>
              <a:rPr lang="el-GR" sz="18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(προστασία </a:t>
            </a:r>
            <a:r>
              <a:rPr lang="el-GR" sz="18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υδροφορέων</a:t>
            </a:r>
            <a:r>
              <a:rPr lang="el-GR" sz="18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
            </a:r>
          </a:p>
          <a:p>
            <a:pPr algn="just"/>
            <a:endParaRPr lang="el-GR" sz="18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Μείωση διαρροών δικτύων </a:t>
            </a:r>
            <a:r>
              <a:rPr lang="el-GR" sz="18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(ποιοτική αναβάθμιση, συστήματα ελέγχου, αντικαταστάσεις παλαιωμένων δικτύων)</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Βασική ανάγκη η ποιοτική επάρκεια  και εξοικονόμηση πόσιμου ύδατος, καθώς και η προστασία/διαχείριση του υδροφόρου ορίζοντα</a:t>
            </a:r>
          </a:p>
          <a:p>
            <a:pPr algn="just"/>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34002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p>
        </p:txBody>
      </p:sp>
      <p:sp>
        <p:nvSpPr>
          <p:cNvPr id="3" name="Θέση περιεχομένου 2"/>
          <p:cNvSpPr>
            <a:spLocks noGrp="1"/>
          </p:cNvSpPr>
          <p:nvPr>
            <p:ph idx="1"/>
          </p:nvPr>
        </p:nvSpPr>
        <p:spPr>
          <a:xfrm>
            <a:off x="457200" y="1484784"/>
            <a:ext cx="8229600" cy="5184576"/>
          </a:xfrm>
        </p:spPr>
        <p:txBody>
          <a:bodyPr>
            <a:normAutofit/>
          </a:bodyPr>
          <a:lstStyle/>
          <a:p>
            <a:pPr marL="514350" indent="-514350" algn="just">
              <a:buNone/>
            </a:pPr>
            <a:r>
              <a:rPr lang="el-G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2</a:t>
            </a:r>
            <a:r>
              <a:rPr lang="el-GR" sz="2400" dirty="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el-GR" sz="280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Διαχείριση αποβλήτων – Κυκλική οικονομία</a:t>
            </a:r>
            <a:r>
              <a:rPr lang="en-US"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2400" b="1" dirty="0" err="1">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επανάχρηση</a:t>
            </a:r>
            <a:r>
              <a:rPr lang="el-GR"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a:t>
            </a:r>
          </a:p>
          <a:p>
            <a:pPr algn="just"/>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Πυλώνες </a:t>
            </a:r>
            <a:r>
              <a:rPr lang="el-GR" sz="2400"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Κ.Οι</a:t>
            </a:r>
            <a:r>
              <a:rPr lang="el-GR" sz="2400"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a:t>
            </a:r>
            <a:r>
              <a:rPr lang="el-GR" sz="24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19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«Βιώσιμη Διαχείριση Πόρων»,</a:t>
            </a:r>
            <a:r>
              <a:rPr lang="el-GR" sz="1900" dirty="0"/>
              <a:t> </a:t>
            </a:r>
            <a:r>
              <a:rPr lang="el-GR" sz="19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«Κυκλική Επιχειρηματικότητα»</a:t>
            </a:r>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19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«Κυκλική Κατανάλωση».</a:t>
            </a: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Στερεά απόβλητα: </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Στόχος  ΠΕΣΔΑ για το 2020 διαλογή στην πηγή 50% και ταφή μόνο 26%.</a:t>
            </a: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Υγρά απόβλητα: </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Οδηγία 91/271, 21 ΕΕΛ σε ισάριθμους οικισμού εκτός Ιθάκης.</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Ιδιαίτερα έντονα προβλήματα σε Κέρκυρα και Ζάκυνθο.</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26733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p>
        </p:txBody>
      </p:sp>
      <p:sp>
        <p:nvSpPr>
          <p:cNvPr id="3" name="Θέση περιεχομένου 2"/>
          <p:cNvSpPr>
            <a:spLocks noGrp="1"/>
          </p:cNvSpPr>
          <p:nvPr>
            <p:ph idx="1"/>
          </p:nvPr>
        </p:nvSpPr>
        <p:spPr>
          <a:xfrm>
            <a:off x="395536" y="1484784"/>
            <a:ext cx="8229600" cy="4176464"/>
          </a:xfrm>
        </p:spPr>
        <p:txBody>
          <a:bodyPr>
            <a:normAutofit fontScale="77500" lnSpcReduction="20000"/>
          </a:bodyPr>
          <a:lstStyle/>
          <a:p>
            <a:pPr marL="0" indent="0" algn="just">
              <a:buNone/>
            </a:pPr>
            <a:r>
              <a:rPr lang="el-GR" sz="28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Στην τρέχουσα περίοδο υλοποιούνται από:</a:t>
            </a:r>
          </a:p>
          <a:p>
            <a:pPr marL="0" indent="0" algn="just">
              <a:buNone/>
            </a:pPr>
            <a:endParaRPr lang="el-GR" sz="28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Το ΠΕΠ  παρεμβάσεις στα Μικρά Νησιά και δράσεις ευαισθητοποίησης  για όλη την ΠΙΝ</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
            </a:r>
          </a:p>
          <a:p>
            <a:pPr algn="just">
              <a:buNone/>
            </a:pPr>
            <a:endPar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Το Τομεακό Πρόγραμμα δράσεις  συμβατές  με ΠΕΣΔΑ </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(διαλογή στην πηγή, πράσινα σημεία, μονάδες </a:t>
            </a:r>
            <a:r>
              <a:rPr lang="el-GR" sz="20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κομποστοποίησης</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και συμμείκτων, ΣΜΑ, ΧΥΤΑ κλπ) </a:t>
            </a:r>
          </a:p>
          <a:p>
            <a:pPr algn="just"/>
            <a:endParaRPr lang="el-GR" sz="19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Εθνικούς πόρους δράσεις της μεταβατικής περιόδου διαχείρισης των ΑΣΑ.</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Η </a:t>
            </a:r>
            <a:r>
              <a:rPr lang="el-GR" sz="2400"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Κ.Οικ</a:t>
            </a:r>
            <a:r>
              <a:rPr lang="el-GR" sz="24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4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ε</a:t>
            </a:r>
            <a:r>
              <a:rPr lang="el-GR" sz="24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ίναι σημαντική  </a:t>
            </a:r>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και  σε άλλα πεδία εκτός της διαχείρισης ΑΣΑ</a:t>
            </a:r>
          </a:p>
          <a:p>
            <a:pPr algn="just">
              <a:buNone/>
            </a:pPr>
            <a:r>
              <a:rPr lang="el-GR" sz="24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19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
            </a:r>
            <a:r>
              <a:rPr lang="el-GR" sz="19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π.χ</a:t>
            </a:r>
            <a:r>
              <a:rPr lang="el-GR" sz="19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για </a:t>
            </a:r>
            <a:r>
              <a:rPr lang="el-GR" sz="1900" dirty="0"/>
              <a:t>μείωση απώλειας τροφίμων, </a:t>
            </a:r>
            <a:r>
              <a:rPr lang="el-GR" sz="1900" dirty="0" err="1"/>
              <a:t>επανάχρηση</a:t>
            </a:r>
            <a:r>
              <a:rPr lang="el-GR" sz="1900" dirty="0"/>
              <a:t> υλικών και ο οικολογικός σχεδιασμός των κατασκευών, </a:t>
            </a:r>
            <a:r>
              <a:rPr lang="el-GR" sz="1900" dirty="0" err="1"/>
              <a:t>επανάχρηση</a:t>
            </a:r>
            <a:r>
              <a:rPr lang="el-GR" sz="1900" dirty="0"/>
              <a:t> νερού για άρδευση,  ενσωμάτωση της «</a:t>
            </a:r>
            <a:r>
              <a:rPr lang="el-GR" sz="1900" dirty="0" err="1"/>
              <a:t>κ.οικ</a:t>
            </a:r>
            <a:r>
              <a:rPr lang="el-GR" sz="1900" dirty="0"/>
              <a:t>» στη λειτουργία των λιμένων κλπ.) </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l-GR"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34002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p>
        </p:txBody>
      </p:sp>
      <p:sp>
        <p:nvSpPr>
          <p:cNvPr id="3" name="Θέση περιεχομένου 2"/>
          <p:cNvSpPr>
            <a:spLocks noGrp="1"/>
          </p:cNvSpPr>
          <p:nvPr>
            <p:ph idx="1"/>
          </p:nvPr>
        </p:nvSpPr>
        <p:spPr>
          <a:xfrm>
            <a:off x="457200" y="1484784"/>
            <a:ext cx="8229600" cy="5184576"/>
          </a:xfrm>
          <a:ln>
            <a:solidFill>
              <a:schemeClr val="accent1"/>
            </a:solidFill>
          </a:ln>
        </p:spPr>
        <p:txBody>
          <a:bodyPr>
            <a:normAutofit/>
          </a:bodyPr>
          <a:lstStyle/>
          <a:p>
            <a:pPr marL="0" indent="0" algn="just">
              <a:buNone/>
            </a:pPr>
            <a:r>
              <a:rPr lang="el-GR" sz="2400" b="1" dirty="0" smtClean="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l-G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 </a:t>
            </a:r>
            <a:r>
              <a:rPr lang="el-GR" sz="2400" b="1" dirty="0" smtClean="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Ενεργειακή </a:t>
            </a:r>
            <a:r>
              <a:rPr lang="el-GR"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Απόδοση &amp; ΑΠΕ</a:t>
            </a:r>
            <a:r>
              <a:rPr lang="el-GR" sz="24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a:t>
            </a: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Η ΠΙΝ καταναλώνει το 2% της εγχώριας ηλεκτρικής ενέργειας.</a:t>
            </a: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«Εμπορική» και «Οικιακή» χρήση καλύπτουν αθροιστικά το 84,4% της συνολικής ενέργειας.</a:t>
            </a: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Τα νοικοκυριά της ΠΙΝ  χρησιμοποιούν  </a:t>
            </a:r>
            <a:r>
              <a:rPr lang="el-GR" sz="20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κυρίως </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πετρέλαιο για θέρμανση και δεν έχουν ιδιαίτερη μόνωση.</a:t>
            </a:r>
          </a:p>
          <a:p>
            <a:pPr algn="just"/>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ΑΠΕ &amp; Αιολικό Πάρκο Κεφαλονιάς.</a:t>
            </a:r>
          </a:p>
          <a:p>
            <a:pPr algn="just"/>
            <a:r>
              <a:rPr lang="el-GR" sz="20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Υδρογονάθρακες</a:t>
            </a:r>
            <a:r>
              <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στο θαλάσσιο χώρο.</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l-GR" sz="20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Στην τρέχουσα περίοδο υλοποιούνται  από</a:t>
            </a:r>
            <a:endParaRPr lang="el-GR" sz="24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l-GR" sz="2000" i="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Τομεακούς και περιφερειακούς πόρους δράσεις ενεργειακής εξοικονόμησης σε κατοικίες  ( ΕΞΟΙΚΟΝΟΜΩ )και δημόσια κτήρια.</a:t>
            </a:r>
            <a:endParaRPr lang="el-GR" sz="1800" i="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26733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0"/>
            <a:ext cx="8568952" cy="1417638"/>
          </a:xfrm>
        </p:spPr>
        <p:txBody>
          <a:bodyPr>
            <a:normAutofit/>
          </a:bodyPr>
          <a:lstStyle/>
          <a:p>
            <a:r>
              <a:rPr lang="el-GR" sz="3600" i="1" dirty="0"/>
              <a:t/>
            </a:r>
            <a:br>
              <a:rPr lang="el-GR" sz="3600" i="1" dirty="0"/>
            </a:b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p>
        </p:txBody>
      </p:sp>
      <p:sp>
        <p:nvSpPr>
          <p:cNvPr id="3" name="Θέση περιεχομένου 2"/>
          <p:cNvSpPr>
            <a:spLocks noGrp="1"/>
          </p:cNvSpPr>
          <p:nvPr>
            <p:ph idx="1"/>
          </p:nvPr>
        </p:nvSpPr>
        <p:spPr>
          <a:xfrm>
            <a:off x="457200" y="1484784"/>
            <a:ext cx="8229600" cy="5184576"/>
          </a:xfrm>
        </p:spPr>
        <p:txBody>
          <a:bodyPr>
            <a:normAutofit/>
          </a:bodyPr>
          <a:lstStyle/>
          <a:p>
            <a:pPr marL="0" indent="0" algn="just">
              <a:buNone/>
            </a:pPr>
            <a:r>
              <a:rPr lang="el-G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4. </a:t>
            </a:r>
            <a:r>
              <a:rPr lang="el-GR" sz="2600" b="1" dirty="0" smtClean="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Κλιματική </a:t>
            </a:r>
            <a:r>
              <a:rPr lang="el-GR" sz="26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αλλαγή &amp; Φυσικοί Κίνδυνοι</a:t>
            </a: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Μικρό μερίδιο τα νησιά της ΠΙΝ στην κλιματική αλλαγή, ιδιαίτερα ευάλωτα στις επιπτώσεις της.</a:t>
            </a:r>
          </a:p>
          <a:p>
            <a:pPr algn="just"/>
            <a:endPar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Κύριες απειλές πυρκαγιές, πλημμύρες, διάβρωση ακτών, καθώς και αντιμετώπιση σεισμών (υψηλή σεισμικότητα στο Κεντρικό Ιόνιο)</a:t>
            </a:r>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buNone/>
            </a:pPr>
            <a:r>
              <a:rPr lang="el-GR" sz="2000" dirty="0"/>
              <a:t> </a:t>
            </a:r>
            <a:r>
              <a:rPr lang="el-GR" sz="20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Στην τρέχουσα περίοδο επιχειρείται από το ΠΕΠ</a:t>
            </a:r>
            <a:endParaRPr lang="el-GR" sz="2000" b="1" i="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a:p>
            <a:pPr algn="just">
              <a:buNone/>
            </a:pPr>
            <a:r>
              <a:rPr lang="el-GR" sz="2000" dirty="0"/>
              <a:t> </a:t>
            </a:r>
            <a:r>
              <a:rPr lang="el-GR" sz="2000" i="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ολιστική και συντονισμένη αντιμετώπιση της διαχείρισης κινδύνων (κλιματικής αλλαγής και φυσικών καταστροφών), και αναμένεται να τεθεί σε λειτουργία τα επόμενα χρόνια.</a:t>
            </a: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4624"/>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26733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74440" y="-4809"/>
            <a:ext cx="8568952" cy="1417638"/>
          </a:xfrm>
        </p:spPr>
        <p:txBody>
          <a:bodyPr>
            <a:normAutofit/>
          </a:bodyPr>
          <a:lstStyle/>
          <a:p>
            <a:r>
              <a:rPr lang="el-GR" sz="3600" i="1" dirty="0"/>
              <a:t/>
            </a:r>
            <a:br>
              <a:rPr lang="el-GR" sz="3600" i="1" dirty="0"/>
            </a:br>
            <a:r>
              <a:rPr lang="el-GR" sz="3200" u="sng"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Υφιστάμενη Κατάσταση</a:t>
            </a:r>
          </a:p>
        </p:txBody>
      </p:sp>
      <p:sp>
        <p:nvSpPr>
          <p:cNvPr id="3" name="Θέση περιεχομένου 2"/>
          <p:cNvSpPr>
            <a:spLocks noGrp="1"/>
          </p:cNvSpPr>
          <p:nvPr>
            <p:ph idx="1"/>
          </p:nvPr>
        </p:nvSpPr>
        <p:spPr>
          <a:xfrm>
            <a:off x="457200" y="1484784"/>
            <a:ext cx="8229600" cy="5184576"/>
          </a:xfrm>
        </p:spPr>
        <p:txBody>
          <a:bodyPr>
            <a:normAutofit/>
          </a:bodyPr>
          <a:lstStyle/>
          <a:p>
            <a:pPr marL="0" lvl="0" indent="0" algn="just">
              <a:buNone/>
            </a:pPr>
            <a:r>
              <a:rPr lang="el-GR" sz="24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5. </a:t>
            </a:r>
            <a:r>
              <a:rPr lang="el-GR" sz="2400" b="1" dirty="0" smtClean="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Βιοποικιλότητα </a:t>
            </a:r>
            <a:r>
              <a:rPr lang="el-GR" sz="24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&amp; πράσινες υποδομές</a:t>
            </a:r>
          </a:p>
          <a:p>
            <a:pPr algn="just"/>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Η περιοχή της ΠΙΝ  χαρακτηρίζεται από πλούσια βιοποικιλότητα (</a:t>
            </a:r>
            <a:r>
              <a:rPr lang="el-GR"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19 περιοχές </a:t>
            </a:r>
            <a:r>
              <a:rPr lang="en-US"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
            </a:r>
            <a:r>
              <a:rPr lang="el-GR"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Ν</a:t>
            </a:r>
            <a:r>
              <a:rPr lang="en-US"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ATURA”, </a:t>
            </a:r>
            <a:r>
              <a:rPr lang="el-GR"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51 </a:t>
            </a:r>
            <a:r>
              <a:rPr lang="el-GR" sz="1600"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μικρονησιωτικούς</a:t>
            </a:r>
            <a:r>
              <a:rPr lang="el-GR"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1600" dirty="0" err="1"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υγρότοπους</a:t>
            </a:r>
            <a:r>
              <a:rPr lang="el-GR" sz="16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11 καταφύγια άγριας ζωής, σημαντικούς γεωμορφολογικούς σχηματισμούς).</a:t>
            </a:r>
            <a:endParaRPr lang="el-GR" sz="16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Σημαντικά είδη </a:t>
            </a:r>
            <a:r>
              <a:rPr lang="en-US" sz="22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Caretta</a:t>
            </a:r>
            <a:r>
              <a:rPr lang="en-US"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 </a:t>
            </a:r>
            <a:r>
              <a:rPr lang="en-US" sz="2200" dirty="0" err="1">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Caretta</a:t>
            </a:r>
            <a:r>
              <a:rPr lang="en-US"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 </a:t>
            </a:r>
            <a:r>
              <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στη Ζάκυνθο και  Κεφαλληνιακή Ελάτη στον Αίνο</a:t>
            </a:r>
            <a:r>
              <a:rPr lang="el-GR" sz="2200"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a:t>
            </a:r>
          </a:p>
          <a:p>
            <a:pPr algn="just"/>
            <a:endParaRPr lang="el-GR" sz="22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buNone/>
            </a:pPr>
            <a:r>
              <a:rPr lang="el-GR" sz="2000" dirty="0"/>
              <a:t> </a:t>
            </a:r>
            <a:r>
              <a:rPr lang="el-GR" sz="2000" b="1"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Στην τρέχουσα </a:t>
            </a:r>
            <a:r>
              <a:rPr lang="el-GR" sz="2000" b="1" dirty="0" smtClean="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περίοδο </a:t>
            </a:r>
            <a:r>
              <a:rPr lang="el-GR" sz="2000" i="1" dirty="0" smtClean="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rPr>
              <a:t>δεν έχει επιτευχθεί ολιστική αντιμετώπιση  της βιοποικιλότητας σε όλα τα επίπεδα (ειδών , οικοσυστημάτων , τόπων )</a:t>
            </a:r>
            <a:endParaRPr lang="el-GR" sz="2000" i="1"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l-GR" sz="2000" dirty="0">
              <a:solidFill>
                <a:schemeClr val="accent4">
                  <a:lumMod val="5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25770"/>
            <a:ext cx="1152128"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843808" y="35814"/>
            <a:ext cx="2880320" cy="4691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668344" y="44624"/>
            <a:ext cx="935906"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267334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424</TotalTime>
  <Words>686</Words>
  <Application>Microsoft Office PowerPoint</Application>
  <PresentationFormat>Προβολή στην οθόνη (4:3)</PresentationFormat>
  <Paragraphs>128</Paragraphs>
  <Slides>16</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Άποψη</vt:lpstr>
      <vt:lpstr>Διαφάνεια 1</vt:lpstr>
      <vt:lpstr> Υφιστάμενη Κατάσταση</vt:lpstr>
      <vt:lpstr> Υφιστάμενη Κατάσταση</vt:lpstr>
      <vt:lpstr> Υφιστάμενη Κατάσταση</vt:lpstr>
      <vt:lpstr> Υφιστάμενη Κατάσταση</vt:lpstr>
      <vt:lpstr> Υφιστάμενη Κατάσταση</vt:lpstr>
      <vt:lpstr> Υφιστάμενη Κατάσταση</vt:lpstr>
      <vt:lpstr> Υφιστάμενη Κατάσταση</vt:lpstr>
      <vt:lpstr> Υφιστάμενη Κατάσταση</vt:lpstr>
      <vt:lpstr>    Στόχος πολιτικής 2   Μια πιο πράσινη Ευρώπη με χαμηλές εκπομπές άνθρακα μέσω της προώθησης της μετάβασης σε καθαρές μορφές ενέργειας, των πράσινων και γαλάζιων επενδύσεων, της κυκλικής οικονομίας, της προσαρμογής στην κλιματική αλλαγή, της πρόληψης και της διαχείρισης κινδύνων.    </vt:lpstr>
      <vt:lpstr> Βασικός Στόχος της Περιφερειακής Στρατηγικής  Βιώσιμη αντιμετώπιση φυσικών &amp; ανθρωπογενών πιέσεων στο νησιωτικό οικοσύστημα, μέσω:   </vt:lpstr>
      <vt:lpstr>      ---της βιώσιμης αξιοποίησης (προστασία, διατήρηση και ανάδειξη) του φυσικού, περιβαλλοντικού πλούτου (είδη, οικοσυστήματα &amp; τοπία), χερσαίου και θαλάσσιου, στην κατεύθυνση της δικτύωσης και δια-λειτουργικότητάς τους ως «πράσινες υποδομές»   ---του περιορισμού των ανθρωπογενών πιέσεων στο περιβάλλον με την βιώσιμη αντιμετώπιση του προβλήματος διαχείρισης των υγρών και ιδιαίτερα των στερεών αποβλήτων, στην κατεύθυνση της ανακύκλωσης και της επανάχρησης ( «κυκλική οικονομία» )     </vt:lpstr>
      <vt:lpstr>       ---της ορθολογικής διαχείρισης &amp; εξοικονόμησης των υδατικών πόρων   ---της ενεργειακής εξοικονόμησης και  αναζήτησης εναλλακτικών πηγών ενέργειας («πράσινη οικονομία &amp; κατοικία»), με μεθόδους συμβατές στα ιδιαίτερα χαρακτηριστικά και μεγέθη του νησιωτικού χώρου  ---του μετριασμού των συνεπειών από φαινόμενα και κινδύνους συνδεόμενων (και) με την κλιματική αλλαγή (ολοκλήρωση ενός πλαισίου προληπτικών και διαχειριστικών μέτρων για σεισμούς, πυρκαγιές, ακτές &amp; θαλάσσιο χώρο, ευάλωτα εδάφη κλπ)     </vt:lpstr>
      <vt:lpstr>Ειδικοί στόχοι –διαθέσιμα Εργαλεία παρέμβασης   ---Προώθηση μέτρων ενεργειακής απόδοσης,  Προαγωγή των ανανεώσιμων πηγών ενέργειας και Ανάπτυξη έξυπνων ενεργειακών συστημάτων, δικτύων και εξοπλισμού αποθήκευσης σε τοπικό επίπεδο (ενεργειακή απόδοση δημόσιων και ιδιωτικών υποδομών, ΑΠΕ κλπ)   ----Προαγωγή της προσαρμογής στην κλιματική αλλαγή, της πρόληψης των κινδύνων και της ανθεκτικότητας στις καταστροφές (θαλάσσιοι και χερσαίοι κίνδυνοι)     </vt:lpstr>
      <vt:lpstr>      ---Προαγωγή της βιώσιμης διαχείρισης του νερού (βελτίωση ποιότητας, εξοικονόμηση &amp; μείωση απωλειών νερού κλπ)   ----Προώθηση της μετάβασης σε μια κυκλική οικονομία (στερεά απόβλητα, επανάχρηση κλπ)    ----Ενίσχυση της βιοποικιλότητας, των πράσινων υποδομών στο αστικό περιβάλλον και τη μείωση της ρύπανσης (προστατευόμενες περιοχές, «πράσινες υποδομές» κλπ)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ΜΟΝΑΣΤΗΡΙΩΤΟΥ ΑΣΙΜΙΝΑ - ΚΑΤΕΡΙΝΑ</dc:creator>
  <cp:lastModifiedBy>tspiggos</cp:lastModifiedBy>
  <cp:revision>88</cp:revision>
  <dcterms:created xsi:type="dcterms:W3CDTF">2020-12-17T09:48:43Z</dcterms:created>
  <dcterms:modified xsi:type="dcterms:W3CDTF">2020-12-21T13:04:44Z</dcterms:modified>
</cp:coreProperties>
</file>